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48" r:id="rId5"/>
  </p:sldMasterIdLst>
  <p:notesMasterIdLst>
    <p:notesMasterId r:id="rId44"/>
  </p:notesMasterIdLst>
  <p:sldIdLst>
    <p:sldId id="312" r:id="rId6"/>
    <p:sldId id="279" r:id="rId7"/>
    <p:sldId id="306" r:id="rId8"/>
    <p:sldId id="276" r:id="rId9"/>
    <p:sldId id="314" r:id="rId10"/>
    <p:sldId id="258" r:id="rId11"/>
    <p:sldId id="283" r:id="rId12"/>
    <p:sldId id="284" r:id="rId13"/>
    <p:sldId id="260" r:id="rId14"/>
    <p:sldId id="261" r:id="rId15"/>
    <p:sldId id="307" r:id="rId16"/>
    <p:sldId id="281" r:id="rId17"/>
    <p:sldId id="282" r:id="rId18"/>
    <p:sldId id="285" r:id="rId19"/>
    <p:sldId id="286" r:id="rId20"/>
    <p:sldId id="287" r:id="rId21"/>
    <p:sldId id="288" r:id="rId22"/>
    <p:sldId id="315" r:id="rId23"/>
    <p:sldId id="300" r:id="rId24"/>
    <p:sldId id="265" r:id="rId25"/>
    <p:sldId id="266" r:id="rId26"/>
    <p:sldId id="268" r:id="rId27"/>
    <p:sldId id="270" r:id="rId28"/>
    <p:sldId id="273" r:id="rId29"/>
    <p:sldId id="274" r:id="rId30"/>
    <p:sldId id="299" r:id="rId31"/>
    <p:sldId id="298" r:id="rId32"/>
    <p:sldId id="272" r:id="rId33"/>
    <p:sldId id="275" r:id="rId34"/>
    <p:sldId id="294" r:id="rId35"/>
    <p:sldId id="309" r:id="rId36"/>
    <p:sldId id="290" r:id="rId37"/>
    <p:sldId id="292" r:id="rId38"/>
    <p:sldId id="310" r:id="rId39"/>
    <p:sldId id="295" r:id="rId40"/>
    <p:sldId id="311" r:id="rId41"/>
    <p:sldId id="291" r:id="rId42"/>
    <p:sldId id="304" r:id="rId43"/>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1E6B5F-5BE1-4D87-AB0C-1F9ABE8CBF55}" v="2" dt="2025-08-04T08:59:48.580"/>
    <p1510:client id="{F4140AB0-8D06-4441-B751-30898AC27BEB}" v="2" dt="2025-08-04T09:04:50.836"/>
    <p1510:client id="{F87ABCDA-C84E-4F9E-AB14-13075BB467DE}" v="31" dt="2025-08-05T13:11:04.8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B97204-2643-4BBE-94B6-3B0CCB96B48F}" type="datetimeFigureOut">
              <a:t>8/5/2025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72DC6E-9989-44B9-AF05-C883A0EA9257}" type="slidenum">
              <a:t>‹#›</a:t>
            </a:fld>
            <a:endParaRPr lang="en-GB"/>
          </a:p>
        </p:txBody>
      </p:sp>
    </p:spTree>
    <p:extLst>
      <p:ext uri="{BB962C8B-B14F-4D97-AF65-F5344CB8AC3E}">
        <p14:creationId xmlns:p14="http://schemas.microsoft.com/office/powerpoint/2010/main" val="816420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Induction letter should have suggested to download </a:t>
            </a:r>
            <a:r>
              <a:rPr lang="en-US" err="1">
                <a:cs typeface="Calibri"/>
              </a:rPr>
              <a:t>Eduroam</a:t>
            </a:r>
            <a:r>
              <a:rPr lang="en-US">
                <a:cs typeface="Calibri"/>
              </a:rPr>
              <a:t>.</a:t>
            </a:r>
          </a:p>
          <a:p>
            <a:endParaRPr lang="en-US">
              <a:cs typeface="Calibri"/>
            </a:endParaRPr>
          </a:p>
          <a:p>
            <a:r>
              <a:rPr lang="en-US">
                <a:cs typeface="Calibri"/>
              </a:rPr>
              <a:t>Need to do these before anything else.</a:t>
            </a:r>
          </a:p>
        </p:txBody>
      </p:sp>
      <p:sp>
        <p:nvSpPr>
          <p:cNvPr id="4" name="Slide Number Placeholder 3"/>
          <p:cNvSpPr>
            <a:spLocks noGrp="1"/>
          </p:cNvSpPr>
          <p:nvPr>
            <p:ph type="sldNum" sz="quarter" idx="5"/>
          </p:nvPr>
        </p:nvSpPr>
        <p:spPr/>
        <p:txBody>
          <a:bodyPr/>
          <a:lstStyle/>
          <a:p>
            <a:fld id="{DB72DC6E-9989-44B9-AF05-C883A0EA9257}" type="slidenum">
              <a:rPr lang="en-GB"/>
              <a:t>3</a:t>
            </a:fld>
            <a:endParaRPr lang="en-GB"/>
          </a:p>
        </p:txBody>
      </p:sp>
    </p:spTree>
    <p:extLst>
      <p:ext uri="{BB962C8B-B14F-4D97-AF65-F5344CB8AC3E}">
        <p14:creationId xmlns:p14="http://schemas.microsoft.com/office/powerpoint/2010/main" val="559216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B72DC6E-9989-44B9-AF05-C883A0EA9257}" type="slidenum">
              <a:rPr lang="en-GB" smtClean="0"/>
              <a:t>13</a:t>
            </a:fld>
            <a:endParaRPr lang="en-GB"/>
          </a:p>
        </p:txBody>
      </p:sp>
    </p:spTree>
    <p:extLst>
      <p:ext uri="{BB962C8B-B14F-4D97-AF65-F5344CB8AC3E}">
        <p14:creationId xmlns:p14="http://schemas.microsoft.com/office/powerpoint/2010/main" val="2541434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QR code takes to the OneDrive.</a:t>
            </a:r>
          </a:p>
          <a:p>
            <a:endParaRPr lang="en-GB"/>
          </a:p>
          <a:p>
            <a:r>
              <a:rPr lang="en-GB"/>
              <a:t>Students can look in their own time if need further help. </a:t>
            </a:r>
            <a:endParaRPr lang="en-GB">
              <a:cs typeface="Calibri"/>
            </a:endParaRPr>
          </a:p>
        </p:txBody>
      </p:sp>
      <p:sp>
        <p:nvSpPr>
          <p:cNvPr id="4" name="Slide Number Placeholder 3"/>
          <p:cNvSpPr>
            <a:spLocks noGrp="1"/>
          </p:cNvSpPr>
          <p:nvPr>
            <p:ph type="sldNum" sz="quarter" idx="5"/>
          </p:nvPr>
        </p:nvSpPr>
        <p:spPr/>
        <p:txBody>
          <a:bodyPr/>
          <a:lstStyle/>
          <a:p>
            <a:fld id="{DB72DC6E-9989-44B9-AF05-C883A0EA9257}" type="slidenum">
              <a:rPr lang="en-GB" smtClean="0"/>
              <a:t>14</a:t>
            </a:fld>
            <a:endParaRPr lang="en-GB"/>
          </a:p>
        </p:txBody>
      </p:sp>
    </p:spTree>
    <p:extLst>
      <p:ext uri="{BB962C8B-B14F-4D97-AF65-F5344CB8AC3E}">
        <p14:creationId xmlns:p14="http://schemas.microsoft.com/office/powerpoint/2010/main" val="2386467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***Students can look in their own time if need further help. </a:t>
            </a:r>
          </a:p>
        </p:txBody>
      </p:sp>
      <p:sp>
        <p:nvSpPr>
          <p:cNvPr id="4" name="Slide Number Placeholder 3"/>
          <p:cNvSpPr>
            <a:spLocks noGrp="1"/>
          </p:cNvSpPr>
          <p:nvPr>
            <p:ph type="sldNum" sz="quarter" idx="5"/>
          </p:nvPr>
        </p:nvSpPr>
        <p:spPr/>
        <p:txBody>
          <a:bodyPr/>
          <a:lstStyle/>
          <a:p>
            <a:fld id="{DB72DC6E-9989-44B9-AF05-C883A0EA9257}" type="slidenum">
              <a:rPr lang="en-GB" smtClean="0"/>
              <a:t>15</a:t>
            </a:fld>
            <a:endParaRPr lang="en-GB"/>
          </a:p>
        </p:txBody>
      </p:sp>
    </p:spTree>
    <p:extLst>
      <p:ext uri="{BB962C8B-B14F-4D97-AF65-F5344CB8AC3E}">
        <p14:creationId xmlns:p14="http://schemas.microsoft.com/office/powerpoint/2010/main" val="953882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Please provide information specific to your course Teams calls, including links/calendar invites. </a:t>
            </a:r>
          </a:p>
        </p:txBody>
      </p:sp>
      <p:sp>
        <p:nvSpPr>
          <p:cNvPr id="4" name="Slide Number Placeholder 3"/>
          <p:cNvSpPr>
            <a:spLocks noGrp="1"/>
          </p:cNvSpPr>
          <p:nvPr>
            <p:ph type="sldNum" sz="quarter" idx="5"/>
          </p:nvPr>
        </p:nvSpPr>
        <p:spPr/>
        <p:txBody>
          <a:bodyPr/>
          <a:lstStyle/>
          <a:p>
            <a:fld id="{DB72DC6E-9989-44B9-AF05-C883A0EA9257}" type="slidenum">
              <a:rPr lang="en-GB" smtClean="0"/>
              <a:t>16</a:t>
            </a:fld>
            <a:endParaRPr lang="en-GB"/>
          </a:p>
        </p:txBody>
      </p:sp>
    </p:spTree>
    <p:extLst>
      <p:ext uri="{BB962C8B-B14F-4D97-AF65-F5344CB8AC3E}">
        <p14:creationId xmlns:p14="http://schemas.microsoft.com/office/powerpoint/2010/main" val="4187390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Student action:</a:t>
            </a:r>
          </a:p>
          <a:p>
            <a:endParaRPr lang="en-GB"/>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Download the Teams app on your device.</a:t>
            </a:r>
            <a:endParaRPr lang="en-GB" b="0" i="0">
              <a:solidFill>
                <a:srgbClr val="000000"/>
              </a:solidFill>
              <a:effectLst/>
              <a:latin typeface="lato" panose="020F0502020204030203" pitchFamily="34" charset="0"/>
            </a:endParaRPr>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Practice using the features of Teams.</a:t>
            </a:r>
            <a:endParaRPr lang="en-GB" b="0" i="0">
              <a:solidFill>
                <a:srgbClr val="000000"/>
              </a:solidFill>
              <a:effectLst/>
              <a:latin typeface="lato" panose="020F0502020204030203" pitchFamily="34" charset="0"/>
            </a:endParaRPr>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Read the support guides if you would like more help. </a:t>
            </a:r>
          </a:p>
          <a:p>
            <a:endParaRPr lang="en-GB"/>
          </a:p>
        </p:txBody>
      </p:sp>
      <p:sp>
        <p:nvSpPr>
          <p:cNvPr id="4" name="Slide Number Placeholder 3"/>
          <p:cNvSpPr>
            <a:spLocks noGrp="1"/>
          </p:cNvSpPr>
          <p:nvPr>
            <p:ph type="sldNum" sz="quarter" idx="5"/>
          </p:nvPr>
        </p:nvSpPr>
        <p:spPr/>
        <p:txBody>
          <a:bodyPr/>
          <a:lstStyle/>
          <a:p>
            <a:fld id="{DB72DC6E-9989-44B9-AF05-C883A0EA9257}" type="slidenum">
              <a:rPr lang="en-GB" smtClean="0"/>
              <a:t>17</a:t>
            </a:fld>
            <a:endParaRPr lang="en-GB"/>
          </a:p>
        </p:txBody>
      </p:sp>
    </p:spTree>
    <p:extLst>
      <p:ext uri="{BB962C8B-B14F-4D97-AF65-F5344CB8AC3E}">
        <p14:creationId xmlns:p14="http://schemas.microsoft.com/office/powerpoint/2010/main" val="4090661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B72DC6E-9989-44B9-AF05-C883A0EA9257}" type="slidenum">
              <a:rPr lang="en-GB"/>
              <a:t>19</a:t>
            </a:fld>
            <a:endParaRPr lang="en-GB"/>
          </a:p>
        </p:txBody>
      </p:sp>
    </p:spTree>
    <p:extLst>
      <p:ext uri="{BB962C8B-B14F-4D97-AF65-F5344CB8AC3E}">
        <p14:creationId xmlns:p14="http://schemas.microsoft.com/office/powerpoint/2010/main" val="25673391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***All students to try and login to Moodle </a:t>
            </a:r>
          </a:p>
          <a:p>
            <a:r>
              <a:rPr lang="en-US">
                <a:cs typeface="Calibri"/>
              </a:rPr>
              <a:t>***Need to register students to the Induction page.</a:t>
            </a:r>
          </a:p>
          <a:p>
            <a:r>
              <a:rPr lang="en-US">
                <a:cs typeface="Calibri"/>
              </a:rPr>
              <a:t>QR code takes to the induction page. </a:t>
            </a:r>
          </a:p>
        </p:txBody>
      </p:sp>
      <p:sp>
        <p:nvSpPr>
          <p:cNvPr id="4" name="Slide Number Placeholder 3"/>
          <p:cNvSpPr>
            <a:spLocks noGrp="1"/>
          </p:cNvSpPr>
          <p:nvPr>
            <p:ph type="sldNum" sz="quarter" idx="5"/>
          </p:nvPr>
        </p:nvSpPr>
        <p:spPr/>
        <p:txBody>
          <a:bodyPr/>
          <a:lstStyle/>
          <a:p>
            <a:fld id="{DB72DC6E-9989-44B9-AF05-C883A0EA9257}" type="slidenum">
              <a:rPr lang="en-GB"/>
              <a:t>20</a:t>
            </a:fld>
            <a:endParaRPr lang="en-GB"/>
          </a:p>
        </p:txBody>
      </p:sp>
    </p:spTree>
    <p:extLst>
      <p:ext uri="{BB962C8B-B14F-4D97-AF65-F5344CB8AC3E}">
        <p14:creationId xmlns:p14="http://schemas.microsoft.com/office/powerpoint/2010/main" val="28809311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90000"/>
              </a:lnSpc>
              <a:spcBef>
                <a:spcPts val="500"/>
              </a:spcBef>
            </a:pPr>
            <a:endParaRPr lang="en-GB">
              <a:cs typeface="Calibri"/>
            </a:endParaRPr>
          </a:p>
          <a:p>
            <a:r>
              <a:rPr lang="en-US">
                <a:cs typeface="Calibri"/>
              </a:rPr>
              <a:t>QR code takes to Moodle external page. </a:t>
            </a:r>
          </a:p>
          <a:p>
            <a:r>
              <a:rPr lang="en-US">
                <a:cs typeface="Calibri"/>
              </a:rPr>
              <a:t>***If you use Google Classroom instead, please amend this information. ***</a:t>
            </a:r>
            <a:endParaRPr lang="en-US"/>
          </a:p>
          <a:p>
            <a:r>
              <a:rPr lang="en-US">
                <a:cs typeface="Calibri"/>
              </a:rPr>
              <a:t>***Please share links to your Moodle pages to login to and demo it.</a:t>
            </a:r>
          </a:p>
          <a:p>
            <a:pPr marL="171450" indent="-171450">
              <a:buFont typeface="Arial"/>
              <a:buChar char="•"/>
            </a:pPr>
            <a:endParaRPr lang="en-US">
              <a:cs typeface="Calibri"/>
            </a:endParaRPr>
          </a:p>
          <a:p>
            <a:pPr marL="0" indent="0">
              <a:buFont typeface="Arial"/>
              <a:buNone/>
            </a:pPr>
            <a:r>
              <a:rPr lang="en-US">
                <a:cs typeface="Calibri"/>
              </a:rPr>
              <a:t>Student actions:</a:t>
            </a:r>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Save the Moodle webpage to your 'favourites'.</a:t>
            </a:r>
            <a:endParaRPr lang="en-GB" b="0" i="0">
              <a:solidFill>
                <a:srgbClr val="000000"/>
              </a:solidFill>
              <a:effectLst/>
              <a:latin typeface="lato" panose="020F0502020204030203" pitchFamily="34" charset="0"/>
            </a:endParaRPr>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Access and enrol on your course Moodle pages for each module that you are studying this semester. Save these links to your 'favourites'.</a:t>
            </a:r>
            <a:endParaRPr lang="en-GB" b="0" i="0">
              <a:solidFill>
                <a:srgbClr val="000000"/>
              </a:solidFill>
              <a:effectLst/>
              <a:latin typeface="lato" panose="020F0502020204030203" pitchFamily="34" charset="0"/>
            </a:endParaRPr>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Access and enrol on your course General Page (if available). Save the link to your 'favourites'.</a:t>
            </a:r>
            <a:endParaRPr lang="en-GB" b="0" i="0">
              <a:solidFill>
                <a:srgbClr val="000000"/>
              </a:solidFill>
              <a:effectLst/>
              <a:latin typeface="lato" panose="020F0502020204030203" pitchFamily="34" charset="0"/>
            </a:endParaRPr>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Review the Moodle pages for each of your courses in your own time.</a:t>
            </a:r>
          </a:p>
          <a:p>
            <a:pPr marL="0" indent="0">
              <a:buFont typeface="Arial"/>
              <a:buNone/>
            </a:pPr>
            <a:endParaRPr lang="en-US">
              <a:cs typeface="Calibri"/>
            </a:endParaRPr>
          </a:p>
        </p:txBody>
      </p:sp>
      <p:sp>
        <p:nvSpPr>
          <p:cNvPr id="4" name="Slide Number Placeholder 3"/>
          <p:cNvSpPr>
            <a:spLocks noGrp="1"/>
          </p:cNvSpPr>
          <p:nvPr>
            <p:ph type="sldNum" sz="quarter" idx="5"/>
          </p:nvPr>
        </p:nvSpPr>
        <p:spPr/>
        <p:txBody>
          <a:bodyPr/>
          <a:lstStyle/>
          <a:p>
            <a:fld id="{DB72DC6E-9989-44B9-AF05-C883A0EA9257}" type="slidenum">
              <a:t>21</a:t>
            </a:fld>
            <a:endParaRPr lang="en-GB"/>
          </a:p>
        </p:txBody>
      </p:sp>
    </p:spTree>
    <p:extLst>
      <p:ext uri="{BB962C8B-B14F-4D97-AF65-F5344CB8AC3E}">
        <p14:creationId xmlns:p14="http://schemas.microsoft.com/office/powerpoint/2010/main" val="24802539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90000"/>
              </a:lnSpc>
              <a:spcBef>
                <a:spcPts val="500"/>
              </a:spcBef>
            </a:pPr>
            <a:r>
              <a:rPr lang="en-GB">
                <a:cs typeface="Calibri"/>
              </a:rPr>
              <a:t>***All students to enrol. QR code also takes to the page.</a:t>
            </a:r>
          </a:p>
          <a:p>
            <a:pPr lvl="1">
              <a:lnSpc>
                <a:spcPct val="90000"/>
              </a:lnSpc>
              <a:spcBef>
                <a:spcPts val="500"/>
              </a:spcBef>
            </a:pPr>
            <a:endParaRPr lang="en-GB">
              <a:cs typeface="Calibri"/>
            </a:endParaRPr>
          </a:p>
          <a:p>
            <a:pPr lvl="1">
              <a:lnSpc>
                <a:spcPct val="90000"/>
              </a:lnSpc>
              <a:spcBef>
                <a:spcPts val="500"/>
              </a:spcBef>
            </a:pPr>
            <a:r>
              <a:rPr lang="en-GB">
                <a:cs typeface="Calibri"/>
              </a:rPr>
              <a:t>Student Actions:</a:t>
            </a:r>
            <a:endParaRPr lang="en-GB"/>
          </a:p>
          <a:p>
            <a:pPr marL="171450" indent="-171450">
              <a:buFont typeface="Arial"/>
              <a:buChar char="•"/>
            </a:pPr>
            <a:r>
              <a:rPr lang="en-GB"/>
              <a:t>Access and register on the UCC Academic Services Moodle page.</a:t>
            </a:r>
            <a:endParaRPr lang="en-GB">
              <a:cs typeface="Calibri" panose="020F0502020204030204"/>
            </a:endParaRPr>
          </a:p>
          <a:p>
            <a:pPr marL="171450" indent="-171450">
              <a:buFont typeface="Arial"/>
              <a:buChar char="•"/>
            </a:pPr>
            <a:r>
              <a:rPr lang="en-GB"/>
              <a:t>Save link to your 'favourites'.</a:t>
            </a:r>
            <a:endParaRPr lang="en-GB">
              <a:cs typeface="Calibri" panose="020F0502020204030204"/>
            </a:endParaRPr>
          </a:p>
          <a:p>
            <a:pPr marL="171450" indent="-171450">
              <a:buFont typeface="Arial"/>
              <a:buChar char="•"/>
            </a:pPr>
            <a:r>
              <a:rPr lang="en-GB"/>
              <a:t>Review content in your own time.</a:t>
            </a:r>
            <a:endParaRPr lang="en-GB">
              <a:cs typeface="Calibri"/>
            </a:endParaRPr>
          </a:p>
          <a:p>
            <a:pPr lvl="1">
              <a:lnSpc>
                <a:spcPct val="90000"/>
              </a:lnSpc>
              <a:spcBef>
                <a:spcPts val="500"/>
              </a:spcBef>
            </a:pPr>
            <a:endParaRPr lang="en-GB">
              <a:cs typeface="Calibri"/>
            </a:endParaRPr>
          </a:p>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DB72DC6E-9989-44B9-AF05-C883A0EA9257}" type="slidenum">
              <a:t>22</a:t>
            </a:fld>
            <a:endParaRPr lang="en-GB"/>
          </a:p>
        </p:txBody>
      </p:sp>
    </p:spTree>
    <p:extLst>
      <p:ext uri="{BB962C8B-B14F-4D97-AF65-F5344CB8AC3E}">
        <p14:creationId xmlns:p14="http://schemas.microsoft.com/office/powerpoint/2010/main" val="28095281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***All students to </a:t>
            </a:r>
            <a:r>
              <a:rPr lang="en-US" err="1">
                <a:cs typeface="Calibri"/>
              </a:rPr>
              <a:t>enrol</a:t>
            </a:r>
            <a:r>
              <a:rPr lang="en-US">
                <a:cs typeface="Calibri"/>
              </a:rPr>
              <a:t> </a:t>
            </a:r>
          </a:p>
          <a:p>
            <a:r>
              <a:rPr lang="en-US">
                <a:cs typeface="Calibri"/>
              </a:rPr>
              <a:t>QR codes take students to the links</a:t>
            </a:r>
          </a:p>
        </p:txBody>
      </p:sp>
      <p:sp>
        <p:nvSpPr>
          <p:cNvPr id="4" name="Slide Number Placeholder 3"/>
          <p:cNvSpPr>
            <a:spLocks noGrp="1"/>
          </p:cNvSpPr>
          <p:nvPr>
            <p:ph type="sldNum" sz="quarter" idx="5"/>
          </p:nvPr>
        </p:nvSpPr>
        <p:spPr/>
        <p:txBody>
          <a:bodyPr/>
          <a:lstStyle/>
          <a:p>
            <a:fld id="{DB72DC6E-9989-44B9-AF05-C883A0EA9257}" type="slidenum">
              <a:rPr lang="en-GB"/>
              <a:t>23</a:t>
            </a:fld>
            <a:endParaRPr lang="en-GB"/>
          </a:p>
        </p:txBody>
      </p:sp>
    </p:spTree>
    <p:extLst>
      <p:ext uri="{BB962C8B-B14F-4D97-AF65-F5344CB8AC3E}">
        <p14:creationId xmlns:p14="http://schemas.microsoft.com/office/powerpoint/2010/main" val="1682448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QR code takes you to the guidance BUT need to be logged on. </a:t>
            </a:r>
            <a:endParaRPr lang="en-GB"/>
          </a:p>
          <a:p>
            <a:r>
              <a:rPr lang="en-GB"/>
              <a:t>***You may benefit from opening up the step-by-step guidance.</a:t>
            </a:r>
            <a:endParaRPr lang="en-US">
              <a:cs typeface="Calibri"/>
            </a:endParaRPr>
          </a:p>
          <a:p>
            <a:endParaRPr lang="en-GB"/>
          </a:p>
          <a:p>
            <a:r>
              <a:rPr lang="en-GB"/>
              <a:t>Student action:</a:t>
            </a:r>
            <a:endParaRPr lang="en-GB">
              <a:cs typeface="Calibri" panose="020F0502020204030204"/>
            </a:endParaRPr>
          </a:p>
          <a:p>
            <a:endParaRPr lang="en-GB"/>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Download and set up MAF app.</a:t>
            </a:r>
          </a:p>
          <a:p>
            <a:endParaRPr lang="en-GB"/>
          </a:p>
          <a:p>
            <a:endParaRPr lang="en-GB"/>
          </a:p>
        </p:txBody>
      </p:sp>
      <p:sp>
        <p:nvSpPr>
          <p:cNvPr id="4" name="Slide Number Placeholder 3"/>
          <p:cNvSpPr>
            <a:spLocks noGrp="1"/>
          </p:cNvSpPr>
          <p:nvPr>
            <p:ph type="sldNum" sz="quarter" idx="5"/>
          </p:nvPr>
        </p:nvSpPr>
        <p:spPr/>
        <p:txBody>
          <a:bodyPr/>
          <a:lstStyle/>
          <a:p>
            <a:fld id="{DB72DC6E-9989-44B9-AF05-C883A0EA9257}" type="slidenum">
              <a:rPr lang="en-GB" smtClean="0"/>
              <a:t>4</a:t>
            </a:fld>
            <a:endParaRPr lang="en-GB"/>
          </a:p>
        </p:txBody>
      </p:sp>
    </p:spTree>
    <p:extLst>
      <p:ext uri="{BB962C8B-B14F-4D97-AF65-F5344CB8AC3E}">
        <p14:creationId xmlns:p14="http://schemas.microsoft.com/office/powerpoint/2010/main" val="8612852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QR codes take to the top two links.</a:t>
            </a:r>
            <a:endParaRPr lang="en-US"/>
          </a:p>
          <a:p>
            <a:r>
              <a:rPr lang="en-GB">
                <a:cs typeface="Calibri"/>
              </a:rPr>
              <a:t>***Note, there is no enrolment key now.</a:t>
            </a:r>
            <a:endParaRPr lang="en-GB"/>
          </a:p>
          <a:p>
            <a:endParaRPr lang="en-GB"/>
          </a:p>
          <a:p>
            <a:r>
              <a:rPr lang="en-GB"/>
              <a:t>Student action:</a:t>
            </a:r>
            <a:endParaRPr lang="en-GB">
              <a:cs typeface="Calibri"/>
            </a:endParaRPr>
          </a:p>
          <a:p>
            <a:endParaRPr lang="en-GB"/>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Access and enrol on the Academic Skills Centre.</a:t>
            </a:r>
            <a:endParaRPr lang="en-GB" b="0" i="0">
              <a:solidFill>
                <a:srgbClr val="000000"/>
              </a:solidFill>
              <a:effectLst/>
              <a:latin typeface="lato" panose="020F0502020204030203" pitchFamily="34" charset="0"/>
            </a:endParaRPr>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Save the Academic Skills Centre to your 'favourites'.</a:t>
            </a:r>
            <a:endParaRPr lang="en-GB" b="0" i="0">
              <a:solidFill>
                <a:srgbClr val="000000"/>
              </a:solidFill>
              <a:effectLst/>
              <a:latin typeface="lato" panose="020F0502020204030203" pitchFamily="34" charset="0"/>
            </a:endParaRPr>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Save the Academic Skills Centre YouTube channel to your 'favourites'. Subscribe and turn on notifications if you want to be notified of newly created content.</a:t>
            </a:r>
            <a:endParaRPr lang="en-GB" b="0" i="0">
              <a:solidFill>
                <a:srgbClr val="000000"/>
              </a:solidFill>
              <a:effectLst/>
              <a:latin typeface="lato" panose="020F0502020204030203" pitchFamily="34" charset="0"/>
            </a:endParaRPr>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Commence eLearning courses: Introduction to Academic Reading, Note Taking, and Time Management. </a:t>
            </a:r>
            <a:endParaRPr lang="en-GB" b="0" i="0">
              <a:solidFill>
                <a:srgbClr val="000000"/>
              </a:solidFill>
              <a:effectLst/>
              <a:latin typeface="lato" panose="020F0502020204030203" pitchFamily="34" charset="0"/>
            </a:endParaRPr>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Prior to first assignment submission, complete the following eLearning course: Academic Integrity and Referencing; and consider completing the Academic Writing: Planning, Structuring and Proofreading eLearning course.</a:t>
            </a:r>
          </a:p>
          <a:p>
            <a:endParaRPr lang="en-GB"/>
          </a:p>
        </p:txBody>
      </p:sp>
      <p:sp>
        <p:nvSpPr>
          <p:cNvPr id="4" name="Slide Number Placeholder 3"/>
          <p:cNvSpPr>
            <a:spLocks noGrp="1"/>
          </p:cNvSpPr>
          <p:nvPr>
            <p:ph type="sldNum" sz="quarter" idx="5"/>
          </p:nvPr>
        </p:nvSpPr>
        <p:spPr/>
        <p:txBody>
          <a:bodyPr/>
          <a:lstStyle/>
          <a:p>
            <a:fld id="{DB72DC6E-9989-44B9-AF05-C883A0EA9257}" type="slidenum">
              <a:rPr lang="en-GB" smtClean="0"/>
              <a:t>24</a:t>
            </a:fld>
            <a:endParaRPr lang="en-GB"/>
          </a:p>
        </p:txBody>
      </p:sp>
    </p:spTree>
    <p:extLst>
      <p:ext uri="{BB962C8B-B14F-4D97-AF65-F5344CB8AC3E}">
        <p14:creationId xmlns:p14="http://schemas.microsoft.com/office/powerpoint/2010/main" val="16741246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***Please advise if you are using Google Classroom. Remove if not relevant.</a:t>
            </a:r>
            <a:endParaRPr lang="en-US"/>
          </a:p>
          <a:p>
            <a:r>
              <a:rPr lang="en-GB"/>
              <a:t>*** Further information on Google Classroom is available </a:t>
            </a:r>
            <a:r>
              <a:rPr lang="en-GB" err="1"/>
              <a:t>ia</a:t>
            </a:r>
            <a:r>
              <a:rPr lang="en-GB"/>
              <a:t> the eLearning link. It is very comprehensive. </a:t>
            </a:r>
            <a:endParaRPr lang="en-GB">
              <a:cs typeface="Calibri"/>
            </a:endParaRPr>
          </a:p>
          <a:p>
            <a:r>
              <a:rPr lang="en-GB"/>
              <a:t>*** Add links to your Google Classrooms where possible</a:t>
            </a:r>
            <a:endParaRPr lang="en-GB">
              <a:cs typeface="Calibri" panose="020F0502020204030204"/>
            </a:endParaRPr>
          </a:p>
          <a:p>
            <a:endParaRPr lang="en-GB"/>
          </a:p>
          <a:p>
            <a:endParaRPr lang="en-GB"/>
          </a:p>
        </p:txBody>
      </p:sp>
      <p:sp>
        <p:nvSpPr>
          <p:cNvPr id="4" name="Slide Number Placeholder 3"/>
          <p:cNvSpPr>
            <a:spLocks noGrp="1"/>
          </p:cNvSpPr>
          <p:nvPr>
            <p:ph type="sldNum" sz="quarter" idx="5"/>
          </p:nvPr>
        </p:nvSpPr>
        <p:spPr/>
        <p:txBody>
          <a:bodyPr/>
          <a:lstStyle/>
          <a:p>
            <a:fld id="{DB72DC6E-9989-44B9-AF05-C883A0EA9257}" type="slidenum">
              <a:rPr lang="en-GB" smtClean="0"/>
              <a:t>25</a:t>
            </a:fld>
            <a:endParaRPr lang="en-GB"/>
          </a:p>
        </p:txBody>
      </p:sp>
    </p:spTree>
    <p:extLst>
      <p:ext uri="{BB962C8B-B14F-4D97-AF65-F5344CB8AC3E}">
        <p14:creationId xmlns:p14="http://schemas.microsoft.com/office/powerpoint/2010/main" val="26177910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All students can use this even if course teams do not. </a:t>
            </a:r>
          </a:p>
        </p:txBody>
      </p:sp>
      <p:sp>
        <p:nvSpPr>
          <p:cNvPr id="4" name="Slide Number Placeholder 3"/>
          <p:cNvSpPr>
            <a:spLocks noGrp="1"/>
          </p:cNvSpPr>
          <p:nvPr>
            <p:ph type="sldNum" sz="quarter" idx="5"/>
          </p:nvPr>
        </p:nvSpPr>
        <p:spPr/>
        <p:txBody>
          <a:bodyPr/>
          <a:lstStyle/>
          <a:p>
            <a:fld id="{DB72DC6E-9989-44B9-AF05-C883A0EA9257}" type="slidenum">
              <a:rPr lang="en-GB" smtClean="0"/>
              <a:t>26</a:t>
            </a:fld>
            <a:endParaRPr lang="en-GB"/>
          </a:p>
        </p:txBody>
      </p:sp>
    </p:spTree>
    <p:extLst>
      <p:ext uri="{BB962C8B-B14F-4D97-AF65-F5344CB8AC3E}">
        <p14:creationId xmlns:p14="http://schemas.microsoft.com/office/powerpoint/2010/main" val="14382900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Student actions:</a:t>
            </a:r>
          </a:p>
          <a:p>
            <a:pPr algn="l" fontAlgn="base">
              <a:buFont typeface="Arial" panose="020B0604020202020204" pitchFamily="34" charset="0"/>
              <a:buChar char="•"/>
            </a:pPr>
            <a:r>
              <a:rPr lang="en-GB" b="0" i="0">
                <a:solidFill>
                  <a:srgbClr val="000000"/>
                </a:solidFill>
                <a:effectLst/>
                <a:latin typeface="merriweather" panose="020B0604020202020204" pitchFamily="2" charset="0"/>
              </a:rPr>
              <a:t>Download and login to the app.</a:t>
            </a:r>
          </a:p>
          <a:p>
            <a:pPr algn="l" fontAlgn="base">
              <a:buFont typeface="Arial" panose="020B0604020202020204" pitchFamily="34" charset="0"/>
              <a:buChar char="•"/>
            </a:pPr>
            <a:r>
              <a:rPr lang="en-GB" b="0" i="0">
                <a:solidFill>
                  <a:srgbClr val="000000"/>
                </a:solidFill>
                <a:effectLst/>
                <a:latin typeface="merriweather" panose="020B0604020202020204" pitchFamily="2" charset="0"/>
              </a:rPr>
              <a:t>Access your timetable.</a:t>
            </a:r>
          </a:p>
          <a:p>
            <a:pPr algn="l" fontAlgn="base">
              <a:buFont typeface="Arial" panose="020B0604020202020204" pitchFamily="34" charset="0"/>
              <a:buChar char="•"/>
            </a:pPr>
            <a:r>
              <a:rPr lang="en-GB" b="0" i="0">
                <a:solidFill>
                  <a:srgbClr val="000000"/>
                </a:solidFill>
                <a:effectLst/>
                <a:latin typeface="merriweather" panose="020B0604020202020204" pitchFamily="2" charset="0"/>
              </a:rPr>
              <a:t>Take time to explore the app further. </a:t>
            </a:r>
          </a:p>
          <a:p>
            <a:endParaRPr lang="en-GB"/>
          </a:p>
        </p:txBody>
      </p:sp>
      <p:sp>
        <p:nvSpPr>
          <p:cNvPr id="4" name="Slide Number Placeholder 3"/>
          <p:cNvSpPr>
            <a:spLocks noGrp="1"/>
          </p:cNvSpPr>
          <p:nvPr>
            <p:ph type="sldNum" sz="quarter" idx="5"/>
          </p:nvPr>
        </p:nvSpPr>
        <p:spPr/>
        <p:txBody>
          <a:bodyPr/>
          <a:lstStyle/>
          <a:p>
            <a:fld id="{DB72DC6E-9989-44B9-AF05-C883A0EA9257}" type="slidenum">
              <a:rPr lang="en-GB" smtClean="0"/>
              <a:t>27</a:t>
            </a:fld>
            <a:endParaRPr lang="en-GB"/>
          </a:p>
        </p:txBody>
      </p:sp>
    </p:spTree>
    <p:extLst>
      <p:ext uri="{BB962C8B-B14F-4D97-AF65-F5344CB8AC3E}">
        <p14:creationId xmlns:p14="http://schemas.microsoft.com/office/powerpoint/2010/main" val="28867133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***Take a moment to show the Portal – SHOW WHAT IS RELEVANT </a:t>
            </a:r>
            <a:r>
              <a:rPr lang="en-GB" err="1">
                <a:cs typeface="Calibri"/>
              </a:rPr>
              <a:t>e.g</a:t>
            </a:r>
            <a:r>
              <a:rPr lang="en-GB">
                <a:cs typeface="Calibri"/>
              </a:rPr>
              <a:t> library, student zone, </a:t>
            </a:r>
            <a:r>
              <a:rPr lang="en-GB" err="1">
                <a:cs typeface="Calibri"/>
              </a:rPr>
              <a:t>upaychilli</a:t>
            </a:r>
            <a:r>
              <a:rPr lang="en-GB">
                <a:cs typeface="Calibri"/>
              </a:rPr>
              <a:t> etc.</a:t>
            </a:r>
            <a:endParaRPr lang="en-GB"/>
          </a:p>
          <a:p>
            <a:endParaRPr lang="en-GB"/>
          </a:p>
          <a:p>
            <a:r>
              <a:rPr lang="en-GB"/>
              <a:t>Student action:</a:t>
            </a:r>
            <a:endParaRPr lang="en-GB">
              <a:cs typeface="Calibri" panose="020F0502020204030204"/>
            </a:endParaRPr>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Access the student portal. </a:t>
            </a:r>
            <a:endParaRPr lang="en-GB" b="0" i="0">
              <a:solidFill>
                <a:srgbClr val="000000"/>
              </a:solidFill>
              <a:effectLst/>
              <a:latin typeface="lato" panose="020F0502020204030203" pitchFamily="34" charset="0"/>
            </a:endParaRPr>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Save the Portal link to your 'favourites'.</a:t>
            </a:r>
            <a:endParaRPr lang="en-GB" b="0" i="0">
              <a:solidFill>
                <a:srgbClr val="000000"/>
              </a:solidFill>
              <a:effectLst/>
              <a:latin typeface="lato" panose="020F0502020204030203" pitchFamily="34" charset="0"/>
            </a:endParaRPr>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Review the content in your own time.</a:t>
            </a:r>
          </a:p>
          <a:p>
            <a:endParaRPr lang="en-GB"/>
          </a:p>
        </p:txBody>
      </p:sp>
      <p:sp>
        <p:nvSpPr>
          <p:cNvPr id="4" name="Slide Number Placeholder 3"/>
          <p:cNvSpPr>
            <a:spLocks noGrp="1"/>
          </p:cNvSpPr>
          <p:nvPr>
            <p:ph type="sldNum" sz="quarter" idx="5"/>
          </p:nvPr>
        </p:nvSpPr>
        <p:spPr/>
        <p:txBody>
          <a:bodyPr/>
          <a:lstStyle/>
          <a:p>
            <a:fld id="{DB72DC6E-9989-44B9-AF05-C883A0EA9257}" type="slidenum">
              <a:rPr lang="en-GB" smtClean="0"/>
              <a:t>28</a:t>
            </a:fld>
            <a:endParaRPr lang="en-GB"/>
          </a:p>
        </p:txBody>
      </p:sp>
    </p:spTree>
    <p:extLst>
      <p:ext uri="{BB962C8B-B14F-4D97-AF65-F5344CB8AC3E}">
        <p14:creationId xmlns:p14="http://schemas.microsoft.com/office/powerpoint/2010/main" val="8718897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is a long way off. This will be done in Phase 3 of induction.</a:t>
            </a:r>
          </a:p>
          <a:p>
            <a:endParaRPr lang="en-GB"/>
          </a:p>
          <a:p>
            <a:r>
              <a:rPr lang="en-GB"/>
              <a:t>Student action:</a:t>
            </a:r>
          </a:p>
          <a:p>
            <a:endParaRPr lang="en-GB"/>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Study the ATS2 guidance nearer to your first submission hand in date.</a:t>
            </a:r>
            <a:endParaRPr lang="en-GB" b="0" i="0">
              <a:solidFill>
                <a:srgbClr val="000000"/>
              </a:solidFill>
              <a:effectLst/>
              <a:latin typeface="lato" panose="020F0502020204030203" pitchFamily="34" charset="0"/>
            </a:endParaRPr>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Save the ATS2 link to your 'favourites'.</a:t>
            </a:r>
          </a:p>
          <a:p>
            <a:endParaRPr lang="en-GB"/>
          </a:p>
          <a:p>
            <a:endParaRPr lang="en-GB"/>
          </a:p>
        </p:txBody>
      </p:sp>
      <p:sp>
        <p:nvSpPr>
          <p:cNvPr id="4" name="Slide Number Placeholder 3"/>
          <p:cNvSpPr>
            <a:spLocks noGrp="1"/>
          </p:cNvSpPr>
          <p:nvPr>
            <p:ph type="sldNum" sz="quarter" idx="5"/>
          </p:nvPr>
        </p:nvSpPr>
        <p:spPr/>
        <p:txBody>
          <a:bodyPr/>
          <a:lstStyle/>
          <a:p>
            <a:fld id="{DB72DC6E-9989-44B9-AF05-C883A0EA9257}" type="slidenum">
              <a:rPr lang="en-GB" smtClean="0"/>
              <a:t>29</a:t>
            </a:fld>
            <a:endParaRPr lang="en-GB"/>
          </a:p>
        </p:txBody>
      </p:sp>
    </p:spTree>
    <p:extLst>
      <p:ext uri="{BB962C8B-B14F-4D97-AF65-F5344CB8AC3E}">
        <p14:creationId xmlns:p14="http://schemas.microsoft.com/office/powerpoint/2010/main" val="36175021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***Can click on the link in own time. </a:t>
            </a:r>
            <a:endParaRPr lang="en-GB"/>
          </a:p>
        </p:txBody>
      </p:sp>
      <p:sp>
        <p:nvSpPr>
          <p:cNvPr id="4" name="Slide Number Placeholder 3"/>
          <p:cNvSpPr>
            <a:spLocks noGrp="1"/>
          </p:cNvSpPr>
          <p:nvPr>
            <p:ph type="sldNum" sz="quarter" idx="5"/>
          </p:nvPr>
        </p:nvSpPr>
        <p:spPr/>
        <p:txBody>
          <a:bodyPr/>
          <a:lstStyle/>
          <a:p>
            <a:fld id="{DB72DC6E-9989-44B9-AF05-C883A0EA9257}" type="slidenum">
              <a:rPr lang="en-GB" smtClean="0"/>
              <a:t>30</a:t>
            </a:fld>
            <a:endParaRPr lang="en-GB"/>
          </a:p>
        </p:txBody>
      </p:sp>
    </p:spTree>
    <p:extLst>
      <p:ext uri="{BB962C8B-B14F-4D97-AF65-F5344CB8AC3E}">
        <p14:creationId xmlns:p14="http://schemas.microsoft.com/office/powerpoint/2010/main" val="22170159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***Skip past if not apprenticeship </a:t>
            </a:r>
            <a:r>
              <a:rPr lang="en-US" err="1">
                <a:cs typeface="Calibri"/>
              </a:rPr>
              <a:t>programme</a:t>
            </a:r>
            <a:endParaRPr lang="en-US">
              <a:cs typeface="Calibri"/>
            </a:endParaRPr>
          </a:p>
        </p:txBody>
      </p:sp>
      <p:sp>
        <p:nvSpPr>
          <p:cNvPr id="4" name="Slide Number Placeholder 3"/>
          <p:cNvSpPr>
            <a:spLocks noGrp="1"/>
          </p:cNvSpPr>
          <p:nvPr>
            <p:ph type="sldNum" sz="quarter" idx="5"/>
          </p:nvPr>
        </p:nvSpPr>
        <p:spPr/>
        <p:txBody>
          <a:bodyPr/>
          <a:lstStyle/>
          <a:p>
            <a:fld id="{DB72DC6E-9989-44B9-AF05-C883A0EA9257}" type="slidenum">
              <a:rPr lang="en-GB"/>
              <a:t>31</a:t>
            </a:fld>
            <a:endParaRPr lang="en-GB"/>
          </a:p>
        </p:txBody>
      </p:sp>
    </p:spTree>
    <p:extLst>
      <p:ext uri="{BB962C8B-B14F-4D97-AF65-F5344CB8AC3E}">
        <p14:creationId xmlns:p14="http://schemas.microsoft.com/office/powerpoint/2010/main" val="6702062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Team to decide when to train on these.</a:t>
            </a:r>
          </a:p>
          <a:p>
            <a:pPr algn="l"/>
            <a:endParaRPr lang="en-GB" b="0" i="0">
              <a:solidFill>
                <a:srgbClr val="000000"/>
              </a:solidFill>
              <a:effectLst/>
              <a:latin typeface="merriweather" panose="00000500000000000000" pitchFamily="2" charset="0"/>
            </a:endParaRPr>
          </a:p>
        </p:txBody>
      </p:sp>
      <p:sp>
        <p:nvSpPr>
          <p:cNvPr id="4" name="Slide Number Placeholder 3"/>
          <p:cNvSpPr>
            <a:spLocks noGrp="1"/>
          </p:cNvSpPr>
          <p:nvPr>
            <p:ph type="sldNum" sz="quarter" idx="5"/>
          </p:nvPr>
        </p:nvSpPr>
        <p:spPr/>
        <p:txBody>
          <a:bodyPr/>
          <a:lstStyle/>
          <a:p>
            <a:fld id="{DB72DC6E-9989-44B9-AF05-C883A0EA9257}" type="slidenum">
              <a:rPr lang="en-GB" smtClean="0"/>
              <a:t>32</a:t>
            </a:fld>
            <a:endParaRPr lang="en-GB"/>
          </a:p>
        </p:txBody>
      </p:sp>
    </p:spTree>
    <p:extLst>
      <p:ext uri="{BB962C8B-B14F-4D97-AF65-F5344CB8AC3E}">
        <p14:creationId xmlns:p14="http://schemas.microsoft.com/office/powerpoint/2010/main" val="10304815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Team to decide when to train on these.</a:t>
            </a:r>
          </a:p>
          <a:p>
            <a:pPr algn="l"/>
            <a:endParaRPr lang="en-GB" b="0" i="0">
              <a:solidFill>
                <a:srgbClr val="000000"/>
              </a:solidFill>
              <a:effectLst/>
              <a:latin typeface="merriweather" panose="00000500000000000000" pitchFamily="2" charset="0"/>
            </a:endParaRPr>
          </a:p>
        </p:txBody>
      </p:sp>
      <p:sp>
        <p:nvSpPr>
          <p:cNvPr id="4" name="Slide Number Placeholder 3"/>
          <p:cNvSpPr>
            <a:spLocks noGrp="1"/>
          </p:cNvSpPr>
          <p:nvPr>
            <p:ph type="sldNum" sz="quarter" idx="5"/>
          </p:nvPr>
        </p:nvSpPr>
        <p:spPr/>
        <p:txBody>
          <a:bodyPr/>
          <a:lstStyle/>
          <a:p>
            <a:fld id="{DB72DC6E-9989-44B9-AF05-C883A0EA9257}" type="slidenum">
              <a:rPr lang="en-GB" smtClean="0"/>
              <a:t>33</a:t>
            </a:fld>
            <a:endParaRPr lang="en-GB"/>
          </a:p>
        </p:txBody>
      </p:sp>
    </p:spTree>
    <p:extLst>
      <p:ext uri="{BB962C8B-B14F-4D97-AF65-F5344CB8AC3E}">
        <p14:creationId xmlns:p14="http://schemas.microsoft.com/office/powerpoint/2010/main" val="1191159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Login on desktops before own devices. </a:t>
            </a:r>
          </a:p>
        </p:txBody>
      </p:sp>
      <p:sp>
        <p:nvSpPr>
          <p:cNvPr id="4" name="Slide Number Placeholder 3"/>
          <p:cNvSpPr>
            <a:spLocks noGrp="1"/>
          </p:cNvSpPr>
          <p:nvPr>
            <p:ph type="sldNum" sz="quarter" idx="5"/>
          </p:nvPr>
        </p:nvSpPr>
        <p:spPr/>
        <p:txBody>
          <a:bodyPr/>
          <a:lstStyle/>
          <a:p>
            <a:fld id="{DB72DC6E-9989-44B9-AF05-C883A0EA9257}" type="slidenum">
              <a:rPr lang="en-GB" smtClean="0"/>
              <a:t>5</a:t>
            </a:fld>
            <a:endParaRPr lang="en-GB"/>
          </a:p>
        </p:txBody>
      </p:sp>
    </p:spTree>
    <p:extLst>
      <p:ext uri="{BB962C8B-B14F-4D97-AF65-F5344CB8AC3E}">
        <p14:creationId xmlns:p14="http://schemas.microsoft.com/office/powerpoint/2010/main" val="22863495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***Demo the Learner IT acceptable use agreement. Can also be accessed via the QR code. </a:t>
            </a:r>
          </a:p>
        </p:txBody>
      </p:sp>
      <p:sp>
        <p:nvSpPr>
          <p:cNvPr id="4" name="Slide Number Placeholder 3"/>
          <p:cNvSpPr>
            <a:spLocks noGrp="1"/>
          </p:cNvSpPr>
          <p:nvPr>
            <p:ph type="sldNum" sz="quarter" idx="5"/>
          </p:nvPr>
        </p:nvSpPr>
        <p:spPr/>
        <p:txBody>
          <a:bodyPr/>
          <a:lstStyle/>
          <a:p>
            <a:fld id="{DB72DC6E-9989-44B9-AF05-C883A0EA9257}" type="slidenum">
              <a:rPr lang="en-GB"/>
              <a:t>35</a:t>
            </a:fld>
            <a:endParaRPr lang="en-GB"/>
          </a:p>
        </p:txBody>
      </p:sp>
    </p:spTree>
    <p:extLst>
      <p:ext uri="{BB962C8B-B14F-4D97-AF65-F5344CB8AC3E}">
        <p14:creationId xmlns:p14="http://schemas.microsoft.com/office/powerpoint/2010/main" val="12230097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Student action:</a:t>
            </a:r>
          </a:p>
          <a:p>
            <a:endParaRPr lang="en-GB"/>
          </a:p>
          <a:p>
            <a:pPr>
              <a:buFont typeface="Arial" panose="020B0604020202020204" pitchFamily="34" charset="0"/>
              <a:buChar char="•"/>
            </a:pPr>
            <a:r>
              <a:rPr lang="en-GB">
                <a:solidFill>
                  <a:srgbClr val="000000"/>
                </a:solidFill>
                <a:latin typeface="merriweather"/>
              </a:rPr>
              <a:t>If anything isn't working, please contact the ILT support desk</a:t>
            </a:r>
            <a:endParaRPr lang="en-GB">
              <a:latin typeface="lato"/>
              <a:ea typeface="lato"/>
              <a:cs typeface="lato"/>
            </a:endParaRPr>
          </a:p>
        </p:txBody>
      </p:sp>
      <p:sp>
        <p:nvSpPr>
          <p:cNvPr id="4" name="Slide Number Placeholder 3"/>
          <p:cNvSpPr>
            <a:spLocks noGrp="1"/>
          </p:cNvSpPr>
          <p:nvPr>
            <p:ph type="sldNum" sz="quarter" idx="5"/>
          </p:nvPr>
        </p:nvSpPr>
        <p:spPr/>
        <p:txBody>
          <a:bodyPr/>
          <a:lstStyle/>
          <a:p>
            <a:fld id="{DB72DC6E-9989-44B9-AF05-C883A0EA9257}" type="slidenum">
              <a:rPr lang="en-GB" smtClean="0"/>
              <a:t>37</a:t>
            </a:fld>
            <a:endParaRPr lang="en-GB"/>
          </a:p>
        </p:txBody>
      </p:sp>
    </p:spTree>
    <p:extLst>
      <p:ext uri="{BB962C8B-B14F-4D97-AF65-F5344CB8AC3E}">
        <p14:creationId xmlns:p14="http://schemas.microsoft.com/office/powerpoint/2010/main" val="33836255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Student action:</a:t>
            </a:r>
          </a:p>
          <a:p>
            <a:endParaRPr lang="en-GB"/>
          </a:p>
          <a:p>
            <a:pPr>
              <a:buFont typeface="Arial" panose="020B0604020202020204" pitchFamily="34" charset="0"/>
              <a:buChar char="•"/>
            </a:pPr>
            <a:r>
              <a:rPr lang="en-GB">
                <a:solidFill>
                  <a:srgbClr val="000000"/>
                </a:solidFill>
                <a:latin typeface="merriweather"/>
              </a:rPr>
              <a:t>If anything isn't working, please contact the ILT support desk</a:t>
            </a:r>
            <a:endParaRPr lang="en-GB">
              <a:latin typeface="lato"/>
              <a:ea typeface="lato"/>
              <a:cs typeface="lato"/>
            </a:endParaRPr>
          </a:p>
        </p:txBody>
      </p:sp>
      <p:sp>
        <p:nvSpPr>
          <p:cNvPr id="4" name="Slide Number Placeholder 3"/>
          <p:cNvSpPr>
            <a:spLocks noGrp="1"/>
          </p:cNvSpPr>
          <p:nvPr>
            <p:ph type="sldNum" sz="quarter" idx="5"/>
          </p:nvPr>
        </p:nvSpPr>
        <p:spPr/>
        <p:txBody>
          <a:bodyPr/>
          <a:lstStyle/>
          <a:p>
            <a:fld id="{DB72DC6E-9989-44B9-AF05-C883A0EA9257}" type="slidenum">
              <a:rPr lang="en-GB" smtClean="0"/>
              <a:t>38</a:t>
            </a:fld>
            <a:endParaRPr lang="en-GB"/>
          </a:p>
        </p:txBody>
      </p:sp>
    </p:spTree>
    <p:extLst>
      <p:ext uri="{BB962C8B-B14F-4D97-AF65-F5344CB8AC3E}">
        <p14:creationId xmlns:p14="http://schemas.microsoft.com/office/powerpoint/2010/main" val="1389977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QR code takes you to email. </a:t>
            </a:r>
          </a:p>
          <a:p>
            <a:r>
              <a:rPr lang="en-GB">
                <a:cs typeface="Calibri"/>
              </a:rPr>
              <a:t>***Students to access their account while on campus. </a:t>
            </a:r>
          </a:p>
          <a:p>
            <a:r>
              <a:rPr lang="en-GB"/>
              <a:t>Student actions:</a:t>
            </a:r>
            <a:endParaRPr lang="en-GB">
              <a:cs typeface="Calibri" panose="020F0502020204030204"/>
            </a:endParaRPr>
          </a:p>
          <a:p>
            <a:endParaRPr lang="en-GB"/>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Access your email account.</a:t>
            </a:r>
            <a:endParaRPr lang="en-GB" b="0" i="0">
              <a:solidFill>
                <a:srgbClr val="000000"/>
              </a:solidFill>
              <a:effectLst/>
              <a:latin typeface="lato" panose="020F0502020204030203" pitchFamily="34" charset="0"/>
            </a:endParaRPr>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Save the external email link to your 'favourites'.</a:t>
            </a:r>
            <a:endParaRPr lang="en-GB" b="0" i="0">
              <a:solidFill>
                <a:srgbClr val="000000"/>
              </a:solidFill>
              <a:effectLst/>
              <a:latin typeface="lato" panose="020F0502020204030203" pitchFamily="34" charset="0"/>
            </a:endParaRPr>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Consider downloading the Microsoft Outlook app.</a:t>
            </a:r>
            <a:endParaRPr lang="en-GB" b="0" i="0">
              <a:solidFill>
                <a:srgbClr val="000000"/>
              </a:solidFill>
              <a:effectLst/>
              <a:latin typeface="lato" panose="020F0502020204030203" pitchFamily="34" charset="0"/>
            </a:endParaRPr>
          </a:p>
          <a:p>
            <a:pPr algn="l" fontAlgn="base">
              <a:buFont typeface="Arial" panose="020B0604020202020204" pitchFamily="34" charset="0"/>
              <a:buChar char="•"/>
            </a:pPr>
            <a:r>
              <a:rPr lang="en-GB" b="0" i="0">
                <a:solidFill>
                  <a:srgbClr val="000000"/>
                </a:solidFill>
                <a:effectLst/>
                <a:latin typeface="merriweather" panose="00000500000000000000" pitchFamily="2" charset="0"/>
              </a:rPr>
              <a:t>Review the email support guides in your own time if you need further support. </a:t>
            </a:r>
          </a:p>
          <a:p>
            <a:endParaRPr lang="en-GB"/>
          </a:p>
        </p:txBody>
      </p:sp>
      <p:sp>
        <p:nvSpPr>
          <p:cNvPr id="4" name="Slide Number Placeholder 3"/>
          <p:cNvSpPr>
            <a:spLocks noGrp="1"/>
          </p:cNvSpPr>
          <p:nvPr>
            <p:ph type="sldNum" sz="quarter" idx="5"/>
          </p:nvPr>
        </p:nvSpPr>
        <p:spPr/>
        <p:txBody>
          <a:bodyPr/>
          <a:lstStyle/>
          <a:p>
            <a:fld id="{DB72DC6E-9989-44B9-AF05-C883A0EA9257}" type="slidenum">
              <a:rPr lang="en-GB" smtClean="0"/>
              <a:t>6</a:t>
            </a:fld>
            <a:endParaRPr lang="en-GB"/>
          </a:p>
        </p:txBody>
      </p:sp>
    </p:spTree>
    <p:extLst>
      <p:ext uri="{BB962C8B-B14F-4D97-AF65-F5344CB8AC3E}">
        <p14:creationId xmlns:p14="http://schemas.microsoft.com/office/powerpoint/2010/main" val="661289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***Students can look in their own time if need further help. </a:t>
            </a:r>
          </a:p>
        </p:txBody>
      </p:sp>
      <p:sp>
        <p:nvSpPr>
          <p:cNvPr id="4" name="Slide Number Placeholder 3"/>
          <p:cNvSpPr>
            <a:spLocks noGrp="1"/>
          </p:cNvSpPr>
          <p:nvPr>
            <p:ph type="sldNum" sz="quarter" idx="5"/>
          </p:nvPr>
        </p:nvSpPr>
        <p:spPr/>
        <p:txBody>
          <a:bodyPr/>
          <a:lstStyle/>
          <a:p>
            <a:fld id="{DB72DC6E-9989-44B9-AF05-C883A0EA9257}" type="slidenum">
              <a:rPr lang="en-GB" smtClean="0"/>
              <a:t>7</a:t>
            </a:fld>
            <a:endParaRPr lang="en-GB"/>
          </a:p>
        </p:txBody>
      </p:sp>
    </p:spTree>
    <p:extLst>
      <p:ext uri="{BB962C8B-B14F-4D97-AF65-F5344CB8AC3E}">
        <p14:creationId xmlns:p14="http://schemas.microsoft.com/office/powerpoint/2010/main" val="1097229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Get students to look at their calendar and explain how you use it.</a:t>
            </a:r>
          </a:p>
        </p:txBody>
      </p:sp>
      <p:sp>
        <p:nvSpPr>
          <p:cNvPr id="4" name="Slide Number Placeholder 3"/>
          <p:cNvSpPr>
            <a:spLocks noGrp="1"/>
          </p:cNvSpPr>
          <p:nvPr>
            <p:ph type="sldNum" sz="quarter" idx="5"/>
          </p:nvPr>
        </p:nvSpPr>
        <p:spPr/>
        <p:txBody>
          <a:bodyPr/>
          <a:lstStyle/>
          <a:p>
            <a:fld id="{DB72DC6E-9989-44B9-AF05-C883A0EA9257}" type="slidenum">
              <a:rPr lang="en-GB" smtClean="0"/>
              <a:t>8</a:t>
            </a:fld>
            <a:endParaRPr lang="en-GB"/>
          </a:p>
        </p:txBody>
      </p:sp>
    </p:spTree>
    <p:extLst>
      <p:ext uri="{BB962C8B-B14F-4D97-AF65-F5344CB8AC3E}">
        <p14:creationId xmlns:p14="http://schemas.microsoft.com/office/powerpoint/2010/main" val="4277614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SOME COURSES MAY DO THIS ON A SEPARATE DAY WHEN USING THEIR OWN DEVICES. THIS IS YOUR CHOICE</a:t>
            </a:r>
          </a:p>
        </p:txBody>
      </p:sp>
      <p:sp>
        <p:nvSpPr>
          <p:cNvPr id="4" name="Slide Number Placeholder 3"/>
          <p:cNvSpPr>
            <a:spLocks noGrp="1"/>
          </p:cNvSpPr>
          <p:nvPr>
            <p:ph type="sldNum" sz="quarter" idx="5"/>
          </p:nvPr>
        </p:nvSpPr>
        <p:spPr/>
        <p:txBody>
          <a:bodyPr/>
          <a:lstStyle/>
          <a:p>
            <a:fld id="{DB72DC6E-9989-44B9-AF05-C883A0EA9257}" type="slidenum">
              <a:rPr lang="en-GB" smtClean="0"/>
              <a:t>9</a:t>
            </a:fld>
            <a:endParaRPr lang="en-GB"/>
          </a:p>
        </p:txBody>
      </p:sp>
    </p:spTree>
    <p:extLst>
      <p:ext uri="{BB962C8B-B14F-4D97-AF65-F5344CB8AC3E}">
        <p14:creationId xmlns:p14="http://schemas.microsoft.com/office/powerpoint/2010/main" val="329264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B72DC6E-9989-44B9-AF05-C883A0EA9257}" type="slidenum">
              <a:rPr lang="en-GB" smtClean="0"/>
              <a:t>10</a:t>
            </a:fld>
            <a:endParaRPr lang="en-GB"/>
          </a:p>
        </p:txBody>
      </p:sp>
    </p:spTree>
    <p:extLst>
      <p:ext uri="{BB962C8B-B14F-4D97-AF65-F5344CB8AC3E}">
        <p14:creationId xmlns:p14="http://schemas.microsoft.com/office/powerpoint/2010/main" val="907400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follows on from the Outlook that you’ve just accessed. </a:t>
            </a:r>
          </a:p>
          <a:p>
            <a:endParaRPr lang="en-GB"/>
          </a:p>
          <a:p>
            <a:r>
              <a:rPr lang="en-GB"/>
              <a:t>This can be accessed on any device in or outside of campus</a:t>
            </a:r>
          </a:p>
        </p:txBody>
      </p:sp>
      <p:sp>
        <p:nvSpPr>
          <p:cNvPr id="4" name="Slide Number Placeholder 3"/>
          <p:cNvSpPr>
            <a:spLocks noGrp="1"/>
          </p:cNvSpPr>
          <p:nvPr>
            <p:ph type="sldNum" sz="quarter" idx="5"/>
          </p:nvPr>
        </p:nvSpPr>
        <p:spPr/>
        <p:txBody>
          <a:bodyPr/>
          <a:lstStyle/>
          <a:p>
            <a:fld id="{DB72DC6E-9989-44B9-AF05-C883A0EA9257}" type="slidenum">
              <a:rPr lang="en-GB" smtClean="0"/>
              <a:t>12</a:t>
            </a:fld>
            <a:endParaRPr lang="en-GB"/>
          </a:p>
        </p:txBody>
      </p:sp>
    </p:spTree>
    <p:extLst>
      <p:ext uri="{BB962C8B-B14F-4D97-AF65-F5344CB8AC3E}">
        <p14:creationId xmlns:p14="http://schemas.microsoft.com/office/powerpoint/2010/main" val="2796480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05/08/2025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05/08/2025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05/08/2025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B724E-F85C-43E6-A771-617C04DBEB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7AE23BC-949B-44D1-BCC7-00959E990E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2A6AF4E-6EE2-4793-A36B-E1833520DB81}"/>
              </a:ext>
            </a:extLst>
          </p:cNvPr>
          <p:cNvSpPr>
            <a:spLocks noGrp="1"/>
          </p:cNvSpPr>
          <p:nvPr>
            <p:ph type="dt" sz="half" idx="10"/>
          </p:nvPr>
        </p:nvSpPr>
        <p:spPr/>
        <p:txBody>
          <a:bodyPr/>
          <a:lstStyle/>
          <a:p>
            <a:fld id="{28E54596-C27B-49E4-BA7B-214665B4B11B}" type="datetimeFigureOut">
              <a:rPr lang="en-GB" smtClean="0"/>
              <a:t>05/08/2025</a:t>
            </a:fld>
            <a:endParaRPr lang="en-GB"/>
          </a:p>
        </p:txBody>
      </p:sp>
      <p:sp>
        <p:nvSpPr>
          <p:cNvPr id="5" name="Footer Placeholder 4">
            <a:extLst>
              <a:ext uri="{FF2B5EF4-FFF2-40B4-BE49-F238E27FC236}">
                <a16:creationId xmlns:a16="http://schemas.microsoft.com/office/drawing/2014/main" id="{62EE716B-93E3-4E4C-913B-A3419325CE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503E59-B8EB-438C-8E51-07F685A28E91}"/>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35173012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8372F-C4F6-4F5C-9A52-6B8AFD5349F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87851BF-7CBE-4D78-827A-D291C4DAC0D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20D786-6F0D-4B87-9021-045FA7A18485}"/>
              </a:ext>
            </a:extLst>
          </p:cNvPr>
          <p:cNvSpPr>
            <a:spLocks noGrp="1"/>
          </p:cNvSpPr>
          <p:nvPr>
            <p:ph type="dt" sz="half" idx="10"/>
          </p:nvPr>
        </p:nvSpPr>
        <p:spPr/>
        <p:txBody>
          <a:bodyPr/>
          <a:lstStyle/>
          <a:p>
            <a:fld id="{28E54596-C27B-49E4-BA7B-214665B4B11B}" type="datetimeFigureOut">
              <a:rPr lang="en-GB" smtClean="0"/>
              <a:t>05/08/2025</a:t>
            </a:fld>
            <a:endParaRPr lang="en-GB"/>
          </a:p>
        </p:txBody>
      </p:sp>
      <p:sp>
        <p:nvSpPr>
          <p:cNvPr id="5" name="Footer Placeholder 4">
            <a:extLst>
              <a:ext uri="{FF2B5EF4-FFF2-40B4-BE49-F238E27FC236}">
                <a16:creationId xmlns:a16="http://schemas.microsoft.com/office/drawing/2014/main" id="{4CFAA02A-0ABA-4526-B9EF-CA182AD1FD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EC41ED-CA47-4908-86BC-F545A20DF3B1}"/>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8126971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5FEA1-12B2-45C5-9898-C58FE43477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73A978B-3D71-4871-BCAA-7153FBF508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A5017CB-DAE1-4873-BBD5-A96DCB5FAEAF}"/>
              </a:ext>
            </a:extLst>
          </p:cNvPr>
          <p:cNvSpPr>
            <a:spLocks noGrp="1"/>
          </p:cNvSpPr>
          <p:nvPr>
            <p:ph type="dt" sz="half" idx="10"/>
          </p:nvPr>
        </p:nvSpPr>
        <p:spPr/>
        <p:txBody>
          <a:bodyPr/>
          <a:lstStyle/>
          <a:p>
            <a:fld id="{28E54596-C27B-49E4-BA7B-214665B4B11B}" type="datetimeFigureOut">
              <a:rPr lang="en-GB" smtClean="0"/>
              <a:t>05/08/2025</a:t>
            </a:fld>
            <a:endParaRPr lang="en-GB"/>
          </a:p>
        </p:txBody>
      </p:sp>
      <p:sp>
        <p:nvSpPr>
          <p:cNvPr id="5" name="Footer Placeholder 4">
            <a:extLst>
              <a:ext uri="{FF2B5EF4-FFF2-40B4-BE49-F238E27FC236}">
                <a16:creationId xmlns:a16="http://schemas.microsoft.com/office/drawing/2014/main" id="{2A591B37-5D31-49A2-9EAB-9967F27029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62AEB2-960D-446E-A91A-D83636CDD239}"/>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1903993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E65A3-3E30-4080-B354-53C2E165255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9D12187-23F2-4BA7-893B-1FEBF8B10C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B3D3865-3F87-45B8-A60E-13F3425C160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55467E6-67FB-4A4D-866A-E01BFDA89B4F}"/>
              </a:ext>
            </a:extLst>
          </p:cNvPr>
          <p:cNvSpPr>
            <a:spLocks noGrp="1"/>
          </p:cNvSpPr>
          <p:nvPr>
            <p:ph type="dt" sz="half" idx="10"/>
          </p:nvPr>
        </p:nvSpPr>
        <p:spPr/>
        <p:txBody>
          <a:bodyPr/>
          <a:lstStyle/>
          <a:p>
            <a:fld id="{28E54596-C27B-49E4-BA7B-214665B4B11B}" type="datetimeFigureOut">
              <a:rPr lang="en-GB" smtClean="0"/>
              <a:t>05/08/2025</a:t>
            </a:fld>
            <a:endParaRPr lang="en-GB"/>
          </a:p>
        </p:txBody>
      </p:sp>
      <p:sp>
        <p:nvSpPr>
          <p:cNvPr id="6" name="Footer Placeholder 5">
            <a:extLst>
              <a:ext uri="{FF2B5EF4-FFF2-40B4-BE49-F238E27FC236}">
                <a16:creationId xmlns:a16="http://schemas.microsoft.com/office/drawing/2014/main" id="{D33BA83A-0620-456A-9B1C-1568C6B2672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DAD4804-4802-4AC1-B851-06EAB8A11A8B}"/>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54195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1F4E6-FC44-4382-A463-4ECC87DDF7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4D5669E-FFAC-4F2D-93AC-D7286C9D02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7721AB8-28CE-4B5D-AE8F-2D0C9C289B9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2EC6E76-A382-44BC-ADE0-F55CE69DFE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BF39409-96A6-46B7-BA4F-755C54BA6FD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B5A30A-B383-4DC2-B32A-B3F3CB5409EE}"/>
              </a:ext>
            </a:extLst>
          </p:cNvPr>
          <p:cNvSpPr>
            <a:spLocks noGrp="1"/>
          </p:cNvSpPr>
          <p:nvPr>
            <p:ph type="dt" sz="half" idx="10"/>
          </p:nvPr>
        </p:nvSpPr>
        <p:spPr/>
        <p:txBody>
          <a:bodyPr/>
          <a:lstStyle/>
          <a:p>
            <a:fld id="{28E54596-C27B-49E4-BA7B-214665B4B11B}" type="datetimeFigureOut">
              <a:rPr lang="en-GB" smtClean="0"/>
              <a:t>05/08/2025</a:t>
            </a:fld>
            <a:endParaRPr lang="en-GB"/>
          </a:p>
        </p:txBody>
      </p:sp>
      <p:sp>
        <p:nvSpPr>
          <p:cNvPr id="8" name="Footer Placeholder 7">
            <a:extLst>
              <a:ext uri="{FF2B5EF4-FFF2-40B4-BE49-F238E27FC236}">
                <a16:creationId xmlns:a16="http://schemas.microsoft.com/office/drawing/2014/main" id="{331989A7-903F-4A03-A1D1-B597BB4FE03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0CE3534-7209-49F3-AAB3-AF3C3B90E56C}"/>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38470638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5C82D-CBCF-437F-9019-0B313979106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749D6CC-F331-44F1-A53A-ED024F3429E1}"/>
              </a:ext>
            </a:extLst>
          </p:cNvPr>
          <p:cNvSpPr>
            <a:spLocks noGrp="1"/>
          </p:cNvSpPr>
          <p:nvPr>
            <p:ph type="dt" sz="half" idx="10"/>
          </p:nvPr>
        </p:nvSpPr>
        <p:spPr/>
        <p:txBody>
          <a:bodyPr/>
          <a:lstStyle/>
          <a:p>
            <a:fld id="{28E54596-C27B-49E4-BA7B-214665B4B11B}" type="datetimeFigureOut">
              <a:rPr lang="en-GB" smtClean="0"/>
              <a:t>05/08/2025</a:t>
            </a:fld>
            <a:endParaRPr lang="en-GB"/>
          </a:p>
        </p:txBody>
      </p:sp>
      <p:sp>
        <p:nvSpPr>
          <p:cNvPr id="4" name="Footer Placeholder 3">
            <a:extLst>
              <a:ext uri="{FF2B5EF4-FFF2-40B4-BE49-F238E27FC236}">
                <a16:creationId xmlns:a16="http://schemas.microsoft.com/office/drawing/2014/main" id="{B3EC1252-9CBE-4728-8650-0B5E47D8472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DA9DD70-BAF3-48F2-8033-F4EC74344C1E}"/>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5764655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7DFF13-8692-41DE-9399-9993F76E7F52}"/>
              </a:ext>
            </a:extLst>
          </p:cNvPr>
          <p:cNvSpPr>
            <a:spLocks noGrp="1"/>
          </p:cNvSpPr>
          <p:nvPr>
            <p:ph type="dt" sz="half" idx="10"/>
          </p:nvPr>
        </p:nvSpPr>
        <p:spPr/>
        <p:txBody>
          <a:bodyPr/>
          <a:lstStyle/>
          <a:p>
            <a:fld id="{28E54596-C27B-49E4-BA7B-214665B4B11B}" type="datetimeFigureOut">
              <a:rPr lang="en-GB" smtClean="0"/>
              <a:t>05/08/2025</a:t>
            </a:fld>
            <a:endParaRPr lang="en-GB"/>
          </a:p>
        </p:txBody>
      </p:sp>
      <p:sp>
        <p:nvSpPr>
          <p:cNvPr id="3" name="Footer Placeholder 2">
            <a:extLst>
              <a:ext uri="{FF2B5EF4-FFF2-40B4-BE49-F238E27FC236}">
                <a16:creationId xmlns:a16="http://schemas.microsoft.com/office/drawing/2014/main" id="{7749E165-7D6D-40CD-AC44-509D70E53D8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FBB3EF9-0156-494C-932B-CB0F36ED1997}"/>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18760811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62F18-027A-49A7-B9EF-DB23413549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6437FFA-928F-4264-BDB4-0F59C70605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3D434A7-EEE7-4AF5-8B1D-222D94D572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EDCF9CA-B7CD-4B37-A578-6E2BFDE7ECAE}"/>
              </a:ext>
            </a:extLst>
          </p:cNvPr>
          <p:cNvSpPr>
            <a:spLocks noGrp="1"/>
          </p:cNvSpPr>
          <p:nvPr>
            <p:ph type="dt" sz="half" idx="10"/>
          </p:nvPr>
        </p:nvSpPr>
        <p:spPr/>
        <p:txBody>
          <a:bodyPr/>
          <a:lstStyle/>
          <a:p>
            <a:fld id="{28E54596-C27B-49E4-BA7B-214665B4B11B}" type="datetimeFigureOut">
              <a:rPr lang="en-GB" smtClean="0"/>
              <a:t>05/08/2025</a:t>
            </a:fld>
            <a:endParaRPr lang="en-GB"/>
          </a:p>
        </p:txBody>
      </p:sp>
      <p:sp>
        <p:nvSpPr>
          <p:cNvPr id="6" name="Footer Placeholder 5">
            <a:extLst>
              <a:ext uri="{FF2B5EF4-FFF2-40B4-BE49-F238E27FC236}">
                <a16:creationId xmlns:a16="http://schemas.microsoft.com/office/drawing/2014/main" id="{7C8413CF-4E83-48A8-A0D5-DB3666DC687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F35CD9-C5C0-4446-A26E-5EDE134A9C6A}"/>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3386063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05/08/2025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54ECA-DB6E-4230-A9FD-77A7F8D6AA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B107E2F-0E4F-4238-BD2D-B5DFE641C6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1A7422C-9472-483C-A518-FD817C2AB0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0E2CA53-B75F-4AB2-B594-1E6907624362}"/>
              </a:ext>
            </a:extLst>
          </p:cNvPr>
          <p:cNvSpPr>
            <a:spLocks noGrp="1"/>
          </p:cNvSpPr>
          <p:nvPr>
            <p:ph type="dt" sz="half" idx="10"/>
          </p:nvPr>
        </p:nvSpPr>
        <p:spPr/>
        <p:txBody>
          <a:bodyPr/>
          <a:lstStyle/>
          <a:p>
            <a:fld id="{28E54596-C27B-49E4-BA7B-214665B4B11B}" type="datetimeFigureOut">
              <a:rPr lang="en-GB" smtClean="0"/>
              <a:t>05/08/2025</a:t>
            </a:fld>
            <a:endParaRPr lang="en-GB"/>
          </a:p>
        </p:txBody>
      </p:sp>
      <p:sp>
        <p:nvSpPr>
          <p:cNvPr id="6" name="Footer Placeholder 5">
            <a:extLst>
              <a:ext uri="{FF2B5EF4-FFF2-40B4-BE49-F238E27FC236}">
                <a16:creationId xmlns:a16="http://schemas.microsoft.com/office/drawing/2014/main" id="{8F36F54E-7D39-4C10-8B88-5C7426970BC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698D6E0-69FC-4A73-A0D6-379A5805207E}"/>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1805888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B810E-E44E-4CF6-AFC1-CA26CFB2725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E9D4781-3D17-4E3B-B0FE-55598E3AEFE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B59773B-A801-4DE1-8303-62D1C9BD4179}"/>
              </a:ext>
            </a:extLst>
          </p:cNvPr>
          <p:cNvSpPr>
            <a:spLocks noGrp="1"/>
          </p:cNvSpPr>
          <p:nvPr>
            <p:ph type="dt" sz="half" idx="10"/>
          </p:nvPr>
        </p:nvSpPr>
        <p:spPr/>
        <p:txBody>
          <a:bodyPr/>
          <a:lstStyle/>
          <a:p>
            <a:fld id="{28E54596-C27B-49E4-BA7B-214665B4B11B}" type="datetimeFigureOut">
              <a:rPr lang="en-GB" smtClean="0"/>
              <a:t>05/08/2025</a:t>
            </a:fld>
            <a:endParaRPr lang="en-GB"/>
          </a:p>
        </p:txBody>
      </p:sp>
      <p:sp>
        <p:nvSpPr>
          <p:cNvPr id="5" name="Footer Placeholder 4">
            <a:extLst>
              <a:ext uri="{FF2B5EF4-FFF2-40B4-BE49-F238E27FC236}">
                <a16:creationId xmlns:a16="http://schemas.microsoft.com/office/drawing/2014/main" id="{5ECA621F-B375-49BC-B383-3AE0CBBAA8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92330B-2CDF-4763-B974-01A87CEBD2C2}"/>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4776387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E8D148-AC53-4961-9AF5-84F5D739091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830B5A-6AFB-423E-AE3D-97FC8A6FA6A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13E166-DDF6-4B13-BDF6-0E542E6AEA30}"/>
              </a:ext>
            </a:extLst>
          </p:cNvPr>
          <p:cNvSpPr>
            <a:spLocks noGrp="1"/>
          </p:cNvSpPr>
          <p:nvPr>
            <p:ph type="dt" sz="half" idx="10"/>
          </p:nvPr>
        </p:nvSpPr>
        <p:spPr/>
        <p:txBody>
          <a:bodyPr/>
          <a:lstStyle/>
          <a:p>
            <a:fld id="{28E54596-C27B-49E4-BA7B-214665B4B11B}" type="datetimeFigureOut">
              <a:rPr lang="en-GB" smtClean="0"/>
              <a:t>05/08/2025</a:t>
            </a:fld>
            <a:endParaRPr lang="en-GB"/>
          </a:p>
        </p:txBody>
      </p:sp>
      <p:sp>
        <p:nvSpPr>
          <p:cNvPr id="5" name="Footer Placeholder 4">
            <a:extLst>
              <a:ext uri="{FF2B5EF4-FFF2-40B4-BE49-F238E27FC236}">
                <a16:creationId xmlns:a16="http://schemas.microsoft.com/office/drawing/2014/main" id="{734E9E0B-A0C8-4294-80B3-289ACDAA70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14FDDC-2CAD-404C-B6FD-044567FF2594}"/>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1778796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05/08/2025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05/08/2025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05/08/2025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05/08/2025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05/08/2025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05/08/2025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05/08/2025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05/08/2025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702F7F-5B28-416B-8FD1-35BEA2AE45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6D26797-BD4A-4EC4-BF1B-E57DC0117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4908FC4-DEEA-4907-9DBB-3AC3506501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E54596-C27B-49E4-BA7B-214665B4B11B}" type="datetimeFigureOut">
              <a:rPr lang="en-GB" smtClean="0"/>
              <a:t>05/08/2025</a:t>
            </a:fld>
            <a:endParaRPr lang="en-GB"/>
          </a:p>
        </p:txBody>
      </p:sp>
      <p:sp>
        <p:nvSpPr>
          <p:cNvPr id="5" name="Footer Placeholder 4">
            <a:extLst>
              <a:ext uri="{FF2B5EF4-FFF2-40B4-BE49-F238E27FC236}">
                <a16:creationId xmlns:a16="http://schemas.microsoft.com/office/drawing/2014/main" id="{008E97ED-4B3F-468F-AC84-F4ABFC8F66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0245549-72B8-4E8E-98ED-E111FF8F9F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B5C638-55BF-4AED-BCD1-AA54C1CD188C}" type="slidenum">
              <a:rPr lang="en-GB" smtClean="0"/>
              <a:t>‹#›</a:t>
            </a:fld>
            <a:endParaRPr lang="en-GB"/>
          </a:p>
        </p:txBody>
      </p:sp>
    </p:spTree>
    <p:extLst>
      <p:ext uri="{BB962C8B-B14F-4D97-AF65-F5344CB8AC3E}">
        <p14:creationId xmlns:p14="http://schemas.microsoft.com/office/powerpoint/2010/main" val="1253637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s://tscpl.org/tscpl-community/park-and-access-free-wifi"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hyperlink" Target="https://colchesterinstitute.freshservice.com/support/solutions/articles/50000104945-getting-office-365" TargetMode="External"/><Relationship Id="rId4" Type="http://schemas.openxmlformats.org/officeDocument/2006/relationships/hyperlink" Target="https://colchesterinstitute.freshservice.com/support/solutions/articles/50000040112-office-suite-overview-microsoft-365"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creativecommons.org/licenses/by-nc-nd/3.0/" TargetMode="External"/><Relationship Id="rId5" Type="http://schemas.openxmlformats.org/officeDocument/2006/relationships/hyperlink" Target="https://onedrive.live.com" TargetMode="External"/><Relationship Id="rId4" Type="http://schemas.openxmlformats.org/officeDocument/2006/relationships/hyperlink" Target="https://latabernadejulio.blogspot.com/2012/12/el-uso-de-skydrive-para-alojar-archivos.html"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support.microsoft.com/en-us/office/what-do-the-onedrive-icons-mean-11143026-8000-44f8-aaa9-67c985aa49b3?ui=en-us&amp;amp;rs=en-us&amp;amp;ad=us#ID0EBH=Windows" TargetMode="External"/><Relationship Id="rId3" Type="http://schemas.openxmlformats.org/officeDocument/2006/relationships/image" Target="../media/image14.jpeg"/><Relationship Id="rId7" Type="http://schemas.openxmlformats.org/officeDocument/2006/relationships/hyperlink" Target="https://colchesterinstitute.freshservice.com/support/solutions/articles/50000109484-logging-in-to-onedrive"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colchesterinstitute.freshservice.com/support/solutions/articles/50000115324-finding-files-in-onedrive" TargetMode="External"/><Relationship Id="rId5" Type="http://schemas.openxmlformats.org/officeDocument/2006/relationships/hyperlink" Target="https://moodle.ccacolchester.com/course/view.php?id=7258" TargetMode="External"/><Relationship Id="rId4" Type="http://schemas.openxmlformats.org/officeDocument/2006/relationships/hyperlink" Target="https://latabernadejulio.blogspot.com/2012/12/el-uso-de-skydrive-para-alojar-archivos.html" TargetMode="External"/><Relationship Id="rId9" Type="http://schemas.openxmlformats.org/officeDocument/2006/relationships/hyperlink" Target="https://creativecommons.org/licenses/by-nc-nd/3.0/"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s://colchinst.sharepoint.com/:b:/r/sites/DocumentHub/Policies%20Procedures%20%20Guidelines/eSafety%20and%20ILT%20Code%20of%20Conduct%20Policy%20for%20Learners.pdf?csf=1&amp;web=1&amp;e=OuhQDa" TargetMode="External"/><Relationship Id="rId4" Type="http://schemas.openxmlformats.org/officeDocument/2006/relationships/hyperlink" Target="https://en.wikipedia.org/wiki/Microsoft_Team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s://moodle.ccacolchester.com/mod/scorm/view.php?id=432843" TargetMode="External"/><Relationship Id="rId4" Type="http://schemas.openxmlformats.org/officeDocument/2006/relationships/hyperlink" Target="https://en.wikipedia.org/wiki/Microsoft_Team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s://prophotostock.deviantart.com/art/Binary-Technology-and-Business-424998526"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creativecommons.org/licenses/by-nc-sa/3.0/" TargetMode="External"/><Relationship Id="rId5" Type="http://schemas.openxmlformats.org/officeDocument/2006/relationships/hyperlink" Target="https://moodle.ccacolchester.com/" TargetMode="External"/><Relationship Id="rId4" Type="http://schemas.openxmlformats.org/officeDocument/2006/relationships/hyperlink" Target="http://blog.yorksj.ac.uk/moodle/2014/05/14/moodle-submitting-an-assignmen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creativecommons.org/licenses/by-nc-sa/3.0/" TargetMode="External"/><Relationship Id="rId5" Type="http://schemas.openxmlformats.org/officeDocument/2006/relationships/hyperlink" Target="https://moodle.ccacolchester.com/course/view.php?id=7323" TargetMode="External"/><Relationship Id="rId4" Type="http://schemas.openxmlformats.org/officeDocument/2006/relationships/hyperlink" Target="http://blog.yorksj.ac.uk/moodle/2014/05/14/moodle-submitting-an-assignment/"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s://moodle.ccacolchester.com/course/view.php?id=7027"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s://moodle.ccacolchester.com/mod/scorm/view.php?id=427924" TargetMode="External"/><Relationship Id="rId3" Type="http://schemas.openxmlformats.org/officeDocument/2006/relationships/image" Target="../media/image23.png"/><Relationship Id="rId7" Type="http://schemas.openxmlformats.org/officeDocument/2006/relationships/hyperlink" Target="https://moodle.ccacolchester.com/mod/scorm/view.php?id=424577"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moodle.ccacolchester.com/mod/scorm/view.php?id=424572" TargetMode="External"/><Relationship Id="rId5" Type="http://schemas.openxmlformats.org/officeDocument/2006/relationships/hyperlink" Target="https://www.youtube.com/@UCCAcademicSkillsCentre/featured" TargetMode="External"/><Relationship Id="rId10" Type="http://schemas.openxmlformats.org/officeDocument/2006/relationships/image" Target="../media/image25.png"/><Relationship Id="rId4" Type="http://schemas.openxmlformats.org/officeDocument/2006/relationships/hyperlink" Target="https://moodle.ccacolchester.com/course/view.php?id=7297" TargetMode="External"/><Relationship Id="rId9"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s://moodle.ccacolchester.com/mod/scorm/view.php?id=432842" TargetMode="External"/><Relationship Id="rId4" Type="http://schemas.openxmlformats.org/officeDocument/2006/relationships/hyperlink" Target="https://ecampusontario.pressbooks.pub/techinthecurriculum/chapter/google-classroom/"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moodle.ccacolchester.com/mod/scorm/view.php?id=359446"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colchinst.sharepoint.com/"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ats2.colchester.ac.u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colchesterinstitute.freshservice.com/a/solutions/articles/50000191328"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www.smartassessor.co.uk/Account" TargetMode="External"/><Relationship Id="rId5" Type="http://schemas.openxmlformats.org/officeDocument/2006/relationships/hyperlink" Target="https://colchinst.sharepoint.com/:b:/r/sites/ProfessionalDevelopmentProgrammes/Shared%20Documents/Smart%20Assessor/Apprentice%20Uploading%20and%20Mapping%20Evidence.pdf?csf=1&amp;web=1&amp;e=dGYtpe" TargetMode="External"/><Relationship Id="rId4" Type="http://schemas.openxmlformats.org/officeDocument/2006/relationships/hyperlink" Target="https://colchinst.sharepoint.com/:b:/r/sites/ProfessionalDevelopmentProgrammes/Shared%20Documents/Smart%20Assessor/Apprentice%20Accessing%20and%20Using%20Resources.pdf?csf=1&amp;web=1&amp;e=4u6DRu"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hyperlink" Target="https://colchinst.sharepoint.com/:b:/r/sites/DocumentHub/Policies%20Procedures%20%20Guidelines/eSafety%20and%20ILT%20Code%20of%20Conduct%20Policy%20for%20Learners.pdf?csf=1&amp;web=1&amp;e=OuhQDa"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colchesterinstitute.freshservice.com/support/solutions" TargetMode="External"/><Relationship Id="rId5" Type="http://schemas.openxmlformats.org/officeDocument/2006/relationships/hyperlink" Target="mailto:iltservicedesk@colchester.ac.uk" TargetMode="External"/><Relationship Id="rId4" Type="http://schemas.openxmlformats.org/officeDocument/2006/relationships/hyperlink" Target="https://colchesterinstitute.freshservice.com/support/home"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moodle.ccacolchester.com/course/view.php?id=7323"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articulateusercontent.com/rise/courses/LJpazeaF637Okv-xHMj1nCckrxNbKs7E/qNg0J2rgP9a8Fmcm-MFA.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outlook.office.com/mai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colchesterinstitute.freshservice.com/support/solutions/articles/50000108390-phishing-how-to-spot-it-and-what-to-do-" TargetMode="External"/><Relationship Id="rId5" Type="http://schemas.openxmlformats.org/officeDocument/2006/relationships/hyperlink" Target="https://colchesterinstitute.freshservice.com/support/solutions/articles/50000083470-effective-use-of-email" TargetMode="External"/><Relationship Id="rId4" Type="http://schemas.openxmlformats.org/officeDocument/2006/relationships/hyperlink" Target="https://colchesterinstitute.freshservice.com/support/solutions/articles/50000046349-accessing-email-via-outlook-365-web-mai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https://creativecommons.org/licenses/by-nc-sa/3.0/" TargetMode="External"/><Relationship Id="rId3" Type="http://schemas.openxmlformats.org/officeDocument/2006/relationships/image" Target="../media/image11.jpeg"/><Relationship Id="rId7" Type="http://schemas.openxmlformats.org/officeDocument/2006/relationships/hyperlink" Target="https://community.jisc.ac.uk/library/janet-services-documentation/eduroamuk-policy"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community.jisc.ac.uk/library/acceptable-use-policy" TargetMode="External"/><Relationship Id="rId5" Type="http://schemas.openxmlformats.org/officeDocument/2006/relationships/hyperlink" Target="https://colchesterinstitute.freshservice.com/support/solutions/articles/50000200853" TargetMode="External"/><Relationship Id="rId4" Type="http://schemas.openxmlformats.org/officeDocument/2006/relationships/hyperlink" Target="https://tscpl.org/tscpl-community/park-and-access-free-wifi"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2"/>
          <a:stretch>
            <a:fillRect/>
          </a:stretch>
        </p:blipFill>
        <p:spPr>
          <a:xfrm>
            <a:off x="10062609" y="6152690"/>
            <a:ext cx="1656184" cy="41349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694" y="308765"/>
            <a:ext cx="2916613" cy="584205"/>
          </a:xfrm>
          <a:prstGeom prst="rect">
            <a:avLst/>
          </a:prstGeom>
        </p:spPr>
      </p:pic>
      <p:sp>
        <p:nvSpPr>
          <p:cNvPr id="2" name="TextBox 1">
            <a:extLst>
              <a:ext uri="{FF2B5EF4-FFF2-40B4-BE49-F238E27FC236}">
                <a16:creationId xmlns:a16="http://schemas.microsoft.com/office/drawing/2014/main" id="{DD77B3C3-C795-81AE-D446-D96DACBCB5D7}"/>
              </a:ext>
            </a:extLst>
          </p:cNvPr>
          <p:cNvSpPr txBox="1"/>
          <p:nvPr/>
        </p:nvSpPr>
        <p:spPr>
          <a:xfrm>
            <a:off x="2505363" y="1604817"/>
            <a:ext cx="7169727" cy="4062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7200">
                <a:cs typeface="Calibri"/>
              </a:rPr>
              <a:t>IT Systems at University Centre Colchester</a:t>
            </a:r>
            <a:endParaRPr lang="en-US" sz="7200">
              <a:cs typeface="Calibri" panose="020F0502020204030204"/>
            </a:endParaRPr>
          </a:p>
          <a:p>
            <a:pPr algn="ctr"/>
            <a:endParaRPr lang="en-GB">
              <a:cs typeface="Calibri"/>
            </a:endParaRPr>
          </a:p>
          <a:p>
            <a:pPr algn="ctr"/>
            <a:r>
              <a:rPr lang="en-GB" sz="2400">
                <a:cs typeface="Calibri"/>
              </a:rPr>
              <a:t>Phase 1 Induction 2025/26: Getting you Started</a:t>
            </a:r>
          </a:p>
        </p:txBody>
      </p:sp>
    </p:spTree>
    <p:extLst>
      <p:ext uri="{BB962C8B-B14F-4D97-AF65-F5344CB8AC3E}">
        <p14:creationId xmlns:p14="http://schemas.microsoft.com/office/powerpoint/2010/main" val="22498955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21EB0-C1A4-A7CC-0AEF-8B2C89FCCD40}"/>
              </a:ext>
            </a:extLst>
          </p:cNvPr>
          <p:cNvSpPr>
            <a:spLocks noGrp="1"/>
          </p:cNvSpPr>
          <p:nvPr>
            <p:ph type="title"/>
          </p:nvPr>
        </p:nvSpPr>
        <p:spPr>
          <a:xfrm>
            <a:off x="5297762" y="329184"/>
            <a:ext cx="6251110" cy="1783080"/>
          </a:xfrm>
        </p:spPr>
        <p:txBody>
          <a:bodyPr anchor="b">
            <a:normAutofit/>
          </a:bodyPr>
          <a:lstStyle/>
          <a:p>
            <a:r>
              <a:rPr lang="en-GB" sz="5400" dirty="0">
                <a:cs typeface="Calibri Light"/>
              </a:rPr>
              <a:t>Accessing Wi-Fi on Campus via </a:t>
            </a:r>
            <a:r>
              <a:rPr lang="en-GB" sz="5400" dirty="0" err="1">
                <a:cs typeface="Calibri Light"/>
              </a:rPr>
              <a:t>Eduroam</a:t>
            </a:r>
            <a:endParaRPr lang="en-GB" sz="5400" dirty="0" err="1"/>
          </a:p>
        </p:txBody>
      </p:sp>
      <p:pic>
        <p:nvPicPr>
          <p:cNvPr id="5" name="Picture 4" descr="A close-up of a cell phone&#10;&#10;Description automatically generated">
            <a:extLst>
              <a:ext uri="{FF2B5EF4-FFF2-40B4-BE49-F238E27FC236}">
                <a16:creationId xmlns:a16="http://schemas.microsoft.com/office/drawing/2014/main" id="{935C3833-7404-EA23-2342-4760305DB271}"/>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7359" r="2735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D4908FE-6B8B-2F34-3769-59F6C300D245}"/>
              </a:ext>
            </a:extLst>
          </p:cNvPr>
          <p:cNvSpPr>
            <a:spLocks noGrp="1"/>
          </p:cNvSpPr>
          <p:nvPr>
            <p:ph idx="1"/>
          </p:nvPr>
        </p:nvSpPr>
        <p:spPr>
          <a:xfrm>
            <a:off x="5297762" y="2706624"/>
            <a:ext cx="6251110" cy="3483864"/>
          </a:xfrm>
        </p:spPr>
        <p:txBody>
          <a:bodyPr vert="horz" lIns="91440" tIns="45720" rIns="91440" bIns="45720" rtlCol="0" anchor="t">
            <a:noAutofit/>
          </a:bodyPr>
          <a:lstStyle/>
          <a:p>
            <a:pPr marL="0" indent="0">
              <a:buNone/>
            </a:pPr>
            <a:r>
              <a:rPr lang="en-GB" sz="2200" b="1" dirty="0"/>
              <a:t>Usernames</a:t>
            </a:r>
            <a:endParaRPr lang="en-GB" sz="2200" dirty="0">
              <a:cs typeface="Calibri"/>
            </a:endParaRPr>
          </a:p>
          <a:p>
            <a:r>
              <a:rPr lang="en-GB" sz="2200" dirty="0">
                <a:ea typeface="+mn-lt"/>
                <a:cs typeface="+mn-lt"/>
              </a:rPr>
              <a:t>When setting up </a:t>
            </a:r>
            <a:r>
              <a:rPr lang="en-GB" sz="2200" dirty="0" err="1">
                <a:ea typeface="+mn-lt"/>
                <a:cs typeface="+mn-lt"/>
              </a:rPr>
              <a:t>Eduroam</a:t>
            </a:r>
            <a:r>
              <a:rPr lang="en-GB" sz="2200" dirty="0">
                <a:ea typeface="+mn-lt"/>
                <a:cs typeface="+mn-lt"/>
              </a:rPr>
              <a:t>, you must enter the username in the format universityaccount@</a:t>
            </a:r>
            <a:r>
              <a:rPr lang="en-GB" sz="2200" dirty="0">
                <a:solidFill>
                  <a:srgbClr val="000000"/>
                </a:solidFill>
                <a:ea typeface="+mn-lt"/>
                <a:cs typeface="+mn-lt"/>
              </a:rPr>
              <a:t>colchester.ac.uk</a:t>
            </a:r>
            <a:r>
              <a:rPr lang="en-GB" sz="2200" dirty="0">
                <a:ea typeface="+mn-lt"/>
                <a:cs typeface="+mn-lt"/>
              </a:rPr>
              <a:t>, where the college account is your university username. This is the same as your email address. </a:t>
            </a:r>
            <a:endParaRPr lang="en-GB" sz="2200" dirty="0">
              <a:cs typeface="Calibri"/>
            </a:endParaRPr>
          </a:p>
          <a:p>
            <a:r>
              <a:rPr lang="en-GB" sz="2200" dirty="0">
                <a:ea typeface="+mn-lt"/>
                <a:cs typeface="+mn-lt"/>
              </a:rPr>
              <a:t>For example, if you are a student and your name is Kevin Smith and your student ID number is 1509845, your get </a:t>
            </a:r>
            <a:r>
              <a:rPr lang="en-GB" sz="2200" dirty="0" err="1">
                <a:ea typeface="+mn-lt"/>
                <a:cs typeface="+mn-lt"/>
              </a:rPr>
              <a:t>Eduroam</a:t>
            </a:r>
            <a:r>
              <a:rPr lang="en-GB" sz="2200" dirty="0">
                <a:ea typeface="+mn-lt"/>
                <a:cs typeface="+mn-lt"/>
              </a:rPr>
              <a:t> username will be kevins9845@colchester.ac.uk </a:t>
            </a:r>
            <a:endParaRPr lang="en-GB" sz="2200" dirty="0">
              <a:cs typeface="Calibri"/>
            </a:endParaRPr>
          </a:p>
          <a:p>
            <a:endParaRPr lang="en-GB" sz="2200">
              <a:cs typeface="Calibri"/>
            </a:endParaRPr>
          </a:p>
        </p:txBody>
      </p:sp>
      <p:sp>
        <p:nvSpPr>
          <p:cNvPr id="4" name="TextBox 3">
            <a:extLst>
              <a:ext uri="{FF2B5EF4-FFF2-40B4-BE49-F238E27FC236}">
                <a16:creationId xmlns:a16="http://schemas.microsoft.com/office/drawing/2014/main" id="{D308050C-BC47-7FA5-7C07-EF20F7168D0E}"/>
              </a:ext>
            </a:extLst>
          </p:cNvPr>
          <p:cNvSpPr txBox="1"/>
          <p:nvPr/>
        </p:nvSpPr>
        <p:spPr>
          <a:xfrm>
            <a:off x="0" y="6858000"/>
            <a:ext cx="4657725" cy="317500"/>
          </a:xfrm>
          <a:prstGeom prst="rect">
            <a:avLst/>
          </a:prstGeom>
        </p:spPr>
        <p:txBody>
          <a:bodyPr>
            <a:normAutofit fontScale="70000" lnSpcReduction="20000"/>
          </a:bodyPr>
          <a:lstStyle/>
          <a:p>
            <a:r>
              <a:rPr lang="en-US">
                <a:hlinkClick r:id="rId4"/>
              </a:rPr>
              <a:t>This Photo</a:t>
            </a:r>
            <a:r>
              <a:rPr lang="en-US"/>
              <a:t> by Unknown author is licensed under </a:t>
            </a:r>
            <a:r>
              <a:rPr lang="en-US">
                <a:hlinkClick r:id="rId5"/>
              </a:rPr>
              <a:t>CC BY-SA-NC</a:t>
            </a:r>
            <a:r>
              <a:rPr lang="en-US"/>
              <a:t>.</a:t>
            </a:r>
          </a:p>
        </p:txBody>
      </p:sp>
    </p:spTree>
    <p:extLst>
      <p:ext uri="{BB962C8B-B14F-4D97-AF65-F5344CB8AC3E}">
        <p14:creationId xmlns:p14="http://schemas.microsoft.com/office/powerpoint/2010/main" val="530438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D45174-15D8-34A5-0F5F-E4E38152218F}"/>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a:t>Microsoft 365 Applications</a:t>
            </a:r>
            <a:endParaRPr lang="en-US" sz="6600" kern="1200">
              <a:latin typeface="+mj-lt"/>
              <a:ea typeface="+mj-ea"/>
              <a:cs typeface="+mj-cs"/>
            </a:endParaRPr>
          </a:p>
        </p:txBody>
      </p:sp>
      <p:sp>
        <p:nvSpPr>
          <p:cNvPr id="3" name="Text Placeholder 2">
            <a:extLst>
              <a:ext uri="{FF2B5EF4-FFF2-40B4-BE49-F238E27FC236}">
                <a16:creationId xmlns:a16="http://schemas.microsoft.com/office/drawing/2014/main" id="{FBF6370A-DB29-BC98-15AF-59920319FDCE}"/>
              </a:ext>
            </a:extLst>
          </p:cNvPr>
          <p:cNvSpPr>
            <a:spLocks noGrp="1"/>
          </p:cNvSpPr>
          <p:nvPr>
            <p:ph type="body" idx="1"/>
          </p:nvPr>
        </p:nvSpPr>
        <p:spPr>
          <a:xfrm>
            <a:off x="838199" y="4983276"/>
            <a:ext cx="10512552" cy="1126680"/>
          </a:xfrm>
        </p:spPr>
        <p:txBody>
          <a:bodyPr vert="horz" lIns="91440" tIns="45720" rIns="91440" bIns="45720" rtlCol="0">
            <a:normAutofit/>
          </a:bodyPr>
          <a:lstStyle/>
          <a:p>
            <a:endParaRPr lang="en-US" sz="2400" kern="1200">
              <a:solidFill>
                <a:schemeClr val="tx1"/>
              </a:solidFill>
              <a:latin typeface="+mn-lt"/>
              <a:ea typeface="+mn-ea"/>
              <a:cs typeface="+mn-cs"/>
            </a:endParaRPr>
          </a:p>
        </p:txBody>
      </p:sp>
      <p:sp>
        <p:nvSpPr>
          <p:cNvPr id="21"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905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21EB0-C1A4-A7CC-0AEF-8B2C89FCCD40}"/>
              </a:ext>
            </a:extLst>
          </p:cNvPr>
          <p:cNvSpPr>
            <a:spLocks noGrp="1"/>
          </p:cNvSpPr>
          <p:nvPr>
            <p:ph type="title"/>
          </p:nvPr>
        </p:nvSpPr>
        <p:spPr>
          <a:xfrm>
            <a:off x="5297762" y="329184"/>
            <a:ext cx="6251110" cy="1783080"/>
          </a:xfrm>
        </p:spPr>
        <p:txBody>
          <a:bodyPr anchor="b">
            <a:normAutofit/>
          </a:bodyPr>
          <a:lstStyle/>
          <a:p>
            <a:r>
              <a:rPr lang="en-GB" sz="5400">
                <a:cs typeface="Calibri Light"/>
              </a:rPr>
              <a:t>Microsoft 365 Overview</a:t>
            </a:r>
            <a:endParaRPr lang="en-GB" sz="5400"/>
          </a:p>
        </p:txBody>
      </p:sp>
      <p:pic>
        <p:nvPicPr>
          <p:cNvPr id="5" name="Picture 4">
            <a:extLst>
              <a:ext uri="{FF2B5EF4-FFF2-40B4-BE49-F238E27FC236}">
                <a16:creationId xmlns:a16="http://schemas.microsoft.com/office/drawing/2014/main" id="{935C3833-7404-EA23-2342-4760305DB271}"/>
              </a:ext>
            </a:extLst>
          </p:cNvPr>
          <p:cNvPicPr>
            <a:picLocks noChangeAspect="1"/>
          </p:cNvPicPr>
          <p:nvPr/>
        </p:nvPicPr>
        <p:blipFill>
          <a:blip r:embed="rId3">
            <a:extLst>
              <a:ext uri="{28A0092B-C50C-407E-A947-70E740481C1C}">
                <a14:useLocalDpi xmlns:a14="http://schemas.microsoft.com/office/drawing/2010/main" val="0"/>
              </a:ext>
            </a:extLst>
          </a:blip>
          <a:srcRect l="29813" r="29813"/>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ED4908FE-6B8B-2F34-3769-59F6C300D245}"/>
              </a:ext>
            </a:extLst>
          </p:cNvPr>
          <p:cNvSpPr>
            <a:spLocks noGrp="1"/>
          </p:cNvSpPr>
          <p:nvPr>
            <p:ph idx="1"/>
          </p:nvPr>
        </p:nvSpPr>
        <p:spPr>
          <a:xfrm>
            <a:off x="5297762" y="2112264"/>
            <a:ext cx="6251110" cy="4416552"/>
          </a:xfrm>
        </p:spPr>
        <p:txBody>
          <a:bodyPr vert="horz" lIns="91440" tIns="45720" rIns="91440" bIns="45720" rtlCol="0" anchor="t">
            <a:noAutofit/>
          </a:bodyPr>
          <a:lstStyle/>
          <a:p>
            <a:pPr marL="0" indent="0" algn="l" fontAlgn="base">
              <a:buNone/>
            </a:pPr>
            <a:r>
              <a:rPr lang="en-GB" sz="2200" b="0" i="0">
                <a:solidFill>
                  <a:srgbClr val="000000"/>
                </a:solidFill>
                <a:effectLst/>
              </a:rPr>
              <a:t>Microsoft 365 is a suite of apps that help you stay connected with the college and create work online. The following applications and cloud-based file storage platform are available free to you as a student:</a:t>
            </a:r>
            <a:endParaRPr lang="en-GB" sz="1800" b="1" i="0">
              <a:solidFill>
                <a:srgbClr val="000000"/>
              </a:solidFill>
              <a:effectLst/>
            </a:endParaRPr>
          </a:p>
          <a:p>
            <a:pPr lvl="1" fontAlgn="base"/>
            <a:r>
              <a:rPr lang="en-GB" sz="1800" b="1" i="0">
                <a:solidFill>
                  <a:srgbClr val="000000"/>
                </a:solidFill>
                <a:effectLst/>
              </a:rPr>
              <a:t>Outlook </a:t>
            </a:r>
            <a:r>
              <a:rPr lang="en-GB" sz="1800" b="0" i="0">
                <a:solidFill>
                  <a:srgbClr val="000000"/>
                </a:solidFill>
                <a:effectLst/>
              </a:rPr>
              <a:t>- Communicate with others using email</a:t>
            </a:r>
          </a:p>
          <a:p>
            <a:pPr lvl="1" fontAlgn="base"/>
            <a:r>
              <a:rPr lang="en-GB" sz="1800" b="1" i="0">
                <a:solidFill>
                  <a:srgbClr val="000000"/>
                </a:solidFill>
                <a:effectLst/>
              </a:rPr>
              <a:t>Word </a:t>
            </a:r>
            <a:r>
              <a:rPr lang="en-GB" sz="1800" b="0" i="0">
                <a:solidFill>
                  <a:srgbClr val="000000"/>
                </a:solidFill>
                <a:effectLst/>
              </a:rPr>
              <a:t>- Create </a:t>
            </a:r>
            <a:r>
              <a:rPr lang="en-GB" sz="1800">
                <a:solidFill>
                  <a:srgbClr val="000000"/>
                </a:solidFill>
              </a:rPr>
              <a:t>word-based</a:t>
            </a:r>
            <a:r>
              <a:rPr lang="en-GB" sz="1800" b="0" i="0">
                <a:solidFill>
                  <a:srgbClr val="000000"/>
                </a:solidFill>
                <a:effectLst/>
              </a:rPr>
              <a:t> files</a:t>
            </a:r>
          </a:p>
          <a:p>
            <a:pPr lvl="1" fontAlgn="base"/>
            <a:r>
              <a:rPr lang="en-GB" sz="1800" b="1" i="0">
                <a:solidFill>
                  <a:srgbClr val="000000"/>
                </a:solidFill>
                <a:effectLst/>
              </a:rPr>
              <a:t>Excel </a:t>
            </a:r>
            <a:r>
              <a:rPr lang="en-GB" sz="1800" b="0" i="0">
                <a:solidFill>
                  <a:srgbClr val="000000"/>
                </a:solidFill>
                <a:effectLst/>
              </a:rPr>
              <a:t>- Create </a:t>
            </a:r>
            <a:r>
              <a:rPr lang="en-GB" sz="1800">
                <a:solidFill>
                  <a:srgbClr val="000000"/>
                </a:solidFill>
              </a:rPr>
              <a:t>cell-based</a:t>
            </a:r>
            <a:r>
              <a:rPr lang="en-GB" sz="1800" b="0" i="0">
                <a:solidFill>
                  <a:srgbClr val="000000"/>
                </a:solidFill>
                <a:effectLst/>
              </a:rPr>
              <a:t> spreadsheets</a:t>
            </a:r>
          </a:p>
          <a:p>
            <a:pPr lvl="1" fontAlgn="base"/>
            <a:r>
              <a:rPr lang="en-GB" sz="1800" b="1" i="0">
                <a:solidFill>
                  <a:srgbClr val="000000"/>
                </a:solidFill>
                <a:effectLst/>
              </a:rPr>
              <a:t>PowerPoint </a:t>
            </a:r>
            <a:r>
              <a:rPr lang="en-GB" sz="1800" b="0" i="0">
                <a:solidFill>
                  <a:srgbClr val="000000"/>
                </a:solidFill>
                <a:effectLst/>
              </a:rPr>
              <a:t>- Create slide show presentations</a:t>
            </a:r>
          </a:p>
          <a:p>
            <a:pPr lvl="1" fontAlgn="base"/>
            <a:r>
              <a:rPr lang="en-GB" sz="1800" b="1">
                <a:solidFill>
                  <a:srgbClr val="000000"/>
                </a:solidFill>
              </a:rPr>
              <a:t>OneNote</a:t>
            </a:r>
            <a:r>
              <a:rPr lang="en-GB" sz="1800">
                <a:solidFill>
                  <a:srgbClr val="000000"/>
                </a:solidFill>
              </a:rPr>
              <a:t> – Digital notebook</a:t>
            </a:r>
            <a:endParaRPr lang="en-GB" sz="1800" b="0" i="0">
              <a:solidFill>
                <a:srgbClr val="000000"/>
              </a:solidFill>
              <a:effectLst/>
            </a:endParaRPr>
          </a:p>
          <a:p>
            <a:pPr lvl="1" fontAlgn="base"/>
            <a:r>
              <a:rPr lang="en-GB" sz="1800" b="1" i="0">
                <a:solidFill>
                  <a:srgbClr val="000000"/>
                </a:solidFill>
                <a:effectLst/>
              </a:rPr>
              <a:t>OneDrive</a:t>
            </a:r>
            <a:r>
              <a:rPr lang="en-GB" sz="1800" b="0" i="0">
                <a:solidFill>
                  <a:srgbClr val="000000"/>
                </a:solidFill>
                <a:effectLst/>
              </a:rPr>
              <a:t> - Secure, cloud-based file storage for your documents</a:t>
            </a:r>
          </a:p>
          <a:p>
            <a:pPr lvl="1" fontAlgn="base"/>
            <a:r>
              <a:rPr lang="en-GB" sz="1800" b="1" i="0">
                <a:solidFill>
                  <a:srgbClr val="000000"/>
                </a:solidFill>
                <a:effectLst/>
              </a:rPr>
              <a:t>Teams </a:t>
            </a:r>
            <a:r>
              <a:rPr lang="en-GB" sz="1800" b="0" i="0">
                <a:solidFill>
                  <a:srgbClr val="000000"/>
                </a:solidFill>
                <a:effectLst/>
              </a:rPr>
              <a:t>- As students, you might use this for online tutorials and supervisions</a:t>
            </a:r>
          </a:p>
          <a:p>
            <a:pPr>
              <a:buFont typeface="Arial"/>
              <a:buChar char="•"/>
            </a:pPr>
            <a:endParaRPr lang="en-GB" sz="2200">
              <a:latin typeface="Arial"/>
              <a:cs typeface="Arial"/>
            </a:endParaRPr>
          </a:p>
        </p:txBody>
      </p:sp>
    </p:spTree>
    <p:extLst>
      <p:ext uri="{BB962C8B-B14F-4D97-AF65-F5344CB8AC3E}">
        <p14:creationId xmlns:p14="http://schemas.microsoft.com/office/powerpoint/2010/main" val="2509258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21EB0-C1A4-A7CC-0AEF-8B2C89FCCD40}"/>
              </a:ext>
            </a:extLst>
          </p:cNvPr>
          <p:cNvSpPr>
            <a:spLocks noGrp="1"/>
          </p:cNvSpPr>
          <p:nvPr>
            <p:ph type="title"/>
          </p:nvPr>
        </p:nvSpPr>
        <p:spPr>
          <a:xfrm>
            <a:off x="5297762" y="329184"/>
            <a:ext cx="6251110" cy="1783080"/>
          </a:xfrm>
        </p:spPr>
        <p:txBody>
          <a:bodyPr anchor="b">
            <a:normAutofit/>
          </a:bodyPr>
          <a:lstStyle/>
          <a:p>
            <a:r>
              <a:rPr lang="en-GB" sz="5400">
                <a:cs typeface="Calibri Light"/>
              </a:rPr>
              <a:t>Microsoft 365 Overview</a:t>
            </a:r>
            <a:endParaRPr lang="en-GB" sz="5400"/>
          </a:p>
        </p:txBody>
      </p:sp>
      <p:pic>
        <p:nvPicPr>
          <p:cNvPr id="5" name="Picture 4">
            <a:extLst>
              <a:ext uri="{FF2B5EF4-FFF2-40B4-BE49-F238E27FC236}">
                <a16:creationId xmlns:a16="http://schemas.microsoft.com/office/drawing/2014/main" id="{935C3833-7404-EA23-2342-4760305DB271}"/>
              </a:ext>
            </a:extLst>
          </p:cNvPr>
          <p:cNvPicPr>
            <a:picLocks noChangeAspect="1"/>
          </p:cNvPicPr>
          <p:nvPr/>
        </p:nvPicPr>
        <p:blipFill>
          <a:blip r:embed="rId3">
            <a:extLst>
              <a:ext uri="{28A0092B-C50C-407E-A947-70E740481C1C}">
                <a14:useLocalDpi xmlns:a14="http://schemas.microsoft.com/office/drawing/2010/main" val="0"/>
              </a:ext>
            </a:extLst>
          </a:blip>
          <a:srcRect l="29813" r="29813"/>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ED4908FE-6B8B-2F34-3769-59F6C300D245}"/>
              </a:ext>
            </a:extLst>
          </p:cNvPr>
          <p:cNvSpPr>
            <a:spLocks noGrp="1"/>
          </p:cNvSpPr>
          <p:nvPr>
            <p:ph idx="1"/>
          </p:nvPr>
        </p:nvSpPr>
        <p:spPr>
          <a:xfrm>
            <a:off x="5297762" y="2706624"/>
            <a:ext cx="6251110" cy="3023616"/>
          </a:xfrm>
        </p:spPr>
        <p:txBody>
          <a:bodyPr vert="horz" lIns="91440" tIns="45720" rIns="91440" bIns="45720" rtlCol="0" anchor="t">
            <a:noAutofit/>
          </a:bodyPr>
          <a:lstStyle/>
          <a:p>
            <a:pPr>
              <a:buFont typeface="Arial"/>
              <a:buChar char="•"/>
            </a:pPr>
            <a:r>
              <a:rPr lang="en-GB" sz="2200">
                <a:latin typeface="Calibri"/>
                <a:cs typeface="Arial"/>
              </a:rPr>
              <a:t>An overview of Microsoft 365 is available </a:t>
            </a:r>
            <a:r>
              <a:rPr lang="en-GB" sz="2200">
                <a:latin typeface="Calibri"/>
                <a:cs typeface="Arial"/>
                <a:hlinkClick r:id="rId4"/>
              </a:rPr>
              <a:t>here</a:t>
            </a:r>
            <a:r>
              <a:rPr lang="en-GB" sz="2200">
                <a:latin typeface="Calibri"/>
                <a:cs typeface="Arial"/>
              </a:rPr>
              <a:t>.</a:t>
            </a:r>
          </a:p>
          <a:p>
            <a:pPr>
              <a:buFont typeface="Arial"/>
              <a:buChar char="•"/>
            </a:pPr>
            <a:r>
              <a:rPr lang="en-GB" sz="2200">
                <a:latin typeface="Calibri"/>
                <a:cs typeface="Arial"/>
              </a:rPr>
              <a:t>You will need your student login details to access Microsoft 365.</a:t>
            </a:r>
          </a:p>
          <a:p>
            <a:pPr>
              <a:buFont typeface="Arial"/>
              <a:buChar char="•"/>
            </a:pPr>
            <a:r>
              <a:rPr lang="en-GB" sz="2200">
                <a:latin typeface="Calibri"/>
                <a:cs typeface="Arial"/>
              </a:rPr>
              <a:t>As a student of Colchester Institute, you can download and install Microsoft 365 free of charge. More information can be found </a:t>
            </a:r>
            <a:r>
              <a:rPr lang="en-GB" sz="2200">
                <a:latin typeface="Calibri"/>
                <a:cs typeface="Arial"/>
                <a:hlinkClick r:id="rId5"/>
              </a:rPr>
              <a:t>here</a:t>
            </a:r>
            <a:r>
              <a:rPr lang="en-GB" sz="2200">
                <a:latin typeface="Calibri"/>
                <a:cs typeface="Arial"/>
              </a:rPr>
              <a:t>.</a:t>
            </a:r>
          </a:p>
          <a:p>
            <a:pPr>
              <a:buFont typeface="Arial"/>
              <a:buChar char="•"/>
            </a:pPr>
            <a:r>
              <a:rPr lang="en-GB" sz="2200">
                <a:latin typeface="Calibri"/>
                <a:cs typeface="Arial"/>
              </a:rPr>
              <a:t>All of your Office 365 applications can be accessed via the waffle icon – see image.</a:t>
            </a:r>
          </a:p>
        </p:txBody>
      </p:sp>
      <p:pic>
        <p:nvPicPr>
          <p:cNvPr id="6" name="Picture 5">
            <a:extLst>
              <a:ext uri="{FF2B5EF4-FFF2-40B4-BE49-F238E27FC236}">
                <a16:creationId xmlns:a16="http://schemas.microsoft.com/office/drawing/2014/main" id="{9B6F9AC4-278C-FC75-96E4-0D169B945D18}"/>
              </a:ext>
            </a:extLst>
          </p:cNvPr>
          <p:cNvPicPr>
            <a:picLocks noChangeAspect="1"/>
          </p:cNvPicPr>
          <p:nvPr/>
        </p:nvPicPr>
        <p:blipFill rotWithShape="1">
          <a:blip r:embed="rId6"/>
          <a:srcRect t="-1" r="-4923" b="5681"/>
          <a:stretch/>
        </p:blipFill>
        <p:spPr>
          <a:xfrm>
            <a:off x="11548872" y="425666"/>
            <a:ext cx="389764" cy="5877480"/>
          </a:xfrm>
          <a:prstGeom prst="rect">
            <a:avLst/>
          </a:prstGeom>
        </p:spPr>
      </p:pic>
      <p:cxnSp>
        <p:nvCxnSpPr>
          <p:cNvPr id="8" name="Straight Arrow Connector 7">
            <a:extLst>
              <a:ext uri="{FF2B5EF4-FFF2-40B4-BE49-F238E27FC236}">
                <a16:creationId xmlns:a16="http://schemas.microsoft.com/office/drawing/2014/main" id="{363B02AE-04AD-1DC8-F36A-D88F32CEADB5}"/>
              </a:ext>
            </a:extLst>
          </p:cNvPr>
          <p:cNvCxnSpPr>
            <a:cxnSpLocks/>
          </p:cNvCxnSpPr>
          <p:nvPr/>
        </p:nvCxnSpPr>
        <p:spPr>
          <a:xfrm>
            <a:off x="10511161" y="568171"/>
            <a:ext cx="970276"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0626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1A6A4-42DE-B454-80D6-5FE40AAC0796}"/>
              </a:ext>
            </a:extLst>
          </p:cNvPr>
          <p:cNvSpPr>
            <a:spLocks noGrp="1"/>
          </p:cNvSpPr>
          <p:nvPr>
            <p:ph type="title"/>
          </p:nvPr>
        </p:nvSpPr>
        <p:spPr>
          <a:xfrm>
            <a:off x="5297762" y="329184"/>
            <a:ext cx="6251110" cy="1783080"/>
          </a:xfrm>
        </p:spPr>
        <p:txBody>
          <a:bodyPr anchor="b">
            <a:normAutofit/>
          </a:bodyPr>
          <a:lstStyle/>
          <a:p>
            <a:r>
              <a:rPr lang="en-GB" sz="5400">
                <a:cs typeface="Calibri Light"/>
              </a:rPr>
              <a:t>OneDrive</a:t>
            </a:r>
            <a:endParaRPr lang="en-GB" sz="5400"/>
          </a:p>
        </p:txBody>
      </p:sp>
      <p:pic>
        <p:nvPicPr>
          <p:cNvPr id="5" name="Picture 4">
            <a:extLst>
              <a:ext uri="{FF2B5EF4-FFF2-40B4-BE49-F238E27FC236}">
                <a16:creationId xmlns:a16="http://schemas.microsoft.com/office/drawing/2014/main" id="{376FEED2-4559-5D8E-107C-CA6F7DBB2E0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0920" r="30920"/>
          <a:stretch/>
        </p:blipFill>
        <p:spPr>
          <a:xfrm>
            <a:off x="1" y="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822AD848-3ADC-CE86-C6C9-1188C61B9EA6}"/>
              </a:ext>
            </a:extLst>
          </p:cNvPr>
          <p:cNvSpPr>
            <a:spLocks noGrp="1"/>
          </p:cNvSpPr>
          <p:nvPr>
            <p:ph idx="1"/>
          </p:nvPr>
        </p:nvSpPr>
        <p:spPr>
          <a:xfrm>
            <a:off x="5297762" y="2706624"/>
            <a:ext cx="6251110" cy="3832575"/>
          </a:xfrm>
        </p:spPr>
        <p:txBody>
          <a:bodyPr vert="horz" lIns="91440" tIns="45720" rIns="91440" bIns="45720" rtlCol="0" anchor="t">
            <a:normAutofit/>
          </a:bodyPr>
          <a:lstStyle/>
          <a:p>
            <a:pPr algn="l" fontAlgn="base"/>
            <a:r>
              <a:rPr lang="en-GB" sz="2200" b="0" i="0">
                <a:solidFill>
                  <a:srgbClr val="000000"/>
                </a:solidFill>
                <a:effectLst/>
                <a:latin typeface="Calibri" panose="020F0502020204030204" pitchFamily="34" charset="0"/>
                <a:cs typeface="Calibri" panose="020F0502020204030204" pitchFamily="34" charset="0"/>
              </a:rPr>
              <a:t>OneDrive is the Microsoft cloud service that connects you to all your files. It lets you store and protect your files, share them with others, and get to them from anywhere on all your devices.</a:t>
            </a:r>
          </a:p>
          <a:p>
            <a:endParaRPr lang="en-GB" sz="2200">
              <a:solidFill>
                <a:srgbClr val="000000"/>
              </a:solidFill>
              <a:latin typeface="Calibri"/>
              <a:cs typeface="Calibri"/>
            </a:endParaRPr>
          </a:p>
          <a:p>
            <a:pPr algn="l" fontAlgn="base"/>
            <a:r>
              <a:rPr lang="en-GB" sz="2200" b="0" i="0">
                <a:solidFill>
                  <a:srgbClr val="000000"/>
                </a:solidFill>
                <a:effectLst/>
                <a:latin typeface="Calibri"/>
                <a:cs typeface="Calibri"/>
              </a:rPr>
              <a:t>OneDrive can be accessed externally via </a:t>
            </a:r>
            <a:r>
              <a:rPr lang="en-GB" sz="2200" i="0">
                <a:solidFill>
                  <a:srgbClr val="000000"/>
                </a:solidFill>
                <a:effectLst/>
                <a:latin typeface="Calibri"/>
                <a:cs typeface="Calibri"/>
                <a:hlinkClick r:id="rId5"/>
              </a:rPr>
              <a:t>https://onedrive.live.com</a:t>
            </a:r>
            <a:r>
              <a:rPr lang="en-GB" sz="2200">
                <a:solidFill>
                  <a:srgbClr val="000000"/>
                </a:solidFill>
                <a:latin typeface="Calibri"/>
                <a:cs typeface="Calibri"/>
              </a:rPr>
              <a:t>.</a:t>
            </a:r>
            <a:endParaRPr lang="en-GB" sz="2200" i="0">
              <a:solidFill>
                <a:srgbClr val="000000"/>
              </a:solidFill>
              <a:effectLst/>
              <a:latin typeface="Calibri"/>
              <a:cs typeface="Calibri"/>
            </a:endParaRPr>
          </a:p>
          <a:p>
            <a:pPr marL="0" indent="0">
              <a:buNone/>
            </a:pPr>
            <a:endParaRPr lang="en-GB" sz="2200">
              <a:cs typeface="Calibri" panose="020F0502020204030204"/>
            </a:endParaRPr>
          </a:p>
          <a:p>
            <a:pPr marL="0" indent="0">
              <a:buNone/>
            </a:pPr>
            <a:endParaRPr lang="en-GB" sz="2200">
              <a:cs typeface="Calibri" panose="020F0502020204030204"/>
            </a:endParaRPr>
          </a:p>
        </p:txBody>
      </p:sp>
      <p:sp>
        <p:nvSpPr>
          <p:cNvPr id="4" name="TextBox 3">
            <a:extLst>
              <a:ext uri="{FF2B5EF4-FFF2-40B4-BE49-F238E27FC236}">
                <a16:creationId xmlns:a16="http://schemas.microsoft.com/office/drawing/2014/main" id="{E4D11810-60E4-0861-2DF5-AD8AD5AFB381}"/>
              </a:ext>
            </a:extLst>
          </p:cNvPr>
          <p:cNvSpPr txBox="1"/>
          <p:nvPr/>
        </p:nvSpPr>
        <p:spPr>
          <a:xfrm>
            <a:off x="1" y="6858000"/>
            <a:ext cx="4657344" cy="230832"/>
          </a:xfrm>
          <a:prstGeom prst="rect">
            <a:avLst/>
          </a:prstGeom>
          <a:noFill/>
        </p:spPr>
        <p:txBody>
          <a:bodyPr wrap="square" rtlCol="0">
            <a:spAutoFit/>
          </a:bodyPr>
          <a:lstStyle/>
          <a:p>
            <a:r>
              <a:rPr lang="en-GB" sz="900">
                <a:hlinkClick r:id="rId4" tooltip="https://latabernadejulio.blogspot.com/2012/12/el-uso-de-skydrive-para-alojar-archivos.html"/>
              </a:rPr>
              <a:t>This Photo</a:t>
            </a:r>
            <a:r>
              <a:rPr lang="en-GB" sz="900"/>
              <a:t> by Unknown Author is licensed under </a:t>
            </a:r>
            <a:r>
              <a:rPr lang="en-GB" sz="900">
                <a:hlinkClick r:id="rId6" tooltip="https://creativecommons.org/licenses/by-nc-nd/3.0/"/>
              </a:rPr>
              <a:t>CC BY-NC-ND</a:t>
            </a:r>
            <a:endParaRPr lang="en-GB" sz="900"/>
          </a:p>
        </p:txBody>
      </p:sp>
      <p:pic>
        <p:nvPicPr>
          <p:cNvPr id="7" name="Picture 6" descr="A qr code on a white background&#10;&#10;Description automatically generated">
            <a:extLst>
              <a:ext uri="{FF2B5EF4-FFF2-40B4-BE49-F238E27FC236}">
                <a16:creationId xmlns:a16="http://schemas.microsoft.com/office/drawing/2014/main" id="{22EF4CD4-9A3D-D14B-573F-41602950D47F}"/>
              </a:ext>
            </a:extLst>
          </p:cNvPr>
          <p:cNvPicPr>
            <a:picLocks noChangeAspect="1"/>
          </p:cNvPicPr>
          <p:nvPr/>
        </p:nvPicPr>
        <p:blipFill>
          <a:blip r:embed="rId7"/>
          <a:stretch>
            <a:fillRect/>
          </a:stretch>
        </p:blipFill>
        <p:spPr>
          <a:xfrm>
            <a:off x="9857117" y="188343"/>
            <a:ext cx="1952446" cy="1966823"/>
          </a:xfrm>
          <a:prstGeom prst="rect">
            <a:avLst/>
          </a:prstGeom>
        </p:spPr>
      </p:pic>
    </p:spTree>
    <p:extLst>
      <p:ext uri="{BB962C8B-B14F-4D97-AF65-F5344CB8AC3E}">
        <p14:creationId xmlns:p14="http://schemas.microsoft.com/office/powerpoint/2010/main" val="3710939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1A6A4-42DE-B454-80D6-5FE40AAC0796}"/>
              </a:ext>
            </a:extLst>
          </p:cNvPr>
          <p:cNvSpPr>
            <a:spLocks noGrp="1"/>
          </p:cNvSpPr>
          <p:nvPr>
            <p:ph type="title"/>
          </p:nvPr>
        </p:nvSpPr>
        <p:spPr>
          <a:xfrm>
            <a:off x="5297762" y="329184"/>
            <a:ext cx="6251110" cy="1783080"/>
          </a:xfrm>
        </p:spPr>
        <p:txBody>
          <a:bodyPr anchor="b">
            <a:normAutofit/>
          </a:bodyPr>
          <a:lstStyle/>
          <a:p>
            <a:r>
              <a:rPr lang="en-GB" sz="5400">
                <a:cs typeface="Calibri Light"/>
              </a:rPr>
              <a:t>OneDrive</a:t>
            </a:r>
            <a:endParaRPr lang="en-GB" sz="5400"/>
          </a:p>
        </p:txBody>
      </p:sp>
      <p:pic>
        <p:nvPicPr>
          <p:cNvPr id="5" name="Picture 4">
            <a:extLst>
              <a:ext uri="{FF2B5EF4-FFF2-40B4-BE49-F238E27FC236}">
                <a16:creationId xmlns:a16="http://schemas.microsoft.com/office/drawing/2014/main" id="{376FEED2-4559-5D8E-107C-CA6F7DBB2E0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0920" r="30920"/>
          <a:stretch/>
        </p:blipFill>
        <p:spPr>
          <a:xfrm>
            <a:off x="1" y="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822AD848-3ADC-CE86-C6C9-1188C61B9EA6}"/>
              </a:ext>
            </a:extLst>
          </p:cNvPr>
          <p:cNvSpPr>
            <a:spLocks noGrp="1"/>
          </p:cNvSpPr>
          <p:nvPr>
            <p:ph idx="1"/>
          </p:nvPr>
        </p:nvSpPr>
        <p:spPr>
          <a:xfrm>
            <a:off x="5297762" y="2706624"/>
            <a:ext cx="6251110" cy="3483864"/>
          </a:xfrm>
        </p:spPr>
        <p:txBody>
          <a:bodyPr vert="horz" lIns="91440" tIns="45720" rIns="91440" bIns="45720" rtlCol="0" anchor="t">
            <a:normAutofit/>
          </a:bodyPr>
          <a:lstStyle/>
          <a:p>
            <a:pPr marL="0" indent="0" fontAlgn="base">
              <a:buNone/>
            </a:pPr>
            <a:r>
              <a:rPr lang="en-GB" sz="2200" b="1" i="0">
                <a:solidFill>
                  <a:srgbClr val="000000"/>
                </a:solidFill>
                <a:effectLst/>
                <a:latin typeface="Calibri"/>
                <a:cs typeface="Calibri"/>
              </a:rPr>
              <a:t>Further support </a:t>
            </a:r>
            <a:r>
              <a:rPr lang="en-GB" sz="2200" b="1">
                <a:solidFill>
                  <a:srgbClr val="000000"/>
                </a:solidFill>
                <a:latin typeface="Calibri"/>
                <a:cs typeface="Calibri"/>
              </a:rPr>
              <a:t>if needed:</a:t>
            </a:r>
            <a:endParaRPr lang="en-GB" sz="2200" b="1" i="0">
              <a:solidFill>
                <a:srgbClr val="000000"/>
              </a:solidFill>
              <a:effectLst/>
              <a:latin typeface="Calibri" panose="020F0502020204030204" pitchFamily="34" charset="0"/>
              <a:cs typeface="Calibri" panose="020F0502020204030204" pitchFamily="34" charset="0"/>
            </a:endParaRPr>
          </a:p>
          <a:p>
            <a:pPr marL="0" indent="0">
              <a:buNone/>
            </a:pPr>
            <a:endParaRPr lang="en-GB" sz="2200" b="1">
              <a:cs typeface="Calibri" panose="020F0502020204030204"/>
            </a:endParaRPr>
          </a:p>
          <a:p>
            <a:r>
              <a:rPr lang="en-GB" sz="2200">
                <a:cs typeface="Calibri" panose="020F0502020204030204"/>
              </a:rPr>
              <a:t>Working with </a:t>
            </a:r>
            <a:r>
              <a:rPr lang="en-GB" sz="2200">
                <a:cs typeface="Calibri" panose="020F0502020204030204"/>
                <a:hlinkClick r:id="rId5"/>
              </a:rPr>
              <a:t>OneDrive</a:t>
            </a:r>
            <a:r>
              <a:rPr lang="en-GB" sz="2200">
                <a:cs typeface="Calibri" panose="020F0502020204030204"/>
              </a:rPr>
              <a:t>.</a:t>
            </a:r>
          </a:p>
          <a:p>
            <a:r>
              <a:rPr lang="en-GB" sz="2200">
                <a:cs typeface="Calibri" panose="020F0502020204030204"/>
              </a:rPr>
              <a:t>Finding files in </a:t>
            </a:r>
            <a:r>
              <a:rPr lang="en-GB" sz="2200">
                <a:cs typeface="Calibri" panose="020F0502020204030204"/>
                <a:hlinkClick r:id="rId6"/>
              </a:rPr>
              <a:t>OneDrive</a:t>
            </a:r>
            <a:r>
              <a:rPr lang="en-GB" sz="2200">
                <a:cs typeface="Calibri" panose="020F0502020204030204"/>
              </a:rPr>
              <a:t>.</a:t>
            </a:r>
          </a:p>
          <a:p>
            <a:r>
              <a:rPr lang="en-GB" sz="2200">
                <a:cs typeface="Calibri" panose="020F0502020204030204"/>
              </a:rPr>
              <a:t>Logging in to </a:t>
            </a:r>
            <a:r>
              <a:rPr lang="en-GB" sz="2200">
                <a:cs typeface="Calibri" panose="020F0502020204030204"/>
                <a:hlinkClick r:id="rId7"/>
              </a:rPr>
              <a:t>OneDrive</a:t>
            </a:r>
            <a:r>
              <a:rPr lang="en-GB" sz="2200">
                <a:cs typeface="Calibri" panose="020F0502020204030204"/>
              </a:rPr>
              <a:t>.</a:t>
            </a:r>
          </a:p>
          <a:p>
            <a:r>
              <a:rPr lang="en-GB" sz="2200">
                <a:cs typeface="Calibri" panose="020F0502020204030204"/>
              </a:rPr>
              <a:t>What </a:t>
            </a:r>
            <a:r>
              <a:rPr lang="en-GB" sz="2200">
                <a:cs typeface="Calibri" panose="020F0502020204030204"/>
                <a:hlinkClick r:id="rId8"/>
              </a:rPr>
              <a:t>OneDrive</a:t>
            </a:r>
            <a:r>
              <a:rPr lang="en-GB" sz="2200">
                <a:cs typeface="Calibri" panose="020F0502020204030204"/>
              </a:rPr>
              <a:t> icons mean.</a:t>
            </a:r>
          </a:p>
          <a:p>
            <a:pPr marL="0" indent="0">
              <a:buNone/>
            </a:pPr>
            <a:endParaRPr lang="en-GB" sz="2200">
              <a:cs typeface="Calibri" panose="020F0502020204030204"/>
            </a:endParaRPr>
          </a:p>
        </p:txBody>
      </p:sp>
      <p:sp>
        <p:nvSpPr>
          <p:cNvPr id="4" name="TextBox 3">
            <a:extLst>
              <a:ext uri="{FF2B5EF4-FFF2-40B4-BE49-F238E27FC236}">
                <a16:creationId xmlns:a16="http://schemas.microsoft.com/office/drawing/2014/main" id="{E4D11810-60E4-0861-2DF5-AD8AD5AFB381}"/>
              </a:ext>
            </a:extLst>
          </p:cNvPr>
          <p:cNvSpPr txBox="1"/>
          <p:nvPr/>
        </p:nvSpPr>
        <p:spPr>
          <a:xfrm>
            <a:off x="1" y="6858000"/>
            <a:ext cx="4657344" cy="230832"/>
          </a:xfrm>
          <a:prstGeom prst="rect">
            <a:avLst/>
          </a:prstGeom>
          <a:noFill/>
        </p:spPr>
        <p:txBody>
          <a:bodyPr wrap="square" rtlCol="0">
            <a:spAutoFit/>
          </a:bodyPr>
          <a:lstStyle/>
          <a:p>
            <a:r>
              <a:rPr lang="en-GB" sz="900">
                <a:hlinkClick r:id="rId4" tooltip="https://latabernadejulio.blogspot.com/2012/12/el-uso-de-skydrive-para-alojar-archivos.html"/>
              </a:rPr>
              <a:t>This Photo</a:t>
            </a:r>
            <a:r>
              <a:rPr lang="en-GB" sz="900"/>
              <a:t> by Unknown Author is licensed under </a:t>
            </a:r>
            <a:r>
              <a:rPr lang="en-GB" sz="900">
                <a:hlinkClick r:id="rId9" tooltip="https://creativecommons.org/licenses/by-nc-nd/3.0/"/>
              </a:rPr>
              <a:t>CC BY-NC-ND</a:t>
            </a:r>
            <a:endParaRPr lang="en-GB" sz="900"/>
          </a:p>
        </p:txBody>
      </p:sp>
    </p:spTree>
    <p:extLst>
      <p:ext uri="{BB962C8B-B14F-4D97-AF65-F5344CB8AC3E}">
        <p14:creationId xmlns:p14="http://schemas.microsoft.com/office/powerpoint/2010/main" val="3353681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1A6A4-42DE-B454-80D6-5FE40AAC0796}"/>
              </a:ext>
            </a:extLst>
          </p:cNvPr>
          <p:cNvSpPr>
            <a:spLocks noGrp="1"/>
          </p:cNvSpPr>
          <p:nvPr>
            <p:ph type="title"/>
          </p:nvPr>
        </p:nvSpPr>
        <p:spPr>
          <a:xfrm>
            <a:off x="5297762" y="329184"/>
            <a:ext cx="6251110" cy="1783080"/>
          </a:xfrm>
        </p:spPr>
        <p:txBody>
          <a:bodyPr anchor="b">
            <a:normAutofit/>
          </a:bodyPr>
          <a:lstStyle/>
          <a:p>
            <a:r>
              <a:rPr lang="en-GB" sz="5400">
                <a:cs typeface="Calibri Light"/>
              </a:rPr>
              <a:t>Teams</a:t>
            </a:r>
            <a:endParaRPr lang="en-GB" sz="5400"/>
          </a:p>
        </p:txBody>
      </p:sp>
      <p:pic>
        <p:nvPicPr>
          <p:cNvPr id="5" name="Picture 4">
            <a:extLst>
              <a:ext uri="{FF2B5EF4-FFF2-40B4-BE49-F238E27FC236}">
                <a16:creationId xmlns:a16="http://schemas.microsoft.com/office/drawing/2014/main" id="{376FEED2-4559-5D8E-107C-CA6F7DBB2E0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8421" r="18421"/>
          <a:stretch/>
        </p:blipFill>
        <p:spPr>
          <a:xfrm>
            <a:off x="1" y="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822AD848-3ADC-CE86-C6C9-1188C61B9EA6}"/>
              </a:ext>
            </a:extLst>
          </p:cNvPr>
          <p:cNvSpPr>
            <a:spLocks noGrp="1"/>
          </p:cNvSpPr>
          <p:nvPr>
            <p:ph idx="1"/>
          </p:nvPr>
        </p:nvSpPr>
        <p:spPr>
          <a:xfrm>
            <a:off x="5297762" y="2239264"/>
            <a:ext cx="6251110" cy="4047081"/>
          </a:xfrm>
        </p:spPr>
        <p:txBody>
          <a:bodyPr vert="horz" lIns="91440" tIns="45720" rIns="91440" bIns="45720" rtlCol="0" anchor="t">
            <a:normAutofit fontScale="85000" lnSpcReduction="10000"/>
          </a:bodyPr>
          <a:lstStyle/>
          <a:p>
            <a:pPr algn="l" fontAlgn="base"/>
            <a:r>
              <a:rPr lang="en-GB" sz="2400" b="0" i="0">
                <a:solidFill>
                  <a:srgbClr val="000000"/>
                </a:solidFill>
                <a:effectLst/>
              </a:rPr>
              <a:t>MS Teams will typically be used for the following:</a:t>
            </a:r>
          </a:p>
          <a:p>
            <a:pPr lvl="1" fontAlgn="base"/>
            <a:r>
              <a:rPr lang="en-GB" sz="2000" b="0" i="0">
                <a:solidFill>
                  <a:srgbClr val="000000"/>
                </a:solidFill>
                <a:effectLst/>
              </a:rPr>
              <a:t>Online lectures.</a:t>
            </a:r>
          </a:p>
          <a:p>
            <a:pPr lvl="1" fontAlgn="base"/>
            <a:r>
              <a:rPr lang="en-GB" sz="2000" b="0" i="0">
                <a:solidFill>
                  <a:srgbClr val="000000"/>
                </a:solidFill>
                <a:effectLst/>
              </a:rPr>
              <a:t>Online tutorials and supervision meetings.</a:t>
            </a:r>
          </a:p>
          <a:p>
            <a:pPr fontAlgn="base"/>
            <a:r>
              <a:rPr lang="en-GB" sz="2400" b="0" i="0">
                <a:solidFill>
                  <a:srgbClr val="000000"/>
                </a:solidFill>
                <a:effectLst/>
              </a:rPr>
              <a:t>You will be provided with a link to join the session from your lecturer. You can join either via a web browser or via the Teams app</a:t>
            </a:r>
            <a:r>
              <a:rPr lang="en-GB" sz="2400">
                <a:solidFill>
                  <a:srgbClr val="000000"/>
                </a:solidFill>
              </a:rPr>
              <a:t> if you already have a personal Teams account</a:t>
            </a:r>
            <a:r>
              <a:rPr lang="en-GB" sz="2400" b="0" i="0">
                <a:solidFill>
                  <a:srgbClr val="000000"/>
                </a:solidFill>
                <a:effectLst/>
              </a:rPr>
              <a:t>. </a:t>
            </a:r>
            <a:endParaRPr lang="en-GB" sz="2400">
              <a:solidFill>
                <a:srgbClr val="000000"/>
              </a:solidFill>
            </a:endParaRPr>
          </a:p>
          <a:p>
            <a:r>
              <a:rPr lang="en-GB" sz="2400" b="0" i="0">
                <a:solidFill>
                  <a:srgbClr val="000000"/>
                </a:solidFill>
                <a:effectLst/>
              </a:rPr>
              <a:t>You should refer to the </a:t>
            </a:r>
            <a:r>
              <a:rPr lang="en-GB" sz="2400" b="1">
                <a:ea typeface="+mn-lt"/>
                <a:cs typeface="+mn-lt"/>
                <a:hlinkClick r:id="rId5"/>
              </a:rPr>
              <a:t> eSafety and ILT Code of Conduct Policy for Learners </a:t>
            </a:r>
            <a:r>
              <a:rPr lang="en-GB" sz="2400" b="1" i="0">
                <a:solidFill>
                  <a:srgbClr val="000000"/>
                </a:solidFill>
                <a:effectLst/>
              </a:rPr>
              <a:t> </a:t>
            </a:r>
            <a:r>
              <a:rPr lang="en-GB" sz="2400" b="0" i="0">
                <a:solidFill>
                  <a:srgbClr val="000000"/>
                </a:solidFill>
                <a:effectLst/>
              </a:rPr>
              <a:t>for appropriate conduct in a Teams session, however, simple expectations include:</a:t>
            </a:r>
            <a:endParaRPr lang="en-GB"/>
          </a:p>
          <a:p>
            <a:pPr lvl="1" fontAlgn="base"/>
            <a:r>
              <a:rPr lang="en-GB" sz="2000" b="0" i="0">
                <a:solidFill>
                  <a:srgbClr val="000000"/>
                </a:solidFill>
                <a:effectLst/>
              </a:rPr>
              <a:t>Prompt arrival</a:t>
            </a:r>
          </a:p>
          <a:p>
            <a:pPr lvl="1" fontAlgn="base"/>
            <a:r>
              <a:rPr lang="en-GB" sz="2000" b="0" i="0">
                <a:solidFill>
                  <a:srgbClr val="000000"/>
                </a:solidFill>
                <a:effectLst/>
              </a:rPr>
              <a:t>Cameras on</a:t>
            </a:r>
          </a:p>
          <a:p>
            <a:pPr lvl="1" fontAlgn="base"/>
            <a:r>
              <a:rPr lang="en-GB" sz="2000" b="0" i="0">
                <a:solidFill>
                  <a:srgbClr val="000000"/>
                </a:solidFill>
                <a:effectLst/>
              </a:rPr>
              <a:t>Mic muted where appropriate</a:t>
            </a:r>
          </a:p>
          <a:p>
            <a:pPr lvl="1" fontAlgn="base"/>
            <a:r>
              <a:rPr lang="en-GB" sz="2000" b="0" i="0">
                <a:solidFill>
                  <a:srgbClr val="000000"/>
                </a:solidFill>
                <a:effectLst/>
              </a:rPr>
              <a:t>Participation.</a:t>
            </a:r>
          </a:p>
          <a:p>
            <a:pPr marL="0" indent="0">
              <a:buNone/>
            </a:pPr>
            <a:endParaRPr lang="en-GB" sz="2200">
              <a:cs typeface="Calibri" panose="020F0502020204030204"/>
            </a:endParaRPr>
          </a:p>
        </p:txBody>
      </p:sp>
      <p:sp>
        <p:nvSpPr>
          <p:cNvPr id="4" name="TextBox 3">
            <a:extLst>
              <a:ext uri="{FF2B5EF4-FFF2-40B4-BE49-F238E27FC236}">
                <a16:creationId xmlns:a16="http://schemas.microsoft.com/office/drawing/2014/main" id="{E4D11810-60E4-0861-2DF5-AD8AD5AFB381}"/>
              </a:ext>
            </a:extLst>
          </p:cNvPr>
          <p:cNvSpPr txBox="1"/>
          <p:nvPr/>
        </p:nvSpPr>
        <p:spPr>
          <a:xfrm>
            <a:off x="1" y="6857990"/>
            <a:ext cx="4657344" cy="230832"/>
          </a:xfrm>
          <a:prstGeom prst="rect">
            <a:avLst/>
          </a:prstGeom>
          <a:noFill/>
        </p:spPr>
        <p:txBody>
          <a:bodyPr wrap="square" rtlCol="0">
            <a:spAutoFit/>
          </a:bodyPr>
          <a:lstStyle/>
          <a:p>
            <a:r>
              <a:rPr lang="en-GB" sz="900">
                <a:hlinkClick r:id="rId4" tooltip="https://en.wikipedia.org/wiki/Microsoft_Teams"/>
              </a:rPr>
              <a:t>This Photo</a:t>
            </a:r>
            <a:r>
              <a:rPr lang="en-GB" sz="900"/>
              <a:t> by Unknown Author is licensed under </a:t>
            </a:r>
            <a:r>
              <a:rPr lang="en-GB" sz="900">
                <a:hlinkClick r:id="rId6" tooltip="https://creativecommons.org/licenses/by-sa/3.0/"/>
              </a:rPr>
              <a:t>CC BY-SA</a:t>
            </a:r>
            <a:endParaRPr lang="en-GB" sz="900"/>
          </a:p>
        </p:txBody>
      </p:sp>
    </p:spTree>
    <p:extLst>
      <p:ext uri="{BB962C8B-B14F-4D97-AF65-F5344CB8AC3E}">
        <p14:creationId xmlns:p14="http://schemas.microsoft.com/office/powerpoint/2010/main" val="912959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1A6A4-42DE-B454-80D6-5FE40AAC0796}"/>
              </a:ext>
            </a:extLst>
          </p:cNvPr>
          <p:cNvSpPr>
            <a:spLocks noGrp="1"/>
          </p:cNvSpPr>
          <p:nvPr>
            <p:ph type="title"/>
          </p:nvPr>
        </p:nvSpPr>
        <p:spPr>
          <a:xfrm>
            <a:off x="5297762" y="329184"/>
            <a:ext cx="6251110" cy="1783080"/>
          </a:xfrm>
        </p:spPr>
        <p:txBody>
          <a:bodyPr anchor="b">
            <a:normAutofit/>
          </a:bodyPr>
          <a:lstStyle/>
          <a:p>
            <a:r>
              <a:rPr lang="en-GB" sz="5400">
                <a:cs typeface="Calibri Light"/>
              </a:rPr>
              <a:t>Teams</a:t>
            </a:r>
            <a:endParaRPr lang="en-GB" sz="5400"/>
          </a:p>
        </p:txBody>
      </p:sp>
      <p:pic>
        <p:nvPicPr>
          <p:cNvPr id="5" name="Picture 4">
            <a:extLst>
              <a:ext uri="{FF2B5EF4-FFF2-40B4-BE49-F238E27FC236}">
                <a16:creationId xmlns:a16="http://schemas.microsoft.com/office/drawing/2014/main" id="{376FEED2-4559-5D8E-107C-CA6F7DBB2E0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8421" r="18421"/>
          <a:stretch/>
        </p:blipFill>
        <p:spPr>
          <a:xfrm>
            <a:off x="1" y="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822AD848-3ADC-CE86-C6C9-1188C61B9EA6}"/>
              </a:ext>
            </a:extLst>
          </p:cNvPr>
          <p:cNvSpPr>
            <a:spLocks noGrp="1"/>
          </p:cNvSpPr>
          <p:nvPr>
            <p:ph idx="1"/>
          </p:nvPr>
        </p:nvSpPr>
        <p:spPr>
          <a:xfrm>
            <a:off x="5297762" y="2706624"/>
            <a:ext cx="6251110" cy="3483864"/>
          </a:xfrm>
        </p:spPr>
        <p:txBody>
          <a:bodyPr vert="horz" lIns="91440" tIns="45720" rIns="91440" bIns="45720" rtlCol="0" anchor="t">
            <a:normAutofit/>
          </a:bodyPr>
          <a:lstStyle/>
          <a:p>
            <a:pPr marL="0" indent="0">
              <a:buNone/>
            </a:pPr>
            <a:r>
              <a:rPr lang="en-GB" sz="2200" b="1">
                <a:cs typeface="Calibri" panose="020F0502020204030204"/>
              </a:rPr>
              <a:t>Using MS Teams</a:t>
            </a:r>
          </a:p>
          <a:p>
            <a:r>
              <a:rPr lang="en-GB" sz="2200">
                <a:cs typeface="Calibri" panose="020F0502020204030204"/>
              </a:rPr>
              <a:t>The following eLearning </a:t>
            </a:r>
            <a:r>
              <a:rPr lang="en-GB" sz="2200">
                <a:solidFill>
                  <a:schemeClr val="accent1"/>
                </a:solidFill>
                <a:cs typeface="Calibri" panose="020F0502020204030204"/>
                <a:hlinkClick r:id="rId5">
                  <a:extLst>
                    <a:ext uri="{A12FA001-AC4F-418D-AE19-62706E023703}">
                      <ahyp:hlinkClr xmlns:ahyp="http://schemas.microsoft.com/office/drawing/2018/hyperlinkcolor" val="tx"/>
                    </a:ext>
                  </a:extLst>
                </a:hlinkClick>
              </a:rPr>
              <a:t>course</a:t>
            </a:r>
            <a:r>
              <a:rPr lang="en-GB" sz="2200">
                <a:cs typeface="Calibri" panose="020F0502020204030204"/>
              </a:rPr>
              <a:t> will provide detailed information on how to use MS Teams if you are not familiar with using it.</a:t>
            </a:r>
          </a:p>
          <a:p>
            <a:pPr marL="0" indent="0">
              <a:buNone/>
            </a:pPr>
            <a:endParaRPr lang="en-GB" sz="2200">
              <a:cs typeface="Calibri" panose="020F0502020204030204"/>
            </a:endParaRPr>
          </a:p>
        </p:txBody>
      </p:sp>
      <p:sp>
        <p:nvSpPr>
          <p:cNvPr id="4" name="TextBox 3">
            <a:extLst>
              <a:ext uri="{FF2B5EF4-FFF2-40B4-BE49-F238E27FC236}">
                <a16:creationId xmlns:a16="http://schemas.microsoft.com/office/drawing/2014/main" id="{E4D11810-60E4-0861-2DF5-AD8AD5AFB381}"/>
              </a:ext>
            </a:extLst>
          </p:cNvPr>
          <p:cNvSpPr txBox="1"/>
          <p:nvPr/>
        </p:nvSpPr>
        <p:spPr>
          <a:xfrm>
            <a:off x="1" y="6857990"/>
            <a:ext cx="4657344" cy="230832"/>
          </a:xfrm>
          <a:prstGeom prst="rect">
            <a:avLst/>
          </a:prstGeom>
          <a:noFill/>
        </p:spPr>
        <p:txBody>
          <a:bodyPr wrap="square" rtlCol="0">
            <a:spAutoFit/>
          </a:bodyPr>
          <a:lstStyle/>
          <a:p>
            <a:r>
              <a:rPr lang="en-GB" sz="900">
                <a:hlinkClick r:id="rId4" tooltip="https://en.wikipedia.org/wiki/Microsoft_Teams"/>
              </a:rPr>
              <a:t>This Photo</a:t>
            </a:r>
            <a:r>
              <a:rPr lang="en-GB" sz="900"/>
              <a:t> by Unknown Author is licensed under </a:t>
            </a:r>
            <a:r>
              <a:rPr lang="en-GB" sz="900">
                <a:hlinkClick r:id="rId6" tooltip="https://creativecommons.org/licenses/by-sa/3.0/"/>
              </a:rPr>
              <a:t>CC BY-SA</a:t>
            </a:r>
            <a:endParaRPr lang="en-GB" sz="900"/>
          </a:p>
        </p:txBody>
      </p:sp>
    </p:spTree>
    <p:extLst>
      <p:ext uri="{BB962C8B-B14F-4D97-AF65-F5344CB8AC3E}">
        <p14:creationId xmlns:p14="http://schemas.microsoft.com/office/powerpoint/2010/main" val="735908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D45174-15D8-34A5-0F5F-E4E38152218F}"/>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a:t>UCC Systems</a:t>
            </a:r>
            <a:endParaRPr lang="en-US" sz="6600" kern="1200">
              <a:latin typeface="+mj-lt"/>
              <a:ea typeface="+mj-ea"/>
              <a:cs typeface="+mj-cs"/>
            </a:endParaRPr>
          </a:p>
        </p:txBody>
      </p:sp>
      <p:sp>
        <p:nvSpPr>
          <p:cNvPr id="3" name="Text Placeholder 2">
            <a:extLst>
              <a:ext uri="{FF2B5EF4-FFF2-40B4-BE49-F238E27FC236}">
                <a16:creationId xmlns:a16="http://schemas.microsoft.com/office/drawing/2014/main" id="{FBF6370A-DB29-BC98-15AF-59920319FDCE}"/>
              </a:ext>
            </a:extLst>
          </p:cNvPr>
          <p:cNvSpPr>
            <a:spLocks noGrp="1"/>
          </p:cNvSpPr>
          <p:nvPr>
            <p:ph type="body" idx="1"/>
          </p:nvPr>
        </p:nvSpPr>
        <p:spPr>
          <a:xfrm>
            <a:off x="838199" y="4983276"/>
            <a:ext cx="10512552" cy="1126680"/>
          </a:xfrm>
        </p:spPr>
        <p:txBody>
          <a:bodyPr vert="horz" lIns="91440" tIns="45720" rIns="91440" bIns="45720" rtlCol="0">
            <a:normAutofit/>
          </a:bodyPr>
          <a:lstStyle/>
          <a:p>
            <a:endParaRPr lang="en-US" sz="2400" kern="1200">
              <a:solidFill>
                <a:schemeClr val="tx1"/>
              </a:solidFill>
              <a:latin typeface="+mn-lt"/>
              <a:ea typeface="+mn-ea"/>
              <a:cs typeface="+mn-cs"/>
            </a:endParaRPr>
          </a:p>
        </p:txBody>
      </p:sp>
      <p:sp>
        <p:nvSpPr>
          <p:cNvPr id="21"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7324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C2D5E6-8A3D-17BB-5300-D37484C27E52}"/>
              </a:ext>
            </a:extLst>
          </p:cNvPr>
          <p:cNvSpPr>
            <a:spLocks noGrp="1"/>
          </p:cNvSpPr>
          <p:nvPr>
            <p:ph type="title"/>
          </p:nvPr>
        </p:nvSpPr>
        <p:spPr>
          <a:xfrm>
            <a:off x="5297762" y="329184"/>
            <a:ext cx="6251110" cy="1783080"/>
          </a:xfrm>
        </p:spPr>
        <p:txBody>
          <a:bodyPr anchor="b">
            <a:normAutofit/>
          </a:bodyPr>
          <a:lstStyle/>
          <a:p>
            <a:r>
              <a:rPr lang="en-GB" sz="5400">
                <a:cs typeface="Calibri Light"/>
              </a:rPr>
              <a:t>UCC Systems </a:t>
            </a:r>
            <a:endParaRPr lang="en-GB" sz="5400"/>
          </a:p>
        </p:txBody>
      </p:sp>
      <p:pic>
        <p:nvPicPr>
          <p:cNvPr id="5" name="Picture 4">
            <a:extLst>
              <a:ext uri="{FF2B5EF4-FFF2-40B4-BE49-F238E27FC236}">
                <a16:creationId xmlns:a16="http://schemas.microsoft.com/office/drawing/2014/main" id="{B54FB4A5-B466-9D08-2961-2F898CD35126}"/>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7485" r="27485"/>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F64B946E-19D0-C68B-3A12-06B11EC36467}"/>
              </a:ext>
            </a:extLst>
          </p:cNvPr>
          <p:cNvSpPr>
            <a:spLocks noGrp="1"/>
          </p:cNvSpPr>
          <p:nvPr>
            <p:ph idx="1"/>
          </p:nvPr>
        </p:nvSpPr>
        <p:spPr>
          <a:xfrm>
            <a:off x="5297762" y="2706624"/>
            <a:ext cx="6251110" cy="3483864"/>
          </a:xfrm>
        </p:spPr>
        <p:txBody>
          <a:bodyPr vert="horz" lIns="91440" tIns="45720" rIns="91440" bIns="45720" rtlCol="0" anchor="t">
            <a:normAutofit/>
          </a:bodyPr>
          <a:lstStyle/>
          <a:p>
            <a:r>
              <a:rPr lang="en-GB" sz="2200">
                <a:cs typeface="Calibri"/>
              </a:rPr>
              <a:t>Moodle</a:t>
            </a:r>
            <a:endParaRPr lang="en-US"/>
          </a:p>
          <a:p>
            <a:r>
              <a:rPr lang="en-GB" sz="2200">
                <a:cs typeface="Calibri"/>
              </a:rPr>
              <a:t>UCC Academic Services Moodle</a:t>
            </a:r>
          </a:p>
          <a:p>
            <a:r>
              <a:rPr lang="en-GB" sz="2200">
                <a:cs typeface="Calibri"/>
              </a:rPr>
              <a:t>Academic Skills Centre</a:t>
            </a:r>
          </a:p>
          <a:p>
            <a:r>
              <a:rPr lang="en-GB" sz="2200">
                <a:cs typeface="Calibri"/>
              </a:rPr>
              <a:t>Google Classroom</a:t>
            </a:r>
          </a:p>
          <a:p>
            <a:r>
              <a:rPr lang="en-GB" sz="2200">
                <a:cs typeface="Calibri"/>
              </a:rPr>
              <a:t>CI Connect app</a:t>
            </a:r>
          </a:p>
          <a:p>
            <a:r>
              <a:rPr lang="en-GB" sz="2200">
                <a:cs typeface="Calibri"/>
              </a:rPr>
              <a:t>Portal</a:t>
            </a:r>
          </a:p>
          <a:p>
            <a:r>
              <a:rPr lang="en-GB" sz="2200">
                <a:cs typeface="Calibri"/>
              </a:rPr>
              <a:t>ATS2</a:t>
            </a:r>
          </a:p>
          <a:p>
            <a:r>
              <a:rPr lang="en-GB" sz="2200">
                <a:cs typeface="Calibri"/>
              </a:rPr>
              <a:t>Printing</a:t>
            </a:r>
          </a:p>
          <a:p>
            <a:endParaRPr lang="en-GB" sz="2200">
              <a:cs typeface="Calibri"/>
            </a:endParaRPr>
          </a:p>
          <a:p>
            <a:endParaRPr lang="en-GB" sz="2200">
              <a:cs typeface="Calibri"/>
            </a:endParaRPr>
          </a:p>
          <a:p>
            <a:endParaRPr lang="en-GB" sz="2200">
              <a:cs typeface="Calibri"/>
            </a:endParaRPr>
          </a:p>
        </p:txBody>
      </p:sp>
      <p:sp>
        <p:nvSpPr>
          <p:cNvPr id="4" name="TextBox 3">
            <a:extLst>
              <a:ext uri="{FF2B5EF4-FFF2-40B4-BE49-F238E27FC236}">
                <a16:creationId xmlns:a16="http://schemas.microsoft.com/office/drawing/2014/main" id="{8AD091B4-0767-12B2-1538-E949B2057631}"/>
              </a:ext>
            </a:extLst>
          </p:cNvPr>
          <p:cNvSpPr txBox="1"/>
          <p:nvPr/>
        </p:nvSpPr>
        <p:spPr>
          <a:xfrm>
            <a:off x="0" y="6858000"/>
            <a:ext cx="4657725" cy="317500"/>
          </a:xfrm>
          <a:prstGeom prst="rect">
            <a:avLst/>
          </a:prstGeom>
        </p:spPr>
        <p:txBody>
          <a:bodyPr>
            <a:normAutofit fontScale="85000" lnSpcReduction="10000"/>
          </a:bodyPr>
          <a:lstStyle/>
          <a:p>
            <a:r>
              <a:rPr lang="en-US">
                <a:hlinkClick r:id="rId4"/>
              </a:rPr>
              <a:t>This Photo</a:t>
            </a:r>
            <a:r>
              <a:rPr lang="en-US"/>
              <a:t> by Unknown author is licensed under </a:t>
            </a:r>
            <a:r>
              <a:rPr lang="en-US">
                <a:hlinkClick r:id="rId5"/>
              </a:rPr>
              <a:t>CC BY</a:t>
            </a:r>
            <a:r>
              <a:rPr lang="en-US"/>
              <a:t>.</a:t>
            </a:r>
          </a:p>
        </p:txBody>
      </p:sp>
    </p:spTree>
    <p:extLst>
      <p:ext uri="{BB962C8B-B14F-4D97-AF65-F5344CB8AC3E}">
        <p14:creationId xmlns:p14="http://schemas.microsoft.com/office/powerpoint/2010/main" val="1242243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D45174-15D8-34A5-0F5F-E4E38152218F}"/>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kern="1200">
                <a:solidFill>
                  <a:schemeClr val="tx1"/>
                </a:solidFill>
                <a:latin typeface="+mj-lt"/>
                <a:ea typeface="+mj-ea"/>
                <a:cs typeface="+mj-cs"/>
              </a:rPr>
              <a:t>Getting Started</a:t>
            </a:r>
          </a:p>
        </p:txBody>
      </p:sp>
      <p:sp>
        <p:nvSpPr>
          <p:cNvPr id="3" name="Text Placeholder 2">
            <a:extLst>
              <a:ext uri="{FF2B5EF4-FFF2-40B4-BE49-F238E27FC236}">
                <a16:creationId xmlns:a16="http://schemas.microsoft.com/office/drawing/2014/main" id="{FBF6370A-DB29-BC98-15AF-59920319FDCE}"/>
              </a:ext>
            </a:extLst>
          </p:cNvPr>
          <p:cNvSpPr>
            <a:spLocks noGrp="1"/>
          </p:cNvSpPr>
          <p:nvPr>
            <p:ph type="body" idx="1"/>
          </p:nvPr>
        </p:nvSpPr>
        <p:spPr>
          <a:xfrm>
            <a:off x="838199" y="4983276"/>
            <a:ext cx="10512552" cy="1126680"/>
          </a:xfrm>
        </p:spPr>
        <p:txBody>
          <a:bodyPr vert="horz" lIns="91440" tIns="45720" rIns="91440" bIns="45720" rtlCol="0">
            <a:normAutofit/>
          </a:bodyPr>
          <a:lstStyle/>
          <a:p>
            <a:endParaRPr lang="en-US" sz="2400" kern="1200">
              <a:solidFill>
                <a:schemeClr val="tx1"/>
              </a:solidFill>
              <a:latin typeface="+mn-lt"/>
              <a:ea typeface="+mn-ea"/>
              <a:cs typeface="+mn-cs"/>
            </a:endParaRPr>
          </a:p>
        </p:txBody>
      </p:sp>
      <p:sp>
        <p:nvSpPr>
          <p:cNvPr id="21"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1946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21EB0-C1A4-A7CC-0AEF-8B2C89FCCD40}"/>
              </a:ext>
            </a:extLst>
          </p:cNvPr>
          <p:cNvSpPr>
            <a:spLocks noGrp="1"/>
          </p:cNvSpPr>
          <p:nvPr>
            <p:ph type="title"/>
          </p:nvPr>
        </p:nvSpPr>
        <p:spPr>
          <a:xfrm>
            <a:off x="5297762" y="329184"/>
            <a:ext cx="6251110" cy="1783080"/>
          </a:xfrm>
        </p:spPr>
        <p:txBody>
          <a:bodyPr anchor="b">
            <a:normAutofit/>
          </a:bodyPr>
          <a:lstStyle/>
          <a:p>
            <a:r>
              <a:rPr lang="en-GB" sz="5400">
                <a:cs typeface="Calibri Light"/>
              </a:rPr>
              <a:t>Moodle</a:t>
            </a:r>
            <a:endParaRPr lang="en-GB" sz="5400"/>
          </a:p>
        </p:txBody>
      </p:sp>
      <p:pic>
        <p:nvPicPr>
          <p:cNvPr id="5" name="Picture 4" descr="A ladder leading to clouds&#10;&#10;Description automatically generated">
            <a:extLst>
              <a:ext uri="{FF2B5EF4-FFF2-40B4-BE49-F238E27FC236}">
                <a16:creationId xmlns:a16="http://schemas.microsoft.com/office/drawing/2014/main" id="{935C3833-7404-EA23-2342-4760305DB271}"/>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7416" r="27416"/>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D4908FE-6B8B-2F34-3769-59F6C300D245}"/>
              </a:ext>
            </a:extLst>
          </p:cNvPr>
          <p:cNvSpPr>
            <a:spLocks noGrp="1"/>
          </p:cNvSpPr>
          <p:nvPr>
            <p:ph idx="1"/>
          </p:nvPr>
        </p:nvSpPr>
        <p:spPr>
          <a:xfrm>
            <a:off x="5297762" y="2706624"/>
            <a:ext cx="6251110" cy="3483864"/>
          </a:xfrm>
        </p:spPr>
        <p:txBody>
          <a:bodyPr vert="horz" lIns="91440" tIns="45720" rIns="91440" bIns="45720" rtlCol="0" anchor="t">
            <a:noAutofit/>
          </a:bodyPr>
          <a:lstStyle/>
          <a:p>
            <a:pPr>
              <a:buFont typeface="Arial"/>
              <a:buChar char="•"/>
            </a:pPr>
            <a:r>
              <a:rPr lang="en-GB" sz="2200">
                <a:latin typeface="Calibri"/>
                <a:cs typeface="Calibri"/>
              </a:rPr>
              <a:t>Moodle is </a:t>
            </a:r>
            <a:r>
              <a:rPr lang="en-GB" sz="2200">
                <a:latin typeface="Calibri"/>
                <a:ea typeface="+mn-lt"/>
                <a:cs typeface="Calibri"/>
              </a:rPr>
              <a:t>the virtual learning environment used by all UCC courses. </a:t>
            </a:r>
            <a:endParaRPr lang="en-US"/>
          </a:p>
          <a:p>
            <a:pPr>
              <a:buFont typeface="Arial"/>
              <a:buChar char="•"/>
            </a:pPr>
            <a:r>
              <a:rPr lang="en-GB" sz="2200">
                <a:latin typeface="Calibri"/>
                <a:ea typeface="+mn-lt"/>
                <a:cs typeface="Calibri"/>
              </a:rPr>
              <a:t>Course and module resources are published for students to access remotely or whilst on campus. </a:t>
            </a:r>
            <a:endParaRPr lang="en-GB"/>
          </a:p>
          <a:p>
            <a:pPr>
              <a:buFont typeface="Arial"/>
              <a:buChar char="•"/>
            </a:pPr>
            <a:r>
              <a:rPr lang="en-GB" sz="2200">
                <a:latin typeface="Calibri"/>
                <a:ea typeface="+mn-lt"/>
                <a:cs typeface="Calibri"/>
              </a:rPr>
              <a:t>Some lecturers may communicate via Moodle too, which forwards an email to your student email address.</a:t>
            </a:r>
            <a:endParaRPr lang="en-GB" sz="2200">
              <a:latin typeface="Calibri"/>
              <a:cs typeface="Calibri"/>
            </a:endParaRPr>
          </a:p>
          <a:p>
            <a:pPr>
              <a:buFont typeface="Arial,Sans-Serif"/>
              <a:buChar char="•"/>
            </a:pPr>
            <a:r>
              <a:rPr lang="en-GB" sz="2200">
                <a:latin typeface="Calibri"/>
                <a:cs typeface="Arial"/>
              </a:rPr>
              <a:t>To access Moodle externally, please save the link: </a:t>
            </a:r>
            <a:r>
              <a:rPr lang="en-GB" sz="2200">
                <a:solidFill>
                  <a:srgbClr val="0563C1"/>
                </a:solidFill>
                <a:latin typeface="Calibri"/>
                <a:cs typeface="Arial"/>
                <a:hlinkClick r:id="rId5"/>
              </a:rPr>
              <a:t>https://moodle.ccacolchester.com/</a:t>
            </a:r>
            <a:endParaRPr lang="en-US" sz="2200">
              <a:latin typeface="Calibri"/>
              <a:cs typeface="Arial"/>
            </a:endParaRPr>
          </a:p>
          <a:p>
            <a:pPr>
              <a:buFont typeface="Arial"/>
              <a:buChar char="•"/>
            </a:pPr>
            <a:endParaRPr lang="en-GB" sz="2200">
              <a:latin typeface="Calibri"/>
              <a:cs typeface="Calibri"/>
            </a:endParaRPr>
          </a:p>
          <a:p>
            <a:pPr marL="0" indent="0">
              <a:buNone/>
            </a:pPr>
            <a:endParaRPr lang="en-GB" sz="2200">
              <a:latin typeface="Arial"/>
              <a:cs typeface="Arial"/>
            </a:endParaRPr>
          </a:p>
        </p:txBody>
      </p:sp>
      <p:sp>
        <p:nvSpPr>
          <p:cNvPr id="8" name="TextBox 7">
            <a:extLst>
              <a:ext uri="{FF2B5EF4-FFF2-40B4-BE49-F238E27FC236}">
                <a16:creationId xmlns:a16="http://schemas.microsoft.com/office/drawing/2014/main" id="{6016A69B-CEFE-AB61-F8F8-7AFC4C32A181}"/>
              </a:ext>
            </a:extLst>
          </p:cNvPr>
          <p:cNvSpPr txBox="1"/>
          <p:nvPr/>
        </p:nvSpPr>
        <p:spPr>
          <a:xfrm>
            <a:off x="0" y="6858000"/>
            <a:ext cx="4657725" cy="317500"/>
          </a:xfrm>
          <a:prstGeom prst="rect">
            <a:avLst/>
          </a:prstGeom>
        </p:spPr>
        <p:txBody>
          <a:bodyPr>
            <a:normAutofit fontScale="70000" lnSpcReduction="20000"/>
          </a:bodyPr>
          <a:lstStyle/>
          <a:p>
            <a:r>
              <a:rPr lang="en-US">
                <a:hlinkClick r:id="rId4"/>
              </a:rPr>
              <a:t>This Photo</a:t>
            </a:r>
            <a:r>
              <a:rPr lang="en-US"/>
              <a:t> by Unknown author is licensed under </a:t>
            </a:r>
            <a:r>
              <a:rPr lang="en-US">
                <a:hlinkClick r:id="rId6"/>
              </a:rPr>
              <a:t>CC BY-SA-NC</a:t>
            </a:r>
            <a:r>
              <a:rPr lang="en-US"/>
              <a:t>.</a:t>
            </a:r>
          </a:p>
        </p:txBody>
      </p:sp>
      <p:pic>
        <p:nvPicPr>
          <p:cNvPr id="6" name="Picture 5" descr="A qr code on a white background&#10;&#10;Description automatically generated">
            <a:extLst>
              <a:ext uri="{FF2B5EF4-FFF2-40B4-BE49-F238E27FC236}">
                <a16:creationId xmlns:a16="http://schemas.microsoft.com/office/drawing/2014/main" id="{832C5202-81F2-FCE4-AF8C-4A73D2FD8627}"/>
              </a:ext>
            </a:extLst>
          </p:cNvPr>
          <p:cNvPicPr>
            <a:picLocks noChangeAspect="1"/>
          </p:cNvPicPr>
          <p:nvPr/>
        </p:nvPicPr>
        <p:blipFill>
          <a:blip r:embed="rId7"/>
          <a:stretch>
            <a:fillRect/>
          </a:stretch>
        </p:blipFill>
        <p:spPr>
          <a:xfrm>
            <a:off x="178549" y="224017"/>
            <a:ext cx="1914525" cy="1895475"/>
          </a:xfrm>
          <a:prstGeom prst="rect">
            <a:avLst/>
          </a:prstGeom>
        </p:spPr>
      </p:pic>
    </p:spTree>
    <p:extLst>
      <p:ext uri="{BB962C8B-B14F-4D97-AF65-F5344CB8AC3E}">
        <p14:creationId xmlns:p14="http://schemas.microsoft.com/office/powerpoint/2010/main" val="257780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21EB0-C1A4-A7CC-0AEF-8B2C89FCCD40}"/>
              </a:ext>
            </a:extLst>
          </p:cNvPr>
          <p:cNvSpPr>
            <a:spLocks noGrp="1"/>
          </p:cNvSpPr>
          <p:nvPr>
            <p:ph type="title"/>
          </p:nvPr>
        </p:nvSpPr>
        <p:spPr>
          <a:xfrm>
            <a:off x="5297762" y="329184"/>
            <a:ext cx="6251110" cy="1783080"/>
          </a:xfrm>
        </p:spPr>
        <p:txBody>
          <a:bodyPr anchor="b">
            <a:normAutofit/>
          </a:bodyPr>
          <a:lstStyle/>
          <a:p>
            <a:r>
              <a:rPr lang="en-GB" sz="5400">
                <a:cs typeface="Calibri Light"/>
              </a:rPr>
              <a:t>Moodle</a:t>
            </a:r>
            <a:endParaRPr lang="en-GB" sz="5400"/>
          </a:p>
        </p:txBody>
      </p:sp>
      <p:pic>
        <p:nvPicPr>
          <p:cNvPr id="5" name="Picture 4" descr="A ladder leading to clouds&#10;&#10;Description automatically generated">
            <a:extLst>
              <a:ext uri="{FF2B5EF4-FFF2-40B4-BE49-F238E27FC236}">
                <a16:creationId xmlns:a16="http://schemas.microsoft.com/office/drawing/2014/main" id="{935C3833-7404-EA23-2342-4760305DB271}"/>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7416" r="27416"/>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D4908FE-6B8B-2F34-3769-59F6C300D245}"/>
              </a:ext>
            </a:extLst>
          </p:cNvPr>
          <p:cNvSpPr>
            <a:spLocks noGrp="1"/>
          </p:cNvSpPr>
          <p:nvPr>
            <p:ph idx="1"/>
          </p:nvPr>
        </p:nvSpPr>
        <p:spPr>
          <a:xfrm>
            <a:off x="4866441" y="2562850"/>
            <a:ext cx="7128128" cy="3483864"/>
          </a:xfrm>
        </p:spPr>
        <p:txBody>
          <a:bodyPr vert="horz" lIns="91440" tIns="45720" rIns="91440" bIns="45720" rtlCol="0" anchor="t">
            <a:noAutofit/>
          </a:bodyPr>
          <a:lstStyle/>
          <a:p>
            <a:pPr>
              <a:buFont typeface="Arial"/>
              <a:buChar char="•"/>
            </a:pPr>
            <a:r>
              <a:rPr lang="en-GB" sz="2200">
                <a:ea typeface="+mn-lt"/>
                <a:cs typeface="Arial"/>
              </a:rPr>
              <a:t>Typically, most courses have a General Page and each module that you study will have a module specific page too which include:</a:t>
            </a:r>
          </a:p>
          <a:p>
            <a:pPr lvl="1">
              <a:buFont typeface="Arial"/>
              <a:buChar char="•"/>
            </a:pPr>
            <a:r>
              <a:rPr lang="en-GB" sz="1800">
                <a:ea typeface="+mn-lt"/>
                <a:cs typeface="Arial"/>
              </a:rPr>
              <a:t>Module guides</a:t>
            </a:r>
          </a:p>
          <a:p>
            <a:pPr lvl="1">
              <a:buFont typeface="Arial"/>
              <a:buChar char="•"/>
            </a:pPr>
            <a:r>
              <a:rPr lang="en-GB" sz="1800">
                <a:ea typeface="+mn-lt"/>
                <a:cs typeface="Arial"/>
              </a:rPr>
              <a:t>Weekly PowerPoint presentations </a:t>
            </a:r>
            <a:endParaRPr lang="en-GB"/>
          </a:p>
          <a:p>
            <a:pPr lvl="1">
              <a:buFont typeface="Arial"/>
              <a:buChar char="•"/>
            </a:pPr>
            <a:r>
              <a:rPr lang="en-GB" sz="1800">
                <a:ea typeface="+mn-lt"/>
                <a:cs typeface="Arial"/>
              </a:rPr>
              <a:t>Handouts</a:t>
            </a:r>
          </a:p>
          <a:p>
            <a:pPr lvl="1">
              <a:buFont typeface="Arial"/>
              <a:buChar char="•"/>
            </a:pPr>
            <a:r>
              <a:rPr lang="en-GB" sz="1800">
                <a:ea typeface="+mn-lt"/>
                <a:cs typeface="Arial"/>
              </a:rPr>
              <a:t>URL links to useful web-based resources</a:t>
            </a:r>
          </a:p>
          <a:p>
            <a:pPr lvl="1">
              <a:buFont typeface="Arial"/>
              <a:buChar char="•"/>
            </a:pPr>
            <a:r>
              <a:rPr lang="en-GB" sz="1800">
                <a:ea typeface="+mn-lt"/>
                <a:cs typeface="Arial"/>
              </a:rPr>
              <a:t>Independent activities  </a:t>
            </a:r>
          </a:p>
          <a:p>
            <a:pPr marL="457200" lvl="1" indent="0">
              <a:buNone/>
            </a:pPr>
            <a:endParaRPr lang="en-GB" sz="1800">
              <a:cs typeface="Arial"/>
            </a:endParaRPr>
          </a:p>
          <a:p>
            <a:pPr>
              <a:buFont typeface="Arial,Sans-Serif"/>
              <a:buChar char="•"/>
            </a:pPr>
            <a:r>
              <a:rPr lang="en-GB" sz="2200">
                <a:latin typeface="Calibri"/>
                <a:ea typeface="+mn-lt"/>
                <a:cs typeface="Arial"/>
              </a:rPr>
              <a:t>Please access your dedicated Induction Moodle page </a:t>
            </a:r>
            <a:r>
              <a:rPr lang="en-GB" sz="2200">
                <a:solidFill>
                  <a:srgbClr val="0563C1"/>
                </a:solidFill>
                <a:latin typeface="Calibri"/>
                <a:ea typeface="+mn-lt"/>
                <a:cs typeface="Arial"/>
                <a:hlinkClick r:id="rId5"/>
              </a:rPr>
              <a:t>here</a:t>
            </a:r>
            <a:r>
              <a:rPr lang="en-GB" sz="2200">
                <a:latin typeface="Calibri"/>
                <a:ea typeface="+mn-lt"/>
                <a:cs typeface="Arial"/>
              </a:rPr>
              <a:t> now to access all the resources used today and for the next phases of your induction this semester.</a:t>
            </a:r>
            <a:endParaRPr lang="en-US" sz="2200">
              <a:latin typeface="Calibri"/>
              <a:ea typeface="+mn-lt"/>
              <a:cs typeface="Arial"/>
            </a:endParaRPr>
          </a:p>
          <a:p>
            <a:pPr>
              <a:buFont typeface="Arial"/>
              <a:buChar char="•"/>
            </a:pPr>
            <a:endParaRPr lang="en-GB" sz="2200">
              <a:ea typeface="+mn-lt"/>
              <a:cs typeface="+mn-lt"/>
            </a:endParaRPr>
          </a:p>
        </p:txBody>
      </p:sp>
      <p:sp>
        <p:nvSpPr>
          <p:cNvPr id="8" name="TextBox 7">
            <a:extLst>
              <a:ext uri="{FF2B5EF4-FFF2-40B4-BE49-F238E27FC236}">
                <a16:creationId xmlns:a16="http://schemas.microsoft.com/office/drawing/2014/main" id="{6016A69B-CEFE-AB61-F8F8-7AFC4C32A181}"/>
              </a:ext>
            </a:extLst>
          </p:cNvPr>
          <p:cNvSpPr txBox="1"/>
          <p:nvPr/>
        </p:nvSpPr>
        <p:spPr>
          <a:xfrm>
            <a:off x="0" y="6858000"/>
            <a:ext cx="4657725" cy="317500"/>
          </a:xfrm>
          <a:prstGeom prst="rect">
            <a:avLst/>
          </a:prstGeom>
        </p:spPr>
        <p:txBody>
          <a:bodyPr>
            <a:normAutofit fontScale="70000" lnSpcReduction="20000"/>
          </a:bodyPr>
          <a:lstStyle/>
          <a:p>
            <a:r>
              <a:rPr lang="en-US">
                <a:hlinkClick r:id="rId4"/>
              </a:rPr>
              <a:t>This Photo</a:t>
            </a:r>
            <a:r>
              <a:rPr lang="en-US"/>
              <a:t> by Unknown author is licensed under </a:t>
            </a:r>
            <a:r>
              <a:rPr lang="en-US">
                <a:hlinkClick r:id="rId6"/>
              </a:rPr>
              <a:t>CC BY-SA-NC</a:t>
            </a:r>
            <a:r>
              <a:rPr lang="en-US"/>
              <a:t>.</a:t>
            </a:r>
          </a:p>
        </p:txBody>
      </p:sp>
      <p:pic>
        <p:nvPicPr>
          <p:cNvPr id="12" name="Picture 11" descr="A qr code on a white background&#10;&#10;Description automatically generated">
            <a:extLst>
              <a:ext uri="{FF2B5EF4-FFF2-40B4-BE49-F238E27FC236}">
                <a16:creationId xmlns:a16="http://schemas.microsoft.com/office/drawing/2014/main" id="{49EF215B-EB34-B326-E718-D661E1EFAA4A}"/>
              </a:ext>
            </a:extLst>
          </p:cNvPr>
          <p:cNvPicPr>
            <a:picLocks noChangeAspect="1"/>
          </p:cNvPicPr>
          <p:nvPr/>
        </p:nvPicPr>
        <p:blipFill>
          <a:blip r:embed="rId7"/>
          <a:stretch>
            <a:fillRect/>
          </a:stretch>
        </p:blipFill>
        <p:spPr>
          <a:xfrm>
            <a:off x="274159" y="286109"/>
            <a:ext cx="1838325" cy="1828800"/>
          </a:xfrm>
          <a:prstGeom prst="rect">
            <a:avLst/>
          </a:prstGeom>
        </p:spPr>
      </p:pic>
    </p:spTree>
    <p:extLst>
      <p:ext uri="{BB962C8B-B14F-4D97-AF65-F5344CB8AC3E}">
        <p14:creationId xmlns:p14="http://schemas.microsoft.com/office/powerpoint/2010/main" val="2924711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21EB0-C1A4-A7CC-0AEF-8B2C89FCCD40}"/>
              </a:ext>
            </a:extLst>
          </p:cNvPr>
          <p:cNvSpPr>
            <a:spLocks noGrp="1"/>
          </p:cNvSpPr>
          <p:nvPr>
            <p:ph type="title"/>
          </p:nvPr>
        </p:nvSpPr>
        <p:spPr>
          <a:xfrm>
            <a:off x="5297762" y="329184"/>
            <a:ext cx="6251110" cy="1783080"/>
          </a:xfrm>
        </p:spPr>
        <p:txBody>
          <a:bodyPr anchor="b">
            <a:normAutofit/>
          </a:bodyPr>
          <a:lstStyle/>
          <a:p>
            <a:r>
              <a:rPr lang="en-GB" sz="5400">
                <a:cs typeface="Calibri Light"/>
              </a:rPr>
              <a:t>UCC Academic Services </a:t>
            </a:r>
            <a:r>
              <a:rPr lang="en-GB" sz="5400"/>
              <a:t>Moodle Page</a:t>
            </a:r>
          </a:p>
        </p:txBody>
      </p:sp>
      <p:pic>
        <p:nvPicPr>
          <p:cNvPr id="5" name="Picture 4" descr="A screenshot of a web page&#10;&#10;Description automatically generated">
            <a:extLst>
              <a:ext uri="{FF2B5EF4-FFF2-40B4-BE49-F238E27FC236}">
                <a16:creationId xmlns:a16="http://schemas.microsoft.com/office/drawing/2014/main" id="{935C3833-7404-EA23-2342-4760305DB271}"/>
              </a:ext>
            </a:extLst>
          </p:cNvPr>
          <p:cNvPicPr>
            <a:picLocks noChangeAspect="1"/>
          </p:cNvPicPr>
          <p:nvPr/>
        </p:nvPicPr>
        <p:blipFill rotWithShape="1">
          <a:blip r:embed="rId3"/>
          <a:srcRect l="30650" r="30650"/>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D4908FE-6B8B-2F34-3769-59F6C300D245}"/>
              </a:ext>
            </a:extLst>
          </p:cNvPr>
          <p:cNvSpPr>
            <a:spLocks noGrp="1"/>
          </p:cNvSpPr>
          <p:nvPr>
            <p:ph idx="1"/>
          </p:nvPr>
        </p:nvSpPr>
        <p:spPr>
          <a:xfrm>
            <a:off x="5297762" y="2706624"/>
            <a:ext cx="6251110" cy="3483864"/>
          </a:xfrm>
        </p:spPr>
        <p:txBody>
          <a:bodyPr vert="horz" lIns="91440" tIns="45720" rIns="91440" bIns="45720" rtlCol="0" anchor="t">
            <a:noAutofit/>
          </a:bodyPr>
          <a:lstStyle/>
          <a:p>
            <a:pPr>
              <a:buFont typeface="Arial,Sans-Serif"/>
              <a:buChar char="•"/>
            </a:pPr>
            <a:r>
              <a:rPr lang="en-GB" sz="2200">
                <a:ea typeface="+mn-lt"/>
                <a:cs typeface="Arial"/>
              </a:rPr>
              <a:t>UCC Academic Services is the go-to department for advice regarding all academic aspects of your studies, including course work submissions, institutional regulations, additional learning resources and advice, careers guidance and transcripts.</a:t>
            </a:r>
            <a:endParaRPr lang="en-US" sz="2200"/>
          </a:p>
          <a:p>
            <a:pPr>
              <a:buFont typeface="Arial"/>
              <a:buChar char="•"/>
            </a:pPr>
            <a:r>
              <a:rPr lang="en-GB" sz="2200">
                <a:ea typeface="+mn-lt"/>
                <a:cs typeface="Arial"/>
              </a:rPr>
              <a:t>You can access this support by registering on the </a:t>
            </a:r>
            <a:r>
              <a:rPr lang="en-GB" sz="2200">
                <a:ea typeface="+mn-lt"/>
                <a:cs typeface="Arial"/>
                <a:hlinkClick r:id="rId4"/>
              </a:rPr>
              <a:t>link</a:t>
            </a:r>
            <a:r>
              <a:rPr lang="en-GB" sz="2200">
                <a:ea typeface="+mn-lt"/>
                <a:cs typeface="Arial"/>
              </a:rPr>
              <a:t> here.</a:t>
            </a:r>
            <a:endParaRPr lang="en-GB" sz="1300">
              <a:latin typeface="Arial"/>
              <a:cs typeface="Arial"/>
            </a:endParaRPr>
          </a:p>
          <a:p>
            <a:pPr marL="0" indent="0">
              <a:buNone/>
            </a:pPr>
            <a:endParaRPr lang="en-GB" sz="2200" b="1">
              <a:cs typeface="Calibri"/>
            </a:endParaRPr>
          </a:p>
          <a:p>
            <a:endParaRPr lang="en-GB" sz="2200">
              <a:cs typeface="Calibri"/>
            </a:endParaRPr>
          </a:p>
        </p:txBody>
      </p:sp>
      <p:pic>
        <p:nvPicPr>
          <p:cNvPr id="6" name="Picture 5" descr="A qr code on a white background&#10;&#10;Description automatically generated">
            <a:extLst>
              <a:ext uri="{FF2B5EF4-FFF2-40B4-BE49-F238E27FC236}">
                <a16:creationId xmlns:a16="http://schemas.microsoft.com/office/drawing/2014/main" id="{AF4B3C2C-2A8E-7FA5-168B-A0FD6064F186}"/>
              </a:ext>
            </a:extLst>
          </p:cNvPr>
          <p:cNvPicPr>
            <a:picLocks noChangeAspect="1"/>
          </p:cNvPicPr>
          <p:nvPr/>
        </p:nvPicPr>
        <p:blipFill>
          <a:blip r:embed="rId5"/>
          <a:stretch>
            <a:fillRect/>
          </a:stretch>
        </p:blipFill>
        <p:spPr>
          <a:xfrm>
            <a:off x="242807" y="120112"/>
            <a:ext cx="2097438" cy="2097438"/>
          </a:xfrm>
          <a:prstGeom prst="rect">
            <a:avLst/>
          </a:prstGeom>
        </p:spPr>
      </p:pic>
    </p:spTree>
    <p:extLst>
      <p:ext uri="{BB962C8B-B14F-4D97-AF65-F5344CB8AC3E}">
        <p14:creationId xmlns:p14="http://schemas.microsoft.com/office/powerpoint/2010/main" val="3958884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21EB0-C1A4-A7CC-0AEF-8B2C89FCCD40}"/>
              </a:ext>
            </a:extLst>
          </p:cNvPr>
          <p:cNvSpPr>
            <a:spLocks noGrp="1"/>
          </p:cNvSpPr>
          <p:nvPr>
            <p:ph type="title"/>
          </p:nvPr>
        </p:nvSpPr>
        <p:spPr>
          <a:xfrm>
            <a:off x="5297762" y="329184"/>
            <a:ext cx="6251110" cy="1783080"/>
          </a:xfrm>
        </p:spPr>
        <p:txBody>
          <a:bodyPr anchor="b">
            <a:normAutofit/>
          </a:bodyPr>
          <a:lstStyle/>
          <a:p>
            <a:r>
              <a:rPr lang="en-GB" sz="5400">
                <a:cs typeface="Calibri Light"/>
              </a:rPr>
              <a:t>Academic Skills Centre (ASC)</a:t>
            </a:r>
            <a:endParaRPr lang="en-GB" sz="5400"/>
          </a:p>
        </p:txBody>
      </p:sp>
      <p:pic>
        <p:nvPicPr>
          <p:cNvPr id="5" name="Picture 4">
            <a:extLst>
              <a:ext uri="{FF2B5EF4-FFF2-40B4-BE49-F238E27FC236}">
                <a16:creationId xmlns:a16="http://schemas.microsoft.com/office/drawing/2014/main" id="{935C3833-7404-EA23-2342-4760305DB271}"/>
              </a:ext>
            </a:extLst>
          </p:cNvPr>
          <p:cNvPicPr>
            <a:picLocks noChangeAspect="1"/>
          </p:cNvPicPr>
          <p:nvPr/>
        </p:nvPicPr>
        <p:blipFill>
          <a:blip r:embed="rId3" cstate="print">
            <a:extLst>
              <a:ext uri="{28A0092B-C50C-407E-A947-70E740481C1C}">
                <a14:useLocalDpi xmlns:a14="http://schemas.microsoft.com/office/drawing/2010/main" val="0"/>
              </a:ext>
            </a:extLst>
          </a:blip>
          <a:srcRect l="16055" r="16055"/>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D4908FE-6B8B-2F34-3769-59F6C300D245}"/>
              </a:ext>
            </a:extLst>
          </p:cNvPr>
          <p:cNvSpPr>
            <a:spLocks noGrp="1"/>
          </p:cNvSpPr>
          <p:nvPr>
            <p:ph idx="1"/>
          </p:nvPr>
        </p:nvSpPr>
        <p:spPr>
          <a:xfrm>
            <a:off x="5297762" y="2706624"/>
            <a:ext cx="6251110" cy="3483864"/>
          </a:xfrm>
        </p:spPr>
        <p:txBody>
          <a:bodyPr vert="horz" lIns="91440" tIns="45720" rIns="91440" bIns="45720" rtlCol="0" anchor="t">
            <a:noAutofit/>
          </a:bodyPr>
          <a:lstStyle/>
          <a:p>
            <a:pPr>
              <a:buFont typeface="Arial"/>
              <a:buChar char="•"/>
            </a:pPr>
            <a:r>
              <a:rPr lang="en-GB" sz="2000">
                <a:cs typeface="Arial"/>
              </a:rPr>
              <a:t>The Academic Skills Centre provides academic </a:t>
            </a:r>
            <a:r>
              <a:rPr lang="en-GB" sz="2000">
                <a:ea typeface="+mn-lt"/>
                <a:cs typeface="Arial"/>
              </a:rPr>
              <a:t>skills support and online resources to all of our undergraduate and postgraduate students. These are accessible all year round and are designed to support you to succeed in your studies. </a:t>
            </a:r>
          </a:p>
          <a:p>
            <a:pPr>
              <a:buFont typeface="Arial"/>
              <a:buChar char="•"/>
            </a:pPr>
            <a:r>
              <a:rPr lang="en-GB" sz="2000">
                <a:ea typeface="+mn-lt"/>
                <a:cs typeface="Arial"/>
              </a:rPr>
              <a:t>Services the ASC provides for students include:</a:t>
            </a:r>
          </a:p>
          <a:p>
            <a:pPr lvl="1">
              <a:buFont typeface="Arial"/>
              <a:buChar char="•"/>
            </a:pPr>
            <a:r>
              <a:rPr lang="en-GB" sz="1600">
                <a:ea typeface="+mn-lt"/>
                <a:cs typeface="Arial"/>
              </a:rPr>
              <a:t>eLearning courses.</a:t>
            </a:r>
          </a:p>
          <a:p>
            <a:pPr lvl="1">
              <a:buFont typeface="Arial"/>
              <a:buChar char="•"/>
            </a:pPr>
            <a:r>
              <a:rPr lang="en-GB" sz="1600" b="0" i="0">
                <a:solidFill>
                  <a:srgbClr val="000000"/>
                </a:solidFill>
                <a:effectLst/>
              </a:rPr>
              <a:t>Useful documents that can be downloaded and edited to suit your needs.</a:t>
            </a:r>
            <a:endParaRPr lang="en-GB" sz="1600" b="0" i="0">
              <a:solidFill>
                <a:srgbClr val="000000"/>
              </a:solidFill>
              <a:effectLst/>
              <a:ea typeface="+mn-lt"/>
              <a:cs typeface="Arial"/>
            </a:endParaRPr>
          </a:p>
          <a:p>
            <a:pPr lvl="1">
              <a:buFont typeface="Arial"/>
              <a:buChar char="•"/>
            </a:pPr>
            <a:r>
              <a:rPr lang="en-GB" sz="1600" b="0" i="0">
                <a:solidFill>
                  <a:srgbClr val="000000"/>
                </a:solidFill>
                <a:effectLst/>
              </a:rPr>
              <a:t>YouTube videos to support your skills development.</a:t>
            </a:r>
            <a:endParaRPr lang="en-GB" sz="1600">
              <a:ea typeface="+mn-lt"/>
              <a:cs typeface="Arial"/>
            </a:endParaRPr>
          </a:p>
          <a:p>
            <a:pPr lvl="1">
              <a:buFont typeface="Arial"/>
              <a:buChar char="•"/>
            </a:pPr>
            <a:r>
              <a:rPr lang="en-GB" sz="1600" b="0" i="0">
                <a:solidFill>
                  <a:srgbClr val="000000"/>
                </a:solidFill>
                <a:effectLst/>
              </a:rPr>
              <a:t>Bespoke sessions developed in collaboration with your Course Leaders.</a:t>
            </a:r>
            <a:endParaRPr lang="en-GB" sz="1600">
              <a:solidFill>
                <a:srgbClr val="000000"/>
              </a:solidFill>
              <a:ea typeface="+mn-lt"/>
              <a:cs typeface="Arial"/>
            </a:endParaRPr>
          </a:p>
          <a:p>
            <a:pPr lvl="1">
              <a:buFont typeface="Arial"/>
              <a:buChar char="•"/>
            </a:pPr>
            <a:r>
              <a:rPr lang="en-GB" sz="1600" b="0" i="0">
                <a:solidFill>
                  <a:srgbClr val="000000"/>
                </a:solidFill>
                <a:effectLst/>
              </a:rPr>
              <a:t>Scheduled face-to-face and online workshops that you can book onto.</a:t>
            </a:r>
            <a:endParaRPr lang="en-GB" sz="1600">
              <a:cs typeface="Arial"/>
            </a:endParaRPr>
          </a:p>
          <a:p>
            <a:pPr>
              <a:buFont typeface="Arial"/>
              <a:buChar char="•"/>
            </a:pPr>
            <a:endParaRPr lang="en-GB" sz="2200">
              <a:latin typeface="Arial"/>
              <a:cs typeface="Arial"/>
            </a:endParaRPr>
          </a:p>
        </p:txBody>
      </p:sp>
    </p:spTree>
    <p:extLst>
      <p:ext uri="{BB962C8B-B14F-4D97-AF65-F5344CB8AC3E}">
        <p14:creationId xmlns:p14="http://schemas.microsoft.com/office/powerpoint/2010/main" val="5424022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21EB0-C1A4-A7CC-0AEF-8B2C89FCCD40}"/>
              </a:ext>
            </a:extLst>
          </p:cNvPr>
          <p:cNvSpPr>
            <a:spLocks noGrp="1"/>
          </p:cNvSpPr>
          <p:nvPr>
            <p:ph type="title"/>
          </p:nvPr>
        </p:nvSpPr>
        <p:spPr>
          <a:xfrm>
            <a:off x="5297762" y="329184"/>
            <a:ext cx="6251110" cy="1783080"/>
          </a:xfrm>
        </p:spPr>
        <p:txBody>
          <a:bodyPr anchor="b">
            <a:normAutofit/>
          </a:bodyPr>
          <a:lstStyle/>
          <a:p>
            <a:r>
              <a:rPr lang="en-GB" sz="5400">
                <a:cs typeface="Calibri Light"/>
              </a:rPr>
              <a:t>Academic Skills Centre (ASC)</a:t>
            </a:r>
            <a:endParaRPr lang="en-GB" sz="5400"/>
          </a:p>
        </p:txBody>
      </p:sp>
      <p:pic>
        <p:nvPicPr>
          <p:cNvPr id="5" name="Picture 4">
            <a:extLst>
              <a:ext uri="{FF2B5EF4-FFF2-40B4-BE49-F238E27FC236}">
                <a16:creationId xmlns:a16="http://schemas.microsoft.com/office/drawing/2014/main" id="{935C3833-7404-EA23-2342-4760305DB271}"/>
              </a:ext>
            </a:extLst>
          </p:cNvPr>
          <p:cNvPicPr>
            <a:picLocks noChangeAspect="1"/>
          </p:cNvPicPr>
          <p:nvPr/>
        </p:nvPicPr>
        <p:blipFill>
          <a:blip r:embed="rId3" cstate="print">
            <a:extLst>
              <a:ext uri="{28A0092B-C50C-407E-A947-70E740481C1C}">
                <a14:useLocalDpi xmlns:a14="http://schemas.microsoft.com/office/drawing/2010/main" val="0"/>
              </a:ext>
            </a:extLst>
          </a:blip>
          <a:srcRect l="16055" r="16055"/>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D4908FE-6B8B-2F34-3769-59F6C300D245}"/>
              </a:ext>
            </a:extLst>
          </p:cNvPr>
          <p:cNvSpPr>
            <a:spLocks noGrp="1"/>
          </p:cNvSpPr>
          <p:nvPr>
            <p:ph idx="1"/>
          </p:nvPr>
        </p:nvSpPr>
        <p:spPr>
          <a:xfrm>
            <a:off x="5297762" y="2706624"/>
            <a:ext cx="6251110" cy="3483864"/>
          </a:xfrm>
        </p:spPr>
        <p:txBody>
          <a:bodyPr vert="horz" lIns="91440" tIns="45720" rIns="91440" bIns="45720" rtlCol="0" anchor="t">
            <a:noAutofit/>
          </a:bodyPr>
          <a:lstStyle/>
          <a:p>
            <a:pPr>
              <a:buFont typeface="Arial"/>
              <a:buChar char="•"/>
            </a:pPr>
            <a:r>
              <a:rPr lang="en-GB" sz="2200">
                <a:latin typeface="Calibri"/>
                <a:cs typeface="Arial"/>
              </a:rPr>
              <a:t>You can access the ASC </a:t>
            </a:r>
            <a:r>
              <a:rPr lang="en-GB" sz="2200">
                <a:latin typeface="Calibri"/>
                <a:cs typeface="Arial"/>
                <a:hlinkClick r:id="rId4"/>
              </a:rPr>
              <a:t>here</a:t>
            </a:r>
            <a:r>
              <a:rPr lang="en-GB" sz="2200">
                <a:latin typeface="Calibri"/>
                <a:cs typeface="Arial"/>
              </a:rPr>
              <a:t>. </a:t>
            </a:r>
          </a:p>
          <a:p>
            <a:pPr marL="0" indent="0">
              <a:buNone/>
            </a:pPr>
            <a:endParaRPr lang="en-GB" sz="2200">
              <a:latin typeface="Calibri"/>
              <a:cs typeface="Arial"/>
            </a:endParaRPr>
          </a:p>
          <a:p>
            <a:pPr>
              <a:buFont typeface="Arial"/>
              <a:buChar char="•"/>
            </a:pPr>
            <a:r>
              <a:rPr lang="en-GB" sz="2200">
                <a:latin typeface="Calibri"/>
                <a:cs typeface="Arial"/>
              </a:rPr>
              <a:t>Subscribe to the ASC YouTube channel </a:t>
            </a:r>
            <a:r>
              <a:rPr lang="en-GB" sz="2200">
                <a:latin typeface="Calibri"/>
                <a:cs typeface="Arial"/>
                <a:hlinkClick r:id="rId5"/>
              </a:rPr>
              <a:t>here</a:t>
            </a:r>
            <a:r>
              <a:rPr lang="en-GB" sz="2200">
                <a:latin typeface="Calibri"/>
                <a:cs typeface="Arial"/>
              </a:rPr>
              <a:t>.</a:t>
            </a:r>
          </a:p>
          <a:p>
            <a:pPr>
              <a:buFont typeface="Arial"/>
              <a:buChar char="•"/>
            </a:pPr>
            <a:endParaRPr lang="en-GB" sz="2200">
              <a:latin typeface="Arial"/>
              <a:cs typeface="Arial"/>
            </a:endParaRPr>
          </a:p>
          <a:p>
            <a:pPr algn="l" fontAlgn="base" latinLnBrk="0"/>
            <a:r>
              <a:rPr lang="en-GB" sz="2200" b="0" i="0">
                <a:solidFill>
                  <a:srgbClr val="000000"/>
                </a:solidFill>
                <a:effectLst/>
              </a:rPr>
              <a:t>You will be asked to study the following courses during your first few weeks to ensure that you get off to the best start possible:</a:t>
            </a:r>
          </a:p>
          <a:p>
            <a:pPr lvl="1" fontAlgn="base"/>
            <a:r>
              <a:rPr lang="en-GB" sz="1800" i="0">
                <a:solidFill>
                  <a:srgbClr val="000000"/>
                </a:solidFill>
                <a:effectLst/>
                <a:latin typeface="Calibri"/>
                <a:cs typeface="Calibri"/>
                <a:hlinkClick r:id="rId6"/>
              </a:rPr>
              <a:t>Introduction to Academic Reading</a:t>
            </a:r>
            <a:endParaRPr lang="en-GB" sz="1800" i="0">
              <a:solidFill>
                <a:srgbClr val="000000"/>
              </a:solidFill>
              <a:effectLst/>
              <a:latin typeface="Calibri"/>
              <a:cs typeface="Calibri"/>
            </a:endParaRPr>
          </a:p>
          <a:p>
            <a:pPr lvl="1" fontAlgn="base"/>
            <a:r>
              <a:rPr lang="en-GB" sz="1800" i="0">
                <a:solidFill>
                  <a:srgbClr val="000000"/>
                </a:solidFill>
                <a:effectLst/>
                <a:latin typeface="Calibri"/>
                <a:cs typeface="Calibri"/>
                <a:hlinkClick r:id="rId7"/>
              </a:rPr>
              <a:t>Note Taking</a:t>
            </a:r>
            <a:endParaRPr lang="en-GB" sz="1800" i="0">
              <a:solidFill>
                <a:srgbClr val="000000"/>
              </a:solidFill>
              <a:effectLst/>
              <a:latin typeface="Calibri"/>
              <a:cs typeface="Calibri"/>
            </a:endParaRPr>
          </a:p>
          <a:p>
            <a:pPr lvl="1" fontAlgn="base"/>
            <a:r>
              <a:rPr lang="en-GB" sz="1800" i="0">
                <a:solidFill>
                  <a:srgbClr val="000000"/>
                </a:solidFill>
                <a:effectLst/>
                <a:latin typeface="Calibri"/>
                <a:cs typeface="Calibri"/>
                <a:hlinkClick r:id="rId8"/>
              </a:rPr>
              <a:t>Time Management</a:t>
            </a:r>
            <a:endParaRPr lang="en-GB" sz="1800">
              <a:latin typeface="Calibri"/>
              <a:cs typeface="Calibri"/>
            </a:endParaRPr>
          </a:p>
        </p:txBody>
      </p:sp>
      <p:pic>
        <p:nvPicPr>
          <p:cNvPr id="6" name="Picture 5" descr="A qr code on a white background&#10;&#10;Description automatically generated">
            <a:extLst>
              <a:ext uri="{FF2B5EF4-FFF2-40B4-BE49-F238E27FC236}">
                <a16:creationId xmlns:a16="http://schemas.microsoft.com/office/drawing/2014/main" id="{AA9E5E16-AC44-B0EB-64B3-A4D93F358DC5}"/>
              </a:ext>
            </a:extLst>
          </p:cNvPr>
          <p:cNvPicPr>
            <a:picLocks noChangeAspect="1"/>
          </p:cNvPicPr>
          <p:nvPr/>
        </p:nvPicPr>
        <p:blipFill>
          <a:blip r:embed="rId9"/>
          <a:stretch>
            <a:fillRect/>
          </a:stretch>
        </p:blipFill>
        <p:spPr>
          <a:xfrm>
            <a:off x="2596552" y="231475"/>
            <a:ext cx="2096219" cy="2139350"/>
          </a:xfrm>
          <a:prstGeom prst="rect">
            <a:avLst/>
          </a:prstGeom>
        </p:spPr>
      </p:pic>
      <p:pic>
        <p:nvPicPr>
          <p:cNvPr id="7" name="Picture 6" descr="A qr code on a white background&#10;&#10;Description automatically generated">
            <a:extLst>
              <a:ext uri="{FF2B5EF4-FFF2-40B4-BE49-F238E27FC236}">
                <a16:creationId xmlns:a16="http://schemas.microsoft.com/office/drawing/2014/main" id="{EE5AB7B5-D15B-F5EF-29EE-406D56D2BDEC}"/>
              </a:ext>
            </a:extLst>
          </p:cNvPr>
          <p:cNvPicPr>
            <a:picLocks noChangeAspect="1"/>
          </p:cNvPicPr>
          <p:nvPr/>
        </p:nvPicPr>
        <p:blipFill>
          <a:blip r:embed="rId10"/>
          <a:stretch>
            <a:fillRect/>
          </a:stretch>
        </p:blipFill>
        <p:spPr>
          <a:xfrm>
            <a:off x="66136" y="231475"/>
            <a:ext cx="2009955" cy="1981200"/>
          </a:xfrm>
          <a:prstGeom prst="rect">
            <a:avLst/>
          </a:prstGeom>
        </p:spPr>
      </p:pic>
    </p:spTree>
    <p:extLst>
      <p:ext uri="{BB962C8B-B14F-4D97-AF65-F5344CB8AC3E}">
        <p14:creationId xmlns:p14="http://schemas.microsoft.com/office/powerpoint/2010/main" val="34351433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21EB0-C1A4-A7CC-0AEF-8B2C89FCCD40}"/>
              </a:ext>
            </a:extLst>
          </p:cNvPr>
          <p:cNvSpPr>
            <a:spLocks noGrp="1"/>
          </p:cNvSpPr>
          <p:nvPr>
            <p:ph type="title"/>
          </p:nvPr>
        </p:nvSpPr>
        <p:spPr>
          <a:xfrm>
            <a:off x="5297762" y="329184"/>
            <a:ext cx="6251110" cy="1783080"/>
          </a:xfrm>
        </p:spPr>
        <p:txBody>
          <a:bodyPr anchor="b">
            <a:normAutofit/>
          </a:bodyPr>
          <a:lstStyle/>
          <a:p>
            <a:r>
              <a:rPr lang="en-GB" sz="5400">
                <a:cs typeface="Calibri Light"/>
              </a:rPr>
              <a:t>Google Classroom</a:t>
            </a:r>
            <a:endParaRPr lang="en-GB" sz="5400"/>
          </a:p>
        </p:txBody>
      </p:sp>
      <p:pic>
        <p:nvPicPr>
          <p:cNvPr id="5" name="Picture 4">
            <a:extLst>
              <a:ext uri="{FF2B5EF4-FFF2-40B4-BE49-F238E27FC236}">
                <a16:creationId xmlns:a16="http://schemas.microsoft.com/office/drawing/2014/main" id="{935C3833-7404-EA23-2342-4760305DB271}"/>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3692" r="23692"/>
          <a:stretch/>
        </p:blipFill>
        <p:spPr>
          <a:xfrm>
            <a:off x="107004" y="657480"/>
            <a:ext cx="4657344" cy="8312774"/>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D4908FE-6B8B-2F34-3769-59F6C300D245}"/>
              </a:ext>
            </a:extLst>
          </p:cNvPr>
          <p:cNvSpPr>
            <a:spLocks noGrp="1"/>
          </p:cNvSpPr>
          <p:nvPr>
            <p:ph idx="1"/>
          </p:nvPr>
        </p:nvSpPr>
        <p:spPr>
          <a:xfrm>
            <a:off x="5297762" y="2706624"/>
            <a:ext cx="6251110" cy="3483864"/>
          </a:xfrm>
        </p:spPr>
        <p:txBody>
          <a:bodyPr vert="horz" lIns="91440" tIns="45720" rIns="91440" bIns="45720" rtlCol="0" anchor="t">
            <a:noAutofit/>
          </a:bodyPr>
          <a:lstStyle/>
          <a:p>
            <a:pPr>
              <a:buFont typeface="Arial"/>
              <a:buChar char="•"/>
            </a:pPr>
            <a:r>
              <a:rPr lang="en-GB" sz="2200" b="0" i="0">
                <a:solidFill>
                  <a:srgbClr val="000000"/>
                </a:solidFill>
                <a:effectLst/>
              </a:rPr>
              <a:t>Some courses use Google Classroom instead of Moodle to store resources and communicate with you, whilst other courses will use Google Classroom as an interactive teaching tool. </a:t>
            </a:r>
          </a:p>
          <a:p>
            <a:pPr>
              <a:buFont typeface="Arial"/>
              <a:buChar char="•"/>
            </a:pPr>
            <a:r>
              <a:rPr lang="en-GB" sz="2200">
                <a:cs typeface="Calibri"/>
              </a:rPr>
              <a:t>Your lecturers will confirm how your course or modules might use it. </a:t>
            </a:r>
          </a:p>
          <a:p>
            <a:pPr>
              <a:buFont typeface="Arial"/>
              <a:buChar char="•"/>
            </a:pPr>
            <a:r>
              <a:rPr lang="en-GB" sz="2200">
                <a:cs typeface="Calibri"/>
              </a:rPr>
              <a:t>Further information about how to use Google Classroom can be found in the eLearning </a:t>
            </a:r>
            <a:r>
              <a:rPr lang="en-GB" sz="2200">
                <a:cs typeface="Calibri"/>
                <a:hlinkClick r:id="rId5"/>
              </a:rPr>
              <a:t>here</a:t>
            </a:r>
            <a:r>
              <a:rPr lang="en-GB" sz="2200">
                <a:cs typeface="Calibri"/>
              </a:rPr>
              <a:t>. </a:t>
            </a:r>
            <a:endParaRPr lang="en-GB" sz="2200">
              <a:cs typeface="Calibri" panose="020F0502020204030204" pitchFamily="34" charset="0"/>
            </a:endParaRPr>
          </a:p>
        </p:txBody>
      </p:sp>
      <p:sp>
        <p:nvSpPr>
          <p:cNvPr id="4" name="TextBox 3">
            <a:extLst>
              <a:ext uri="{FF2B5EF4-FFF2-40B4-BE49-F238E27FC236}">
                <a16:creationId xmlns:a16="http://schemas.microsoft.com/office/drawing/2014/main" id="{044A26E6-8E1E-2A92-905C-9169EE840661}"/>
              </a:ext>
            </a:extLst>
          </p:cNvPr>
          <p:cNvSpPr txBox="1"/>
          <p:nvPr/>
        </p:nvSpPr>
        <p:spPr>
          <a:xfrm>
            <a:off x="32" y="6858005"/>
            <a:ext cx="4657344" cy="230832"/>
          </a:xfrm>
          <a:prstGeom prst="rect">
            <a:avLst/>
          </a:prstGeom>
          <a:noFill/>
        </p:spPr>
        <p:txBody>
          <a:bodyPr wrap="square" rtlCol="0">
            <a:spAutoFit/>
          </a:bodyPr>
          <a:lstStyle/>
          <a:p>
            <a:r>
              <a:rPr lang="en-GB" sz="900">
                <a:hlinkClick r:id="rId4" tooltip="https://ecampusontario.pressbooks.pub/techinthecurriculum/chapter/google-classroom/"/>
              </a:rPr>
              <a:t>This Photo</a:t>
            </a:r>
            <a:r>
              <a:rPr lang="en-GB" sz="900"/>
              <a:t> by Unknown Author is licensed under </a:t>
            </a:r>
            <a:r>
              <a:rPr lang="en-GB" sz="900">
                <a:hlinkClick r:id="rId6" tooltip="https://creativecommons.org/licenses/by-sa/3.0/"/>
              </a:rPr>
              <a:t>CC BY-SA</a:t>
            </a:r>
            <a:endParaRPr lang="en-GB" sz="900"/>
          </a:p>
        </p:txBody>
      </p:sp>
    </p:spTree>
    <p:extLst>
      <p:ext uri="{BB962C8B-B14F-4D97-AF65-F5344CB8AC3E}">
        <p14:creationId xmlns:p14="http://schemas.microsoft.com/office/powerpoint/2010/main" val="17941458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856485-76A5-5CF0-729F-52B80446C025}"/>
              </a:ext>
            </a:extLst>
          </p:cNvPr>
          <p:cNvSpPr>
            <a:spLocks noGrp="1"/>
          </p:cNvSpPr>
          <p:nvPr>
            <p:ph type="title"/>
          </p:nvPr>
        </p:nvSpPr>
        <p:spPr>
          <a:xfrm>
            <a:off x="5297762" y="329184"/>
            <a:ext cx="6251110" cy="1783080"/>
          </a:xfrm>
        </p:spPr>
        <p:txBody>
          <a:bodyPr anchor="b">
            <a:normAutofit/>
          </a:bodyPr>
          <a:lstStyle/>
          <a:p>
            <a:r>
              <a:rPr lang="en-GB" sz="5400">
                <a:cs typeface="Calibri Light"/>
              </a:rPr>
              <a:t>CI Connect App</a:t>
            </a:r>
            <a:endParaRPr lang="en-GB" sz="5400"/>
          </a:p>
        </p:txBody>
      </p:sp>
      <p:pic>
        <p:nvPicPr>
          <p:cNvPr id="5" name="Picture 4">
            <a:extLst>
              <a:ext uri="{FF2B5EF4-FFF2-40B4-BE49-F238E27FC236}">
                <a16:creationId xmlns:a16="http://schemas.microsoft.com/office/drawing/2014/main" id="{9D7D9391-33BD-5816-4B53-FA2F670AE173}"/>
              </a:ext>
            </a:extLst>
          </p:cNvPr>
          <p:cNvPicPr>
            <a:picLocks noChangeAspect="1"/>
          </p:cNvPicPr>
          <p:nvPr/>
        </p:nvPicPr>
        <p:blipFill>
          <a:blip r:embed="rId3">
            <a:extLst>
              <a:ext uri="{28A0092B-C50C-407E-A947-70E740481C1C}">
                <a14:useLocalDpi xmlns:a14="http://schemas.microsoft.com/office/drawing/2010/main" val="0"/>
              </a:ext>
            </a:extLst>
          </a:blip>
          <a:srcRect t="11011" b="1101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CD2512E-5E00-2649-0809-E1AE2148C6C1}"/>
              </a:ext>
            </a:extLst>
          </p:cNvPr>
          <p:cNvSpPr>
            <a:spLocks noGrp="1"/>
          </p:cNvSpPr>
          <p:nvPr>
            <p:ph idx="1"/>
          </p:nvPr>
        </p:nvSpPr>
        <p:spPr>
          <a:xfrm>
            <a:off x="5297762" y="2706624"/>
            <a:ext cx="6251110" cy="3483864"/>
          </a:xfrm>
        </p:spPr>
        <p:txBody>
          <a:bodyPr vert="horz" lIns="91440" tIns="45720" rIns="91440" bIns="45720" rtlCol="0" anchor="t">
            <a:normAutofit lnSpcReduction="10000"/>
          </a:bodyPr>
          <a:lstStyle/>
          <a:p>
            <a:pPr marL="0" indent="0">
              <a:buNone/>
            </a:pPr>
            <a:endParaRPr lang="en-GB" sz="2200" b="1">
              <a:cs typeface="Calibri"/>
            </a:endParaRPr>
          </a:p>
          <a:p>
            <a:r>
              <a:rPr lang="en-GB" sz="2200">
                <a:cs typeface="Arial"/>
              </a:rPr>
              <a:t>CI Connect enables you to connect, communicate and collaborate with each other, your tutors and other staff, safely and securely.</a:t>
            </a:r>
            <a:endParaRPr lang="en-GB" sz="2200">
              <a:cs typeface="Calibri"/>
            </a:endParaRPr>
          </a:p>
          <a:p>
            <a:r>
              <a:rPr lang="en-GB" sz="2200">
                <a:cs typeface="Arial"/>
              </a:rPr>
              <a:t>The use of the app varies between courses. It is, however, useful for accessing your timetables, room numbers as well as keeping up to date with what is happening in the wider College. </a:t>
            </a:r>
          </a:p>
          <a:p>
            <a:r>
              <a:rPr lang="en-GB" sz="2200">
                <a:cs typeface="Arial"/>
              </a:rPr>
              <a:t>You can also access your emails, Moodle and report absence from the app.</a:t>
            </a:r>
            <a:endParaRPr lang="en-GB"/>
          </a:p>
          <a:p>
            <a:pPr marL="0" indent="0">
              <a:buNone/>
            </a:pPr>
            <a:endParaRPr lang="en-GB" sz="1700">
              <a:latin typeface="Arial"/>
              <a:cs typeface="Arial"/>
            </a:endParaRPr>
          </a:p>
          <a:p>
            <a:pPr marL="0" indent="0">
              <a:buNone/>
            </a:pPr>
            <a:endParaRPr lang="en-GB" sz="1700">
              <a:latin typeface="Arial"/>
              <a:cs typeface="Arial"/>
            </a:endParaRPr>
          </a:p>
        </p:txBody>
      </p:sp>
    </p:spTree>
    <p:extLst>
      <p:ext uri="{BB962C8B-B14F-4D97-AF65-F5344CB8AC3E}">
        <p14:creationId xmlns:p14="http://schemas.microsoft.com/office/powerpoint/2010/main" val="22856490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856485-76A5-5CF0-729F-52B80446C025}"/>
              </a:ext>
            </a:extLst>
          </p:cNvPr>
          <p:cNvSpPr>
            <a:spLocks noGrp="1"/>
          </p:cNvSpPr>
          <p:nvPr>
            <p:ph type="title"/>
          </p:nvPr>
        </p:nvSpPr>
        <p:spPr>
          <a:xfrm>
            <a:off x="5297762" y="329184"/>
            <a:ext cx="6251110" cy="1783080"/>
          </a:xfrm>
        </p:spPr>
        <p:txBody>
          <a:bodyPr anchor="b">
            <a:normAutofit/>
          </a:bodyPr>
          <a:lstStyle/>
          <a:p>
            <a:r>
              <a:rPr lang="en-GB" sz="5400">
                <a:cs typeface="Calibri Light"/>
              </a:rPr>
              <a:t>CI Connect App</a:t>
            </a:r>
            <a:endParaRPr lang="en-GB" sz="5400"/>
          </a:p>
        </p:txBody>
      </p:sp>
      <p:pic>
        <p:nvPicPr>
          <p:cNvPr id="5" name="Picture 4">
            <a:extLst>
              <a:ext uri="{FF2B5EF4-FFF2-40B4-BE49-F238E27FC236}">
                <a16:creationId xmlns:a16="http://schemas.microsoft.com/office/drawing/2014/main" id="{9D7D9391-33BD-5816-4B53-FA2F670AE173}"/>
              </a:ext>
            </a:extLst>
          </p:cNvPr>
          <p:cNvPicPr>
            <a:picLocks noChangeAspect="1"/>
          </p:cNvPicPr>
          <p:nvPr/>
        </p:nvPicPr>
        <p:blipFill>
          <a:blip r:embed="rId3">
            <a:extLst>
              <a:ext uri="{28A0092B-C50C-407E-A947-70E740481C1C}">
                <a14:useLocalDpi xmlns:a14="http://schemas.microsoft.com/office/drawing/2010/main" val="0"/>
              </a:ext>
            </a:extLst>
          </a:blip>
          <a:srcRect t="11011" b="1101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CD2512E-5E00-2649-0809-E1AE2148C6C1}"/>
              </a:ext>
            </a:extLst>
          </p:cNvPr>
          <p:cNvSpPr>
            <a:spLocks noGrp="1"/>
          </p:cNvSpPr>
          <p:nvPr>
            <p:ph idx="1"/>
          </p:nvPr>
        </p:nvSpPr>
        <p:spPr>
          <a:xfrm>
            <a:off x="5297762" y="2706624"/>
            <a:ext cx="6251110" cy="3483864"/>
          </a:xfrm>
        </p:spPr>
        <p:txBody>
          <a:bodyPr vert="horz" lIns="91440" tIns="45720" rIns="91440" bIns="45720" rtlCol="0" anchor="t">
            <a:normAutofit/>
          </a:bodyPr>
          <a:lstStyle/>
          <a:p>
            <a:r>
              <a:rPr lang="en-GB" sz="2200" b="1">
                <a:cs typeface="Calibri"/>
              </a:rPr>
              <a:t>Download the CI Connect app</a:t>
            </a:r>
            <a:r>
              <a:rPr lang="en-GB" sz="2200">
                <a:cs typeface="Calibri"/>
              </a:rPr>
              <a:t> from your app store.</a:t>
            </a:r>
          </a:p>
          <a:p>
            <a:r>
              <a:rPr lang="en-GB" sz="2200">
                <a:cs typeface="Calibri"/>
              </a:rPr>
              <a:t>Login with your student email and password (student ID number) e.g.</a:t>
            </a:r>
          </a:p>
          <a:p>
            <a:pPr lvl="1"/>
            <a:r>
              <a:rPr lang="en-GB" sz="1800">
                <a:cs typeface="Calibri"/>
              </a:rPr>
              <a:t>Username: chrisa12979@colchester.ac.uk</a:t>
            </a:r>
          </a:p>
          <a:p>
            <a:pPr lvl="1"/>
            <a:r>
              <a:rPr lang="en-GB" sz="1800">
                <a:cs typeface="Calibri"/>
              </a:rPr>
              <a:t>Password: 12979</a:t>
            </a:r>
          </a:p>
          <a:p>
            <a:r>
              <a:rPr lang="en-GB" sz="2200">
                <a:cs typeface="Calibri"/>
              </a:rPr>
              <a:t>More details can be found </a:t>
            </a:r>
            <a:r>
              <a:rPr lang="en-GB" sz="2200">
                <a:cs typeface="Calibri"/>
                <a:hlinkClick r:id="rId4"/>
              </a:rPr>
              <a:t>here</a:t>
            </a:r>
            <a:r>
              <a:rPr lang="en-GB" sz="2200">
                <a:cs typeface="Calibri"/>
              </a:rPr>
              <a:t>.</a:t>
            </a:r>
          </a:p>
          <a:p>
            <a:pPr marL="457200" lvl="1" indent="0">
              <a:buNone/>
            </a:pPr>
            <a:endParaRPr lang="en-GB" sz="1800">
              <a:cs typeface="Calibri"/>
            </a:endParaRPr>
          </a:p>
        </p:txBody>
      </p:sp>
    </p:spTree>
    <p:extLst>
      <p:ext uri="{BB962C8B-B14F-4D97-AF65-F5344CB8AC3E}">
        <p14:creationId xmlns:p14="http://schemas.microsoft.com/office/powerpoint/2010/main" val="34000192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21EB0-C1A4-A7CC-0AEF-8B2C89FCCD40}"/>
              </a:ext>
            </a:extLst>
          </p:cNvPr>
          <p:cNvSpPr>
            <a:spLocks noGrp="1"/>
          </p:cNvSpPr>
          <p:nvPr>
            <p:ph type="title"/>
          </p:nvPr>
        </p:nvSpPr>
        <p:spPr>
          <a:xfrm>
            <a:off x="640080" y="329184"/>
            <a:ext cx="6894576" cy="1783080"/>
          </a:xfrm>
        </p:spPr>
        <p:txBody>
          <a:bodyPr anchor="b">
            <a:normAutofit/>
          </a:bodyPr>
          <a:lstStyle/>
          <a:p>
            <a:r>
              <a:rPr lang="en-GB" sz="5400">
                <a:cs typeface="Calibri Light"/>
              </a:rPr>
              <a:t>Portal</a:t>
            </a:r>
            <a:endParaRPr lang="en-GB" sz="5400"/>
          </a:p>
        </p:txBody>
      </p:sp>
      <p:sp>
        <p:nvSpPr>
          <p:cNvPr id="18"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D4908FE-6B8B-2F34-3769-59F6C300D245}"/>
              </a:ext>
            </a:extLst>
          </p:cNvPr>
          <p:cNvSpPr>
            <a:spLocks noGrp="1"/>
          </p:cNvSpPr>
          <p:nvPr>
            <p:ph idx="1"/>
          </p:nvPr>
        </p:nvSpPr>
        <p:spPr>
          <a:xfrm>
            <a:off x="640080" y="2706624"/>
            <a:ext cx="6894576" cy="3483864"/>
          </a:xfrm>
        </p:spPr>
        <p:txBody>
          <a:bodyPr vert="horz" lIns="91440" tIns="45720" rIns="91440" bIns="45720" rtlCol="0">
            <a:normAutofit/>
          </a:bodyPr>
          <a:lstStyle/>
          <a:p>
            <a:r>
              <a:rPr lang="en-GB" sz="2200" b="0" i="0">
                <a:effectLst/>
              </a:rPr>
              <a:t>The Portal is Colchester Institute's intranet. The system is also used as a gateway to students for items such as Moodle and the Library catalogue. </a:t>
            </a:r>
          </a:p>
          <a:p>
            <a:endParaRPr lang="en-GB" sz="2200">
              <a:cs typeface="Calibri"/>
            </a:endParaRPr>
          </a:p>
          <a:p>
            <a:r>
              <a:rPr lang="en-GB" sz="2200">
                <a:cs typeface="Calibri"/>
              </a:rPr>
              <a:t>You can access the Portal </a:t>
            </a:r>
            <a:r>
              <a:rPr lang="en-GB" sz="2200">
                <a:cs typeface="Calibri"/>
                <a:hlinkClick r:id="rId3"/>
              </a:rPr>
              <a:t>here</a:t>
            </a:r>
            <a:r>
              <a:rPr lang="en-GB" sz="2200">
                <a:cs typeface="Calibri"/>
              </a:rPr>
              <a:t> and will need your student login details to access the Portal. </a:t>
            </a:r>
          </a:p>
          <a:p>
            <a:pPr marL="0" indent="0">
              <a:buNone/>
            </a:pPr>
            <a:endParaRPr lang="en-GB" sz="2200">
              <a:cs typeface="Calibri"/>
            </a:endParaRPr>
          </a:p>
        </p:txBody>
      </p:sp>
      <p:pic>
        <p:nvPicPr>
          <p:cNvPr id="7" name="Picture 6">
            <a:extLst>
              <a:ext uri="{FF2B5EF4-FFF2-40B4-BE49-F238E27FC236}">
                <a16:creationId xmlns:a16="http://schemas.microsoft.com/office/drawing/2014/main" id="{94EF9395-DA9A-5A80-1DA3-C14BD15AE27A}"/>
              </a:ext>
            </a:extLst>
          </p:cNvPr>
          <p:cNvPicPr>
            <a:picLocks noChangeAspect="1"/>
          </p:cNvPicPr>
          <p:nvPr/>
        </p:nvPicPr>
        <p:blipFill>
          <a:blip r:embed="rId4"/>
          <a:stretch>
            <a:fillRect/>
          </a:stretch>
        </p:blipFill>
        <p:spPr>
          <a:xfrm>
            <a:off x="8514079" y="868911"/>
            <a:ext cx="2506131" cy="2486703"/>
          </a:xfrm>
          <a:prstGeom prst="rect">
            <a:avLst/>
          </a:prstGeom>
        </p:spPr>
      </p:pic>
      <p:pic>
        <p:nvPicPr>
          <p:cNvPr id="10" name="Picture 9">
            <a:extLst>
              <a:ext uri="{FF2B5EF4-FFF2-40B4-BE49-F238E27FC236}">
                <a16:creationId xmlns:a16="http://schemas.microsoft.com/office/drawing/2014/main" id="{6F0E2B90-F043-54B6-82CE-DBCBE9E4F0B7}"/>
              </a:ext>
            </a:extLst>
          </p:cNvPr>
          <p:cNvPicPr>
            <a:picLocks noChangeAspect="1"/>
          </p:cNvPicPr>
          <p:nvPr/>
        </p:nvPicPr>
        <p:blipFill>
          <a:blip r:embed="rId5"/>
          <a:stretch>
            <a:fillRect/>
          </a:stretch>
        </p:blipFill>
        <p:spPr>
          <a:xfrm>
            <a:off x="6943235" y="4043680"/>
            <a:ext cx="4916533" cy="1892865"/>
          </a:xfrm>
          <a:prstGeom prst="rect">
            <a:avLst/>
          </a:prstGeom>
        </p:spPr>
      </p:pic>
    </p:spTree>
    <p:extLst>
      <p:ext uri="{BB962C8B-B14F-4D97-AF65-F5344CB8AC3E}">
        <p14:creationId xmlns:p14="http://schemas.microsoft.com/office/powerpoint/2010/main" val="33771883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21EB0-C1A4-A7CC-0AEF-8B2C89FCCD40}"/>
              </a:ext>
            </a:extLst>
          </p:cNvPr>
          <p:cNvSpPr>
            <a:spLocks noGrp="1"/>
          </p:cNvSpPr>
          <p:nvPr>
            <p:ph type="title"/>
          </p:nvPr>
        </p:nvSpPr>
        <p:spPr>
          <a:xfrm>
            <a:off x="5297762" y="329184"/>
            <a:ext cx="6251110" cy="1783080"/>
          </a:xfrm>
        </p:spPr>
        <p:txBody>
          <a:bodyPr anchor="b">
            <a:normAutofit/>
          </a:bodyPr>
          <a:lstStyle/>
          <a:p>
            <a:r>
              <a:rPr lang="en-GB" sz="5400">
                <a:cs typeface="Calibri Light"/>
              </a:rPr>
              <a:t>Assignment Submission - ATS2</a:t>
            </a:r>
            <a:endParaRPr lang="en-GB" sz="5400"/>
          </a:p>
        </p:txBody>
      </p:sp>
      <p:pic>
        <p:nvPicPr>
          <p:cNvPr id="5" name="Picture 4" descr="Worker typing on laptop">
            <a:extLst>
              <a:ext uri="{FF2B5EF4-FFF2-40B4-BE49-F238E27FC236}">
                <a16:creationId xmlns:a16="http://schemas.microsoft.com/office/drawing/2014/main" id="{935C3833-7404-EA23-2342-4760305DB271}"/>
              </a:ext>
            </a:extLst>
          </p:cNvPr>
          <p:cNvPicPr>
            <a:picLocks noChangeAspect="1"/>
          </p:cNvPicPr>
          <p:nvPr/>
        </p:nvPicPr>
        <p:blipFill>
          <a:blip r:embed="rId3" cstate="print">
            <a:extLst>
              <a:ext uri="{28A0092B-C50C-407E-A947-70E740481C1C}">
                <a14:useLocalDpi xmlns:a14="http://schemas.microsoft.com/office/drawing/2010/main" val="0"/>
              </a:ext>
            </a:extLst>
          </a:blip>
          <a:srcRect l="28992" r="28992"/>
          <a:stretch/>
        </p:blipFill>
        <p:spPr>
          <a:xfrm>
            <a:off x="0" y="-1260629"/>
            <a:ext cx="4657344" cy="8312774"/>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D4908FE-6B8B-2F34-3769-59F6C300D245}"/>
              </a:ext>
            </a:extLst>
          </p:cNvPr>
          <p:cNvSpPr>
            <a:spLocks noGrp="1"/>
          </p:cNvSpPr>
          <p:nvPr>
            <p:ph idx="1"/>
          </p:nvPr>
        </p:nvSpPr>
        <p:spPr>
          <a:xfrm>
            <a:off x="5297762" y="2706624"/>
            <a:ext cx="6251110" cy="3483864"/>
          </a:xfrm>
        </p:spPr>
        <p:txBody>
          <a:bodyPr vert="horz" lIns="91440" tIns="45720" rIns="91440" bIns="45720" rtlCol="0" anchor="t">
            <a:noAutofit/>
          </a:bodyPr>
          <a:lstStyle/>
          <a:p>
            <a:pPr algn="l" fontAlgn="base"/>
            <a:r>
              <a:rPr lang="en-GB" sz="2200" b="0" i="0">
                <a:solidFill>
                  <a:srgbClr val="000000"/>
                </a:solidFill>
                <a:effectLst/>
                <a:latin typeface="Calibri" panose="020F0502020204030204" pitchFamily="34" charset="0"/>
                <a:cs typeface="Calibri" panose="020F0502020204030204" pitchFamily="34" charset="0"/>
              </a:rPr>
              <a:t>Most of our courses (apart from ITE students) use ATS2 to support assignment submissions. You will receive an email each time work has been marked and feedback is ready for you to collect.</a:t>
            </a:r>
          </a:p>
          <a:p>
            <a:pPr algn="l" fontAlgn="base"/>
            <a:r>
              <a:rPr lang="en-GB" sz="2200" b="0" i="0">
                <a:solidFill>
                  <a:srgbClr val="000000"/>
                </a:solidFill>
                <a:effectLst/>
                <a:latin typeface="Calibri"/>
                <a:cs typeface="Calibri"/>
              </a:rPr>
              <a:t>You will be given more guidance on how to use ATS2 to submit your work and access your grade and feedback later in the semester </a:t>
            </a:r>
            <a:r>
              <a:rPr lang="en-GB" sz="2200">
                <a:solidFill>
                  <a:srgbClr val="000000"/>
                </a:solidFill>
                <a:latin typeface="Calibri"/>
                <a:cs typeface="Calibri"/>
              </a:rPr>
              <a:t>during</a:t>
            </a:r>
            <a:r>
              <a:rPr lang="en-GB" sz="2200" b="0" i="0">
                <a:solidFill>
                  <a:srgbClr val="000000"/>
                </a:solidFill>
                <a:effectLst/>
                <a:latin typeface="Calibri"/>
                <a:cs typeface="Calibri"/>
              </a:rPr>
              <a:t> Phase 3 of your induction. </a:t>
            </a:r>
          </a:p>
          <a:p>
            <a:pPr algn="l" fontAlgn="base"/>
            <a:r>
              <a:rPr lang="en-GB" sz="2200">
                <a:solidFill>
                  <a:srgbClr val="000000"/>
                </a:solidFill>
                <a:latin typeface="Calibri" panose="020F0502020204030204" pitchFamily="34" charset="0"/>
                <a:cs typeface="Calibri" panose="020F0502020204030204" pitchFamily="34" charset="0"/>
              </a:rPr>
              <a:t>The external link can be accessed here: </a:t>
            </a:r>
            <a:r>
              <a:rPr lang="en-GB" sz="2200" b="0" i="0">
                <a:solidFill>
                  <a:srgbClr val="000000"/>
                </a:solidFill>
                <a:effectLst/>
                <a:latin typeface="Calibri" panose="020F0502020204030204" pitchFamily="34" charset="0"/>
                <a:cs typeface="Calibri" panose="020F0502020204030204" pitchFamily="34" charset="0"/>
                <a:hlinkClick r:id="rId4"/>
              </a:rPr>
              <a:t>https://ats2.colchester.ac.uk</a:t>
            </a:r>
            <a:endParaRPr lang="en-GB" sz="2200" b="0" i="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0755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C2D5E6-8A3D-17BB-5300-D37484C27E52}"/>
              </a:ext>
            </a:extLst>
          </p:cNvPr>
          <p:cNvSpPr>
            <a:spLocks noGrp="1"/>
          </p:cNvSpPr>
          <p:nvPr>
            <p:ph type="title"/>
          </p:nvPr>
        </p:nvSpPr>
        <p:spPr>
          <a:xfrm>
            <a:off x="5297762" y="329184"/>
            <a:ext cx="6251110" cy="1783080"/>
          </a:xfrm>
        </p:spPr>
        <p:txBody>
          <a:bodyPr anchor="b">
            <a:normAutofit/>
          </a:bodyPr>
          <a:lstStyle/>
          <a:p>
            <a:r>
              <a:rPr lang="en-GB" sz="5400">
                <a:cs typeface="Calibri Light"/>
              </a:rPr>
              <a:t>Getting Started </a:t>
            </a:r>
            <a:endParaRPr lang="en-GB" sz="5400"/>
          </a:p>
        </p:txBody>
      </p:sp>
      <p:pic>
        <p:nvPicPr>
          <p:cNvPr id="5" name="Picture 4" descr="social, media phone, showing, application software, internet, app ...">
            <a:extLst>
              <a:ext uri="{FF2B5EF4-FFF2-40B4-BE49-F238E27FC236}">
                <a16:creationId xmlns:a16="http://schemas.microsoft.com/office/drawing/2014/main" id="{B54FB4A5-B466-9D08-2961-2F898CD35126}"/>
              </a:ext>
            </a:extLst>
          </p:cNvPr>
          <p:cNvPicPr>
            <a:picLocks noChangeAspect="1"/>
          </p:cNvPicPr>
          <p:nvPr/>
        </p:nvPicPr>
        <p:blipFill rotWithShape="1">
          <a:blip r:embed="rId3"/>
          <a:srcRect l="16044" r="16044"/>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F64B946E-19D0-C68B-3A12-06B11EC36467}"/>
              </a:ext>
            </a:extLst>
          </p:cNvPr>
          <p:cNvSpPr>
            <a:spLocks noGrp="1"/>
          </p:cNvSpPr>
          <p:nvPr>
            <p:ph idx="1"/>
          </p:nvPr>
        </p:nvSpPr>
        <p:spPr>
          <a:xfrm>
            <a:off x="5297762" y="2706624"/>
            <a:ext cx="6251110" cy="3483864"/>
          </a:xfrm>
        </p:spPr>
        <p:txBody>
          <a:bodyPr vert="horz" lIns="91440" tIns="45720" rIns="91440" bIns="45720" rtlCol="0" anchor="t">
            <a:normAutofit/>
          </a:bodyPr>
          <a:lstStyle/>
          <a:p>
            <a:r>
              <a:rPr lang="en-GB" sz="2200" dirty="0">
                <a:cs typeface="Calibri"/>
              </a:rPr>
              <a:t>IT Security – Microsoft Multi-Factor Authenticator app to access all UCC systems.</a:t>
            </a:r>
          </a:p>
          <a:p>
            <a:r>
              <a:rPr lang="en-GB" sz="2200" dirty="0">
                <a:cs typeface="Calibri"/>
              </a:rPr>
              <a:t>Logging on to desktop PCs on campus.</a:t>
            </a:r>
            <a:endParaRPr lang="en-GB" sz="2200" dirty="0">
              <a:ea typeface="Calibri"/>
              <a:cs typeface="Calibri"/>
            </a:endParaRPr>
          </a:p>
          <a:p>
            <a:r>
              <a:rPr lang="en-GB" sz="2200" dirty="0">
                <a:cs typeface="Calibri"/>
              </a:rPr>
              <a:t>Accessing Wi-Fi on campus.</a:t>
            </a:r>
            <a:endParaRPr lang="en-GB" sz="2200" dirty="0">
              <a:ea typeface="Calibri"/>
              <a:cs typeface="Calibri"/>
            </a:endParaRPr>
          </a:p>
          <a:p>
            <a:pPr marL="0" indent="0">
              <a:buNone/>
            </a:pPr>
            <a:endParaRPr lang="en-GB" sz="2200">
              <a:cs typeface="Calibri"/>
            </a:endParaRPr>
          </a:p>
          <a:p>
            <a:endParaRPr lang="en-GB" sz="2200">
              <a:cs typeface="Calibri"/>
            </a:endParaRPr>
          </a:p>
          <a:p>
            <a:endParaRPr lang="en-GB" sz="2200">
              <a:cs typeface="Calibri"/>
            </a:endParaRPr>
          </a:p>
        </p:txBody>
      </p:sp>
    </p:spTree>
    <p:extLst>
      <p:ext uri="{BB962C8B-B14F-4D97-AF65-F5344CB8AC3E}">
        <p14:creationId xmlns:p14="http://schemas.microsoft.com/office/powerpoint/2010/main" val="19608043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21EB0-C1A4-A7CC-0AEF-8B2C89FCCD40}"/>
              </a:ext>
            </a:extLst>
          </p:cNvPr>
          <p:cNvSpPr>
            <a:spLocks noGrp="1"/>
          </p:cNvSpPr>
          <p:nvPr>
            <p:ph type="title"/>
          </p:nvPr>
        </p:nvSpPr>
        <p:spPr>
          <a:xfrm>
            <a:off x="5297762" y="329184"/>
            <a:ext cx="6251110" cy="1783080"/>
          </a:xfrm>
        </p:spPr>
        <p:txBody>
          <a:bodyPr anchor="b">
            <a:normAutofit/>
          </a:bodyPr>
          <a:lstStyle/>
          <a:p>
            <a:r>
              <a:rPr lang="en-GB" sz="5400">
                <a:cs typeface="Calibri Light"/>
              </a:rPr>
              <a:t>Printing on Campus</a:t>
            </a:r>
          </a:p>
        </p:txBody>
      </p:sp>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D4908FE-6B8B-2F34-3769-59F6C300D245}"/>
              </a:ext>
            </a:extLst>
          </p:cNvPr>
          <p:cNvSpPr>
            <a:spLocks noGrp="1"/>
          </p:cNvSpPr>
          <p:nvPr>
            <p:ph idx="1"/>
          </p:nvPr>
        </p:nvSpPr>
        <p:spPr>
          <a:xfrm>
            <a:off x="5297762" y="2507046"/>
            <a:ext cx="6553034" cy="3483864"/>
          </a:xfrm>
        </p:spPr>
        <p:txBody>
          <a:bodyPr vert="horz" lIns="91440" tIns="45720" rIns="91440" bIns="45720" rtlCol="0" anchor="t">
            <a:noAutofit/>
          </a:bodyPr>
          <a:lstStyle/>
          <a:p>
            <a:pPr fontAlgn="base"/>
            <a:r>
              <a:rPr lang="en-GB" sz="2200">
                <a:solidFill>
                  <a:srgbClr val="000000"/>
                </a:solidFill>
                <a:cs typeface="Calibri"/>
              </a:rPr>
              <a:t>We have printers stationed across campus where you can print from our networked desktop computers. You can also use them to photocopy or scan documents too. </a:t>
            </a:r>
            <a:endParaRPr lang="en-GB" sz="2200" b="1">
              <a:solidFill>
                <a:srgbClr val="000000"/>
              </a:solidFill>
              <a:latin typeface="Calibri"/>
              <a:cs typeface="Calibri"/>
            </a:endParaRPr>
          </a:p>
          <a:p>
            <a:pPr marL="0" indent="0">
              <a:buNone/>
            </a:pPr>
            <a:r>
              <a:rPr lang="en-GB" sz="2200" b="1">
                <a:solidFill>
                  <a:srgbClr val="000000"/>
                </a:solidFill>
                <a:latin typeface="Calibri"/>
                <a:cs typeface="Calibri"/>
              </a:rPr>
              <a:t>Registering your ID Card</a:t>
            </a:r>
            <a:endParaRPr lang="en-GB" sz="2200" b="1">
              <a:cs typeface="Calibri"/>
            </a:endParaRPr>
          </a:p>
          <a:p>
            <a:r>
              <a:rPr lang="en-GB" sz="2200">
                <a:solidFill>
                  <a:srgbClr val="000000"/>
                </a:solidFill>
                <a:ea typeface="+mn-lt"/>
                <a:cs typeface="+mn-lt"/>
              </a:rPr>
              <a:t>The first time you use the printer you need to register your ID card. Click </a:t>
            </a:r>
            <a:r>
              <a:rPr lang="en-GB" sz="2200">
                <a:solidFill>
                  <a:srgbClr val="000000"/>
                </a:solidFill>
                <a:ea typeface="+mn-lt"/>
                <a:cs typeface="+mn-lt"/>
                <a:hlinkClick r:id="rId3"/>
              </a:rPr>
              <a:t>here</a:t>
            </a:r>
            <a:r>
              <a:rPr lang="en-GB" sz="2200">
                <a:solidFill>
                  <a:srgbClr val="000000"/>
                </a:solidFill>
                <a:ea typeface="+mn-lt"/>
                <a:cs typeface="+mn-lt"/>
              </a:rPr>
              <a:t> for more information.</a:t>
            </a:r>
            <a:endParaRPr lang="en-GB" sz="2200">
              <a:solidFill>
                <a:srgbClr val="000000"/>
              </a:solidFill>
              <a:cs typeface="Calibri"/>
            </a:endParaRPr>
          </a:p>
          <a:p>
            <a:r>
              <a:rPr lang="en-GB" sz="2200">
                <a:solidFill>
                  <a:srgbClr val="000000"/>
                </a:solidFill>
                <a:cs typeface="Calibri"/>
              </a:rPr>
              <a:t>On your first time, we recommend you do this in the library or outside of UCC Academic Services to ensure someone is available to help if you need it. </a:t>
            </a:r>
          </a:p>
        </p:txBody>
      </p:sp>
      <p:pic>
        <p:nvPicPr>
          <p:cNvPr id="4" name="Picture 3">
            <a:extLst>
              <a:ext uri="{FF2B5EF4-FFF2-40B4-BE49-F238E27FC236}">
                <a16:creationId xmlns:a16="http://schemas.microsoft.com/office/drawing/2014/main" id="{5664BE33-6D91-3026-8FE3-D82420D73117}"/>
              </a:ext>
            </a:extLst>
          </p:cNvPr>
          <p:cNvPicPr>
            <a:picLocks noChangeAspect="1"/>
          </p:cNvPicPr>
          <p:nvPr/>
        </p:nvPicPr>
        <p:blipFill rotWithShape="1">
          <a:blip r:embed="rId4"/>
          <a:srcRect l="25556" r="26296"/>
          <a:stretch/>
        </p:blipFill>
        <p:spPr>
          <a:xfrm>
            <a:off x="1159124" y="237744"/>
            <a:ext cx="2982073" cy="6193536"/>
          </a:xfrm>
          <a:prstGeom prst="rect">
            <a:avLst/>
          </a:prstGeom>
        </p:spPr>
      </p:pic>
    </p:spTree>
    <p:extLst>
      <p:ext uri="{BB962C8B-B14F-4D97-AF65-F5344CB8AC3E}">
        <p14:creationId xmlns:p14="http://schemas.microsoft.com/office/powerpoint/2010/main" val="8159888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D45174-15D8-34A5-0F5F-E4E38152218F}"/>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a:t>Apprenticeships</a:t>
            </a:r>
            <a:endParaRPr lang="en-US" sz="6600" kern="1200">
              <a:latin typeface="+mj-lt"/>
              <a:ea typeface="+mj-ea"/>
              <a:cs typeface="+mj-cs"/>
            </a:endParaRPr>
          </a:p>
        </p:txBody>
      </p:sp>
      <p:sp>
        <p:nvSpPr>
          <p:cNvPr id="3" name="Text Placeholder 2">
            <a:extLst>
              <a:ext uri="{FF2B5EF4-FFF2-40B4-BE49-F238E27FC236}">
                <a16:creationId xmlns:a16="http://schemas.microsoft.com/office/drawing/2014/main" id="{FBF6370A-DB29-BC98-15AF-59920319FDCE}"/>
              </a:ext>
            </a:extLst>
          </p:cNvPr>
          <p:cNvSpPr>
            <a:spLocks noGrp="1"/>
          </p:cNvSpPr>
          <p:nvPr>
            <p:ph type="body" idx="1"/>
          </p:nvPr>
        </p:nvSpPr>
        <p:spPr>
          <a:xfrm>
            <a:off x="838199" y="4983276"/>
            <a:ext cx="10512552" cy="1126680"/>
          </a:xfrm>
        </p:spPr>
        <p:txBody>
          <a:bodyPr vert="horz" lIns="91440" tIns="45720" rIns="91440" bIns="45720" rtlCol="0" anchor="t">
            <a:normAutofit/>
          </a:bodyPr>
          <a:lstStyle/>
          <a:p>
            <a:r>
              <a:rPr lang="en-US">
                <a:solidFill>
                  <a:schemeClr val="tx1"/>
                </a:solidFill>
                <a:ea typeface="+mn-lt"/>
                <a:cs typeface="+mn-lt"/>
              </a:rPr>
              <a:t>Please note, this section is for apprentices only.</a:t>
            </a:r>
            <a:endParaRPr lang="en-US">
              <a:ea typeface="+mn-lt"/>
              <a:cs typeface="+mn-lt"/>
            </a:endParaRPr>
          </a:p>
          <a:p>
            <a:endParaRPr lang="en-US" sz="2400" kern="1200">
              <a:solidFill>
                <a:schemeClr val="tx1"/>
              </a:solidFill>
              <a:latin typeface="+mn-lt"/>
              <a:cs typeface="Calibri"/>
            </a:endParaRPr>
          </a:p>
        </p:txBody>
      </p:sp>
      <p:sp>
        <p:nvSpPr>
          <p:cNvPr id="21"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15721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81A6A4-42DE-B454-80D6-5FE40AAC0796}"/>
              </a:ext>
            </a:extLst>
          </p:cNvPr>
          <p:cNvSpPr>
            <a:spLocks noGrp="1"/>
          </p:cNvSpPr>
          <p:nvPr>
            <p:ph type="title"/>
          </p:nvPr>
        </p:nvSpPr>
        <p:spPr>
          <a:xfrm>
            <a:off x="630936" y="640823"/>
            <a:ext cx="3419856" cy="5583148"/>
          </a:xfrm>
        </p:spPr>
        <p:txBody>
          <a:bodyPr anchor="ctr">
            <a:normAutofit/>
          </a:bodyPr>
          <a:lstStyle/>
          <a:p>
            <a:r>
              <a:rPr lang="en-GB" sz="5000">
                <a:cs typeface="Calibri Light"/>
              </a:rPr>
              <a:t>Apprentices Only</a:t>
            </a:r>
            <a:endParaRPr lang="en-GB" sz="5000"/>
          </a:p>
        </p:txBody>
      </p:sp>
      <p:sp>
        <p:nvSpPr>
          <p:cNvPr id="18"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logo with orange and black text&#10;&#10;Description automatically generated">
            <a:extLst>
              <a:ext uri="{FF2B5EF4-FFF2-40B4-BE49-F238E27FC236}">
                <a16:creationId xmlns:a16="http://schemas.microsoft.com/office/drawing/2014/main" id="{A5943210-AD51-21FB-E055-5C083ED31493}"/>
              </a:ext>
            </a:extLst>
          </p:cNvPr>
          <p:cNvPicPr>
            <a:picLocks noChangeAspect="1"/>
          </p:cNvPicPr>
          <p:nvPr/>
        </p:nvPicPr>
        <p:blipFill>
          <a:blip r:embed="rId3"/>
          <a:stretch>
            <a:fillRect/>
          </a:stretch>
        </p:blipFill>
        <p:spPr>
          <a:xfrm>
            <a:off x="4755125" y="282503"/>
            <a:ext cx="6340395" cy="3304399"/>
          </a:xfrm>
          <a:prstGeom prst="rect">
            <a:avLst/>
          </a:prstGeom>
        </p:spPr>
      </p:pic>
      <p:sp>
        <p:nvSpPr>
          <p:cNvPr id="3" name="Content Placeholder 2">
            <a:extLst>
              <a:ext uri="{FF2B5EF4-FFF2-40B4-BE49-F238E27FC236}">
                <a16:creationId xmlns:a16="http://schemas.microsoft.com/office/drawing/2014/main" id="{822AD848-3ADC-CE86-C6C9-1188C61B9EA6}"/>
              </a:ext>
            </a:extLst>
          </p:cNvPr>
          <p:cNvSpPr>
            <a:spLocks noGrp="1"/>
          </p:cNvSpPr>
          <p:nvPr>
            <p:ph idx="1"/>
          </p:nvPr>
        </p:nvSpPr>
        <p:spPr>
          <a:xfrm>
            <a:off x="4596787" y="3940044"/>
            <a:ext cx="6894576" cy="1973076"/>
          </a:xfrm>
        </p:spPr>
        <p:txBody>
          <a:bodyPr vert="horz" lIns="91440" tIns="45720" rIns="91440" bIns="45720" rtlCol="0" anchor="t">
            <a:noAutofit/>
          </a:bodyPr>
          <a:lstStyle/>
          <a:p>
            <a:pPr marL="0" indent="0">
              <a:buNone/>
            </a:pPr>
            <a:r>
              <a:rPr lang="en-GB" sz="2200">
                <a:ea typeface="+mn-lt"/>
                <a:cs typeface="+mn-lt"/>
              </a:rPr>
              <a:t>In addition to the systems used by UCC students, you will also be using the following system:</a:t>
            </a:r>
          </a:p>
          <a:p>
            <a:pPr lvl="1">
              <a:buFont typeface="Arial"/>
              <a:buChar char="•"/>
            </a:pPr>
            <a:r>
              <a:rPr lang="en-GB">
                <a:ea typeface="+mn-lt"/>
                <a:cs typeface="+mn-lt"/>
              </a:rPr>
              <a:t>Smart Assessor</a:t>
            </a:r>
            <a:endParaRPr lang="en-GB">
              <a:cs typeface="Calibri"/>
            </a:endParaRPr>
          </a:p>
          <a:p>
            <a:pPr marL="0" indent="0">
              <a:buNone/>
            </a:pPr>
            <a:r>
              <a:rPr lang="en-GB" sz="2200">
                <a:ea typeface="+mn-lt"/>
                <a:cs typeface="+mn-lt"/>
              </a:rPr>
              <a:t>You will be provided with further guidance on this by your Assessor Coaches.</a:t>
            </a:r>
          </a:p>
          <a:p>
            <a:pPr marL="0" indent="0">
              <a:buNone/>
            </a:pPr>
            <a:endParaRPr lang="en-GB" sz="1200">
              <a:cs typeface="Calibri" panose="020F0502020204030204"/>
            </a:endParaRPr>
          </a:p>
        </p:txBody>
      </p:sp>
    </p:spTree>
    <p:extLst>
      <p:ext uri="{BB962C8B-B14F-4D97-AF65-F5344CB8AC3E}">
        <p14:creationId xmlns:p14="http://schemas.microsoft.com/office/powerpoint/2010/main" val="28462307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81A6A4-42DE-B454-80D6-5FE40AAC0796}"/>
              </a:ext>
            </a:extLst>
          </p:cNvPr>
          <p:cNvSpPr>
            <a:spLocks noGrp="1"/>
          </p:cNvSpPr>
          <p:nvPr>
            <p:ph type="title"/>
          </p:nvPr>
        </p:nvSpPr>
        <p:spPr>
          <a:xfrm>
            <a:off x="630936" y="640823"/>
            <a:ext cx="3419856" cy="5583148"/>
          </a:xfrm>
        </p:spPr>
        <p:txBody>
          <a:bodyPr anchor="ctr">
            <a:normAutofit/>
          </a:bodyPr>
          <a:lstStyle/>
          <a:p>
            <a:r>
              <a:rPr lang="en-GB" sz="5000">
                <a:cs typeface="Calibri Light"/>
              </a:rPr>
              <a:t>Apprentices Only: </a:t>
            </a:r>
            <a:br>
              <a:rPr lang="en-GB" sz="5000">
                <a:cs typeface="Calibri Light"/>
              </a:rPr>
            </a:br>
            <a:r>
              <a:rPr lang="en-GB" sz="5000">
                <a:cs typeface="Calibri Light"/>
              </a:rPr>
              <a:t>Smart Assessor</a:t>
            </a:r>
            <a:endParaRPr lang="en-GB" sz="5000"/>
          </a:p>
        </p:txBody>
      </p:sp>
      <p:sp>
        <p:nvSpPr>
          <p:cNvPr id="18"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logo with orange and black text&#10;&#10;Description automatically generated">
            <a:extLst>
              <a:ext uri="{FF2B5EF4-FFF2-40B4-BE49-F238E27FC236}">
                <a16:creationId xmlns:a16="http://schemas.microsoft.com/office/drawing/2014/main" id="{A5943210-AD51-21FB-E055-5C083ED31493}"/>
              </a:ext>
            </a:extLst>
          </p:cNvPr>
          <p:cNvPicPr>
            <a:picLocks noChangeAspect="1"/>
          </p:cNvPicPr>
          <p:nvPr/>
        </p:nvPicPr>
        <p:blipFill>
          <a:blip r:embed="rId3"/>
          <a:stretch>
            <a:fillRect/>
          </a:stretch>
        </p:blipFill>
        <p:spPr>
          <a:xfrm>
            <a:off x="5268380" y="396560"/>
            <a:ext cx="4737729" cy="2467759"/>
          </a:xfrm>
          <a:prstGeom prst="rect">
            <a:avLst/>
          </a:prstGeom>
        </p:spPr>
      </p:pic>
      <p:sp>
        <p:nvSpPr>
          <p:cNvPr id="3" name="Content Placeholder 2">
            <a:extLst>
              <a:ext uri="{FF2B5EF4-FFF2-40B4-BE49-F238E27FC236}">
                <a16:creationId xmlns:a16="http://schemas.microsoft.com/office/drawing/2014/main" id="{822AD848-3ADC-CE86-C6C9-1188C61B9EA6}"/>
              </a:ext>
            </a:extLst>
          </p:cNvPr>
          <p:cNvSpPr>
            <a:spLocks noGrp="1"/>
          </p:cNvSpPr>
          <p:nvPr>
            <p:ph idx="1"/>
          </p:nvPr>
        </p:nvSpPr>
        <p:spPr>
          <a:xfrm>
            <a:off x="4738854" y="3052581"/>
            <a:ext cx="6894576" cy="3673339"/>
          </a:xfrm>
        </p:spPr>
        <p:txBody>
          <a:bodyPr vert="horz" lIns="91440" tIns="45720" rIns="91440" bIns="45720" rtlCol="0" anchor="t">
            <a:noAutofit/>
          </a:bodyPr>
          <a:lstStyle/>
          <a:p>
            <a:r>
              <a:rPr lang="en-GB" sz="2200">
                <a:latin typeface="Calibri"/>
                <a:ea typeface="+mn-lt"/>
                <a:cs typeface="Arial"/>
              </a:rPr>
              <a:t>Smart Assessor is an electronic collection of your skills and knowledge assessed against a standard or qualification and replaces paper portfolios.</a:t>
            </a:r>
            <a:endParaRPr lang="en-US" sz="2200">
              <a:latin typeface="Calibri"/>
              <a:cs typeface="Arial"/>
            </a:endParaRPr>
          </a:p>
          <a:p>
            <a:r>
              <a:rPr lang="en-GB" sz="2200">
                <a:latin typeface="Calibri"/>
                <a:ea typeface="+mn-lt"/>
                <a:cs typeface="Arial"/>
              </a:rPr>
              <a:t>You can replace paper evidence with videos, photos and voice recordings as evidence of competence and the portfolio. Smart Assessor is always available, both offline and securely on the web.</a:t>
            </a:r>
            <a:endParaRPr lang="en-GB" sz="2200">
              <a:latin typeface="Calibri"/>
              <a:ea typeface="+mn-lt"/>
              <a:cs typeface="Calibri"/>
            </a:endParaRPr>
          </a:p>
          <a:p>
            <a:r>
              <a:rPr lang="en-GB" sz="2200">
                <a:latin typeface="Calibri"/>
                <a:ea typeface="+mn-lt"/>
                <a:cs typeface="Arial"/>
              </a:rPr>
              <a:t>Click here for </a:t>
            </a:r>
            <a:r>
              <a:rPr lang="en-GB" sz="2200">
                <a:latin typeface="Calibri"/>
                <a:ea typeface="+mn-lt"/>
                <a:cs typeface="Arial"/>
                <a:hlinkClick r:id="rId4"/>
              </a:rPr>
              <a:t>Apprentice guide to using Smart Assessor</a:t>
            </a:r>
            <a:endParaRPr lang="en-GB" sz="2200">
              <a:latin typeface="Calibri"/>
              <a:ea typeface="+mn-lt"/>
              <a:cs typeface="Calibri"/>
            </a:endParaRPr>
          </a:p>
          <a:p>
            <a:r>
              <a:rPr lang="en-GB" sz="2200">
                <a:latin typeface="Calibri"/>
                <a:ea typeface="+mn-lt"/>
                <a:cs typeface="Arial"/>
              </a:rPr>
              <a:t>Click here for </a:t>
            </a:r>
            <a:r>
              <a:rPr lang="en-GB" sz="2200">
                <a:latin typeface="Calibri"/>
                <a:ea typeface="+mn-lt"/>
                <a:cs typeface="Arial"/>
                <a:hlinkClick r:id="rId5"/>
              </a:rPr>
              <a:t>Uploading and Mapping Evidence</a:t>
            </a:r>
            <a:endParaRPr lang="en-GB" sz="2200">
              <a:latin typeface="Calibri"/>
              <a:cs typeface="Calibri"/>
            </a:endParaRPr>
          </a:p>
          <a:p>
            <a:r>
              <a:rPr lang="en-GB" sz="2200">
                <a:cs typeface="Arial"/>
              </a:rPr>
              <a:t>Click here to access </a:t>
            </a:r>
            <a:r>
              <a:rPr lang="en-GB" sz="2200">
                <a:cs typeface="Arial"/>
                <a:hlinkClick r:id="rId6"/>
              </a:rPr>
              <a:t>Smart Assessor</a:t>
            </a:r>
            <a:endParaRPr lang="en-GB" sz="2200">
              <a:cs typeface="Arial"/>
            </a:endParaRPr>
          </a:p>
          <a:p>
            <a:pPr marL="0" indent="0">
              <a:buNone/>
            </a:pPr>
            <a:endParaRPr lang="en-GB" sz="1200">
              <a:cs typeface="Calibri" panose="020F0502020204030204"/>
            </a:endParaRPr>
          </a:p>
        </p:txBody>
      </p:sp>
    </p:spTree>
    <p:extLst>
      <p:ext uri="{BB962C8B-B14F-4D97-AF65-F5344CB8AC3E}">
        <p14:creationId xmlns:p14="http://schemas.microsoft.com/office/powerpoint/2010/main" val="154757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D45174-15D8-34A5-0F5F-E4E38152218F}"/>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a:t>Student Responsibilities</a:t>
            </a:r>
            <a:endParaRPr lang="en-US" sz="6600" kern="1200">
              <a:latin typeface="+mj-lt"/>
              <a:ea typeface="+mj-ea"/>
              <a:cs typeface="+mj-cs"/>
            </a:endParaRPr>
          </a:p>
        </p:txBody>
      </p:sp>
      <p:sp>
        <p:nvSpPr>
          <p:cNvPr id="3" name="Text Placeholder 2">
            <a:extLst>
              <a:ext uri="{FF2B5EF4-FFF2-40B4-BE49-F238E27FC236}">
                <a16:creationId xmlns:a16="http://schemas.microsoft.com/office/drawing/2014/main" id="{FBF6370A-DB29-BC98-15AF-59920319FDCE}"/>
              </a:ext>
            </a:extLst>
          </p:cNvPr>
          <p:cNvSpPr>
            <a:spLocks noGrp="1"/>
          </p:cNvSpPr>
          <p:nvPr>
            <p:ph type="body" idx="1"/>
          </p:nvPr>
        </p:nvSpPr>
        <p:spPr>
          <a:xfrm>
            <a:off x="838199" y="4983276"/>
            <a:ext cx="10512552" cy="1126680"/>
          </a:xfrm>
        </p:spPr>
        <p:txBody>
          <a:bodyPr vert="horz" lIns="91440" tIns="45720" rIns="91440" bIns="45720" rtlCol="0">
            <a:normAutofit/>
          </a:bodyPr>
          <a:lstStyle/>
          <a:p>
            <a:endParaRPr lang="en-US" sz="2400" kern="1200">
              <a:solidFill>
                <a:schemeClr val="tx1"/>
              </a:solidFill>
              <a:latin typeface="+mn-lt"/>
              <a:ea typeface="+mn-ea"/>
              <a:cs typeface="+mn-cs"/>
            </a:endParaRPr>
          </a:p>
        </p:txBody>
      </p:sp>
      <p:sp>
        <p:nvSpPr>
          <p:cNvPr id="21"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92376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96FF9C-B0F4-57ED-97F0-C738B18E8473}"/>
              </a:ext>
            </a:extLst>
          </p:cNvPr>
          <p:cNvSpPr>
            <a:spLocks noGrp="1"/>
          </p:cNvSpPr>
          <p:nvPr>
            <p:ph type="title"/>
          </p:nvPr>
        </p:nvSpPr>
        <p:spPr>
          <a:xfrm>
            <a:off x="5297762" y="329184"/>
            <a:ext cx="6251110" cy="1783080"/>
          </a:xfrm>
        </p:spPr>
        <p:txBody>
          <a:bodyPr anchor="b">
            <a:normAutofit/>
          </a:bodyPr>
          <a:lstStyle/>
          <a:p>
            <a:r>
              <a:rPr lang="en-GB" sz="5400">
                <a:cs typeface="Calibri Light"/>
              </a:rPr>
              <a:t>Student Responsibilities</a:t>
            </a:r>
            <a:endParaRPr lang="en-GB" sz="5400"/>
          </a:p>
        </p:txBody>
      </p:sp>
      <p:pic>
        <p:nvPicPr>
          <p:cNvPr id="16" name="Picture 15" descr="Woman using laptop">
            <a:extLst>
              <a:ext uri="{FF2B5EF4-FFF2-40B4-BE49-F238E27FC236}">
                <a16:creationId xmlns:a16="http://schemas.microsoft.com/office/drawing/2014/main" id="{40090CC9-DC91-BD0D-3563-24CD46958AF7}"/>
              </a:ext>
            </a:extLst>
          </p:cNvPr>
          <p:cNvPicPr>
            <a:picLocks noChangeAspect="1"/>
          </p:cNvPicPr>
          <p:nvPr/>
        </p:nvPicPr>
        <p:blipFill rotWithShape="1">
          <a:blip r:embed="rId3"/>
          <a:srcRect l="27365" r="27365"/>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7"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C3E178E-ECFC-5343-60E3-84206D6583E9}"/>
              </a:ext>
            </a:extLst>
          </p:cNvPr>
          <p:cNvSpPr>
            <a:spLocks noGrp="1"/>
          </p:cNvSpPr>
          <p:nvPr>
            <p:ph idx="1"/>
          </p:nvPr>
        </p:nvSpPr>
        <p:spPr>
          <a:xfrm>
            <a:off x="5297762" y="2706624"/>
            <a:ext cx="6251110" cy="4133088"/>
          </a:xfrm>
        </p:spPr>
        <p:txBody>
          <a:bodyPr vert="horz" lIns="91440" tIns="45720" rIns="91440" bIns="45720" rtlCol="0" anchor="t">
            <a:normAutofit fontScale="77500" lnSpcReduction="20000"/>
          </a:bodyPr>
          <a:lstStyle/>
          <a:p>
            <a:pPr marL="0" indent="0">
              <a:buNone/>
            </a:pPr>
            <a:r>
              <a:rPr lang="en-GB" sz="2200" b="1"/>
              <a:t>eSafety and ILT Code of Conduct Policy for Learners</a:t>
            </a:r>
            <a:endParaRPr lang="en-GB" sz="2200">
              <a:cs typeface="Calibri" panose="020F0502020204030204"/>
            </a:endParaRPr>
          </a:p>
          <a:p>
            <a:r>
              <a:rPr lang="en-GB" sz="2200">
                <a:ea typeface="+mn-lt"/>
                <a:cs typeface="+mn-lt"/>
              </a:rPr>
              <a:t>It is important that all of us take actions to keep ourselves and others safe online.</a:t>
            </a:r>
            <a:endParaRPr lang="en-GB" sz="2200"/>
          </a:p>
          <a:p>
            <a:r>
              <a:rPr lang="en-GB" sz="2200">
                <a:ea typeface="+mn-lt"/>
                <a:cs typeface="+mn-lt"/>
              </a:rPr>
              <a:t>Colchester Institute (CI) has a</a:t>
            </a:r>
            <a:r>
              <a:rPr lang="en-GB" sz="2200" b="1">
                <a:ea typeface="+mn-lt"/>
                <a:cs typeface="+mn-lt"/>
              </a:rPr>
              <a:t> </a:t>
            </a:r>
            <a:r>
              <a:rPr lang="en-GB" sz="2200" b="1">
                <a:ea typeface="+mn-lt"/>
                <a:cs typeface="+mn-lt"/>
                <a:hlinkClick r:id="rId4"/>
              </a:rPr>
              <a:t>eSafety and ILT Code of Conduct Policy for Learners</a:t>
            </a:r>
            <a:r>
              <a:rPr lang="en-GB" sz="2200">
                <a:ea typeface="+mn-lt"/>
                <a:cs typeface="+mn-lt"/>
              </a:rPr>
              <a:t> which you must read; by completing this course you have confirmed that you have read and agreed to this policy. </a:t>
            </a:r>
            <a:endParaRPr lang="en-GB" sz="2200"/>
          </a:p>
          <a:p>
            <a:r>
              <a:rPr lang="en-GB" sz="2200">
                <a:ea typeface="+mn-lt"/>
                <a:cs typeface="+mn-lt"/>
              </a:rPr>
              <a:t>It is very important that you use CI IT systems appropriately. If you do not, it could result in disciplinary action against you and even exclusion from the College.</a:t>
            </a:r>
            <a:endParaRPr lang="en-GB" sz="2200">
              <a:cs typeface="Calibri"/>
            </a:endParaRPr>
          </a:p>
          <a:p>
            <a:pPr marL="0" indent="0">
              <a:buNone/>
            </a:pPr>
            <a:r>
              <a:rPr lang="en-GB" sz="2200" b="1"/>
              <a:t>Maintain your Student Email Account</a:t>
            </a:r>
            <a:endParaRPr lang="en-GB" sz="2200" b="1">
              <a:cs typeface="Calibri"/>
            </a:endParaRPr>
          </a:p>
          <a:p>
            <a:r>
              <a:rPr lang="en-GB" sz="2200">
                <a:ea typeface="+mn-lt"/>
                <a:cs typeface="+mn-lt"/>
              </a:rPr>
              <a:t>It is important that you regularly check your UCC email account, particularly on the day before, or in the morning of lectures in case there are any important changes that you need to be aware of. </a:t>
            </a:r>
            <a:endParaRPr lang="en-GB" sz="2200"/>
          </a:p>
          <a:p>
            <a:r>
              <a:rPr lang="en-GB" sz="2200">
                <a:ea typeface="+mn-lt"/>
                <a:cs typeface="+mn-lt"/>
              </a:rPr>
              <a:t>This will be the main communication channel during your time at UCC and responsibility lies with you to keep up to date with communications and respond in a timely manner when required. </a:t>
            </a:r>
            <a:endParaRPr lang="en-GB" sz="1000">
              <a:cs typeface="Calibri"/>
            </a:endParaRPr>
          </a:p>
        </p:txBody>
      </p:sp>
      <p:pic>
        <p:nvPicPr>
          <p:cNvPr id="4" name="Picture 3" descr="A qr code on a white background&#10;&#10;Description automatically generated">
            <a:extLst>
              <a:ext uri="{FF2B5EF4-FFF2-40B4-BE49-F238E27FC236}">
                <a16:creationId xmlns:a16="http://schemas.microsoft.com/office/drawing/2014/main" id="{782B39A5-A69E-ECF2-BF13-C6D4EC1113E5}"/>
              </a:ext>
            </a:extLst>
          </p:cNvPr>
          <p:cNvPicPr>
            <a:picLocks noChangeAspect="1"/>
          </p:cNvPicPr>
          <p:nvPr/>
        </p:nvPicPr>
        <p:blipFill>
          <a:blip r:embed="rId5"/>
          <a:stretch>
            <a:fillRect/>
          </a:stretch>
        </p:blipFill>
        <p:spPr>
          <a:xfrm>
            <a:off x="9785230" y="332117"/>
            <a:ext cx="2225616" cy="2211238"/>
          </a:xfrm>
          <a:prstGeom prst="rect">
            <a:avLst/>
          </a:prstGeom>
        </p:spPr>
      </p:pic>
    </p:spTree>
    <p:extLst>
      <p:ext uri="{BB962C8B-B14F-4D97-AF65-F5344CB8AC3E}">
        <p14:creationId xmlns:p14="http://schemas.microsoft.com/office/powerpoint/2010/main" val="4417956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D45174-15D8-34A5-0F5F-E4E38152218F}"/>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a:t>ILT Support</a:t>
            </a:r>
            <a:endParaRPr lang="en-US" sz="6600" kern="1200">
              <a:latin typeface="+mj-lt"/>
              <a:ea typeface="+mj-ea"/>
              <a:cs typeface="+mj-cs"/>
            </a:endParaRPr>
          </a:p>
        </p:txBody>
      </p:sp>
      <p:sp>
        <p:nvSpPr>
          <p:cNvPr id="3" name="Text Placeholder 2">
            <a:extLst>
              <a:ext uri="{FF2B5EF4-FFF2-40B4-BE49-F238E27FC236}">
                <a16:creationId xmlns:a16="http://schemas.microsoft.com/office/drawing/2014/main" id="{FBF6370A-DB29-BC98-15AF-59920319FDCE}"/>
              </a:ext>
            </a:extLst>
          </p:cNvPr>
          <p:cNvSpPr>
            <a:spLocks noGrp="1"/>
          </p:cNvSpPr>
          <p:nvPr>
            <p:ph type="body" idx="1"/>
          </p:nvPr>
        </p:nvSpPr>
        <p:spPr>
          <a:xfrm>
            <a:off x="838199" y="4983276"/>
            <a:ext cx="10512552" cy="1126680"/>
          </a:xfrm>
        </p:spPr>
        <p:txBody>
          <a:bodyPr vert="horz" lIns="91440" tIns="45720" rIns="91440" bIns="45720" rtlCol="0">
            <a:normAutofit/>
          </a:bodyPr>
          <a:lstStyle/>
          <a:p>
            <a:endParaRPr lang="en-US" sz="2400" kern="1200">
              <a:solidFill>
                <a:schemeClr val="tx1"/>
              </a:solidFill>
              <a:latin typeface="+mn-lt"/>
              <a:ea typeface="+mn-ea"/>
              <a:cs typeface="+mn-cs"/>
            </a:endParaRPr>
          </a:p>
        </p:txBody>
      </p:sp>
      <p:sp>
        <p:nvSpPr>
          <p:cNvPr id="21"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11722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81A6A4-42DE-B454-80D6-5FE40AAC0796}"/>
              </a:ext>
            </a:extLst>
          </p:cNvPr>
          <p:cNvSpPr>
            <a:spLocks noGrp="1"/>
          </p:cNvSpPr>
          <p:nvPr>
            <p:ph type="title"/>
          </p:nvPr>
        </p:nvSpPr>
        <p:spPr>
          <a:xfrm>
            <a:off x="5297762" y="329184"/>
            <a:ext cx="6251110" cy="1783080"/>
          </a:xfrm>
        </p:spPr>
        <p:txBody>
          <a:bodyPr anchor="b">
            <a:normAutofit/>
          </a:bodyPr>
          <a:lstStyle/>
          <a:p>
            <a:r>
              <a:rPr lang="en-GB" sz="5400">
                <a:cs typeface="Calibri Light"/>
              </a:rPr>
              <a:t>ILT Support</a:t>
            </a:r>
            <a:endParaRPr lang="en-GB" sz="5400"/>
          </a:p>
        </p:txBody>
      </p:sp>
      <p:pic>
        <p:nvPicPr>
          <p:cNvPr id="5" name="Picture 4" descr="Keyboard Question Help - Free image on Pixabay">
            <a:extLst>
              <a:ext uri="{FF2B5EF4-FFF2-40B4-BE49-F238E27FC236}">
                <a16:creationId xmlns:a16="http://schemas.microsoft.com/office/drawing/2014/main" id="{376FEED2-4559-5D8E-107C-CA6F7DBB2E0E}"/>
              </a:ext>
            </a:extLst>
          </p:cNvPr>
          <p:cNvPicPr>
            <a:picLocks noChangeAspect="1"/>
          </p:cNvPicPr>
          <p:nvPr/>
        </p:nvPicPr>
        <p:blipFill>
          <a:blip r:embed="rId3"/>
          <a:srcRect l="27363" r="27363"/>
          <a:stretch/>
        </p:blipFill>
        <p:spPr>
          <a:xfrm>
            <a:off x="1" y="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22AD848-3ADC-CE86-C6C9-1188C61B9EA6}"/>
              </a:ext>
            </a:extLst>
          </p:cNvPr>
          <p:cNvSpPr>
            <a:spLocks noGrp="1"/>
          </p:cNvSpPr>
          <p:nvPr>
            <p:ph idx="1"/>
          </p:nvPr>
        </p:nvSpPr>
        <p:spPr>
          <a:xfrm>
            <a:off x="5297762" y="2706624"/>
            <a:ext cx="6251110" cy="4026304"/>
          </a:xfrm>
        </p:spPr>
        <p:txBody>
          <a:bodyPr vert="horz" lIns="91440" tIns="45720" rIns="91440" bIns="45720" rtlCol="0" anchor="t">
            <a:normAutofit lnSpcReduction="10000"/>
          </a:bodyPr>
          <a:lstStyle/>
          <a:p>
            <a:pPr>
              <a:buNone/>
            </a:pPr>
            <a:r>
              <a:rPr lang="en-GB" sz="2200" b="1"/>
              <a:t>ILT Service Desk</a:t>
            </a:r>
            <a:endParaRPr lang="en-US" sz="2200">
              <a:cs typeface="Calibri"/>
            </a:endParaRPr>
          </a:p>
          <a:p>
            <a:r>
              <a:rPr lang="en-GB" sz="2200">
                <a:ea typeface="+mn-lt"/>
                <a:cs typeface="+mn-lt"/>
              </a:rPr>
              <a:t>If you have an IT problem, or cannot access our systems, the ILT department has a dedicated system support centre which can be contacted via:</a:t>
            </a:r>
          </a:p>
          <a:p>
            <a:pPr lvl="1"/>
            <a:r>
              <a:rPr lang="en-GB" sz="1800">
                <a:ea typeface="+mn-lt"/>
                <a:cs typeface="+mn-lt"/>
              </a:rPr>
              <a:t> </a:t>
            </a:r>
            <a:r>
              <a:rPr lang="en-GB" sz="1800">
                <a:ea typeface="+mn-lt"/>
                <a:cs typeface="+mn-lt"/>
                <a:hlinkClick r:id="rId4"/>
              </a:rPr>
              <a:t>ILT Service Desk Portal</a:t>
            </a:r>
            <a:endParaRPr lang="en-GB" sz="1800">
              <a:ea typeface="+mn-lt"/>
              <a:cs typeface="+mn-lt"/>
            </a:endParaRPr>
          </a:p>
          <a:p>
            <a:pPr lvl="1"/>
            <a:r>
              <a:rPr lang="en-GB" sz="1800">
                <a:ea typeface="+mn-lt"/>
                <a:cs typeface="+mn-lt"/>
              </a:rPr>
              <a:t>Emailing </a:t>
            </a:r>
            <a:r>
              <a:rPr lang="en-GB" sz="1800">
                <a:ea typeface="+mn-lt"/>
                <a:cs typeface="+mn-lt"/>
                <a:hlinkClick r:id="rId5"/>
              </a:rPr>
              <a:t>iltservicedesk@colchester.ac.uk</a:t>
            </a:r>
            <a:r>
              <a:rPr lang="en-GB" sz="1800">
                <a:ea typeface="+mn-lt"/>
                <a:cs typeface="+mn-lt"/>
              </a:rPr>
              <a:t> </a:t>
            </a:r>
          </a:p>
          <a:p>
            <a:pPr lvl="1"/>
            <a:r>
              <a:rPr lang="en-GB" sz="1800">
                <a:ea typeface="+mn-lt"/>
                <a:cs typeface="+mn-lt"/>
              </a:rPr>
              <a:t>Calling </a:t>
            </a:r>
            <a:r>
              <a:rPr lang="en-GB" sz="1800" b="1">
                <a:ea typeface="+mn-lt"/>
                <a:cs typeface="+mn-lt"/>
              </a:rPr>
              <a:t>01206 712222</a:t>
            </a:r>
            <a:r>
              <a:rPr lang="en-GB" sz="1800">
                <a:ea typeface="+mn-lt"/>
                <a:cs typeface="+mn-lt"/>
              </a:rPr>
              <a:t>.</a:t>
            </a:r>
          </a:p>
          <a:p>
            <a:pPr lvl="1"/>
            <a:r>
              <a:rPr lang="en-GB" sz="1800">
                <a:ea typeface="+mn-lt"/>
                <a:cs typeface="+mn-lt"/>
              </a:rPr>
              <a:t>Drop in to the ILT Service Desk in Room B308, B Block in the main block.</a:t>
            </a:r>
            <a:endParaRPr lang="en-GB" sz="1800">
              <a:cs typeface="Calibri" panose="020F0502020204030204"/>
            </a:endParaRPr>
          </a:p>
          <a:p>
            <a:pPr>
              <a:buNone/>
            </a:pPr>
            <a:r>
              <a:rPr lang="en-GB" sz="2200" b="1">
                <a:solidFill>
                  <a:srgbClr val="000000"/>
                </a:solidFill>
                <a:latin typeface="Calibri"/>
                <a:cs typeface="Arial"/>
              </a:rPr>
              <a:t>FAQs</a:t>
            </a:r>
            <a:endParaRPr lang="en-US" sz="2200">
              <a:solidFill>
                <a:srgbClr val="000000"/>
              </a:solidFill>
              <a:latin typeface="Calibri"/>
              <a:cs typeface="Arial"/>
            </a:endParaRPr>
          </a:p>
          <a:p>
            <a:pPr>
              <a:buFont typeface="Arial"/>
              <a:buChar char="•"/>
            </a:pPr>
            <a:r>
              <a:rPr lang="en-GB" sz="2200">
                <a:solidFill>
                  <a:srgbClr val="000000"/>
                </a:solidFill>
                <a:latin typeface="Calibri"/>
                <a:cs typeface="Arial"/>
              </a:rPr>
              <a:t>You might benefit from using this </a:t>
            </a:r>
            <a:r>
              <a:rPr lang="en-GB" sz="2200">
                <a:solidFill>
                  <a:srgbClr val="000000"/>
                </a:solidFill>
                <a:latin typeface="Calibri"/>
                <a:cs typeface="Arial"/>
                <a:hlinkClick r:id="rId6"/>
              </a:rPr>
              <a:t>link</a:t>
            </a:r>
            <a:r>
              <a:rPr lang="en-GB" sz="2200">
                <a:solidFill>
                  <a:srgbClr val="000000"/>
                </a:solidFill>
                <a:latin typeface="Calibri"/>
                <a:cs typeface="Arial"/>
              </a:rPr>
              <a:t> to access commonly asked questions about our systems. </a:t>
            </a:r>
            <a:endParaRPr lang="en-GB">
              <a:latin typeface="Calibri"/>
            </a:endParaRPr>
          </a:p>
          <a:p>
            <a:pPr marL="0" indent="0">
              <a:buNone/>
            </a:pPr>
            <a:endParaRPr lang="en-GB" sz="2200">
              <a:solidFill>
                <a:srgbClr val="000000"/>
              </a:solidFill>
              <a:cs typeface="Calibri" panose="020F0502020204030204"/>
            </a:endParaRPr>
          </a:p>
        </p:txBody>
      </p:sp>
    </p:spTree>
    <p:extLst>
      <p:ext uri="{BB962C8B-B14F-4D97-AF65-F5344CB8AC3E}">
        <p14:creationId xmlns:p14="http://schemas.microsoft.com/office/powerpoint/2010/main" val="17730520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81A6A4-42DE-B454-80D6-5FE40AAC0796}"/>
              </a:ext>
            </a:extLst>
          </p:cNvPr>
          <p:cNvSpPr>
            <a:spLocks noGrp="1"/>
          </p:cNvSpPr>
          <p:nvPr>
            <p:ph type="title"/>
          </p:nvPr>
        </p:nvSpPr>
        <p:spPr>
          <a:xfrm>
            <a:off x="5297762" y="329184"/>
            <a:ext cx="6251110" cy="1783080"/>
          </a:xfrm>
        </p:spPr>
        <p:txBody>
          <a:bodyPr anchor="b">
            <a:normAutofit/>
          </a:bodyPr>
          <a:lstStyle/>
          <a:p>
            <a:r>
              <a:rPr lang="en-GB" sz="5400">
                <a:cs typeface="Calibri Light"/>
              </a:rPr>
              <a:t>What Next</a:t>
            </a:r>
            <a:endParaRPr lang="en-GB" sz="5400"/>
          </a:p>
        </p:txBody>
      </p:sp>
      <p:pic>
        <p:nvPicPr>
          <p:cNvPr id="5" name="Picture 4" descr="Keyboard Question Help - Free image on Pixabay">
            <a:extLst>
              <a:ext uri="{FF2B5EF4-FFF2-40B4-BE49-F238E27FC236}">
                <a16:creationId xmlns:a16="http://schemas.microsoft.com/office/drawing/2014/main" id="{376FEED2-4559-5D8E-107C-CA6F7DBB2E0E}"/>
              </a:ext>
            </a:extLst>
          </p:cNvPr>
          <p:cNvPicPr>
            <a:picLocks noChangeAspect="1"/>
          </p:cNvPicPr>
          <p:nvPr/>
        </p:nvPicPr>
        <p:blipFill>
          <a:blip r:embed="rId3"/>
          <a:srcRect l="27363" r="27363"/>
          <a:stretch/>
        </p:blipFill>
        <p:spPr>
          <a:xfrm>
            <a:off x="1" y="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22AD848-3ADC-CE86-C6C9-1188C61B9EA6}"/>
              </a:ext>
            </a:extLst>
          </p:cNvPr>
          <p:cNvSpPr>
            <a:spLocks noGrp="1"/>
          </p:cNvSpPr>
          <p:nvPr>
            <p:ph idx="1"/>
          </p:nvPr>
        </p:nvSpPr>
        <p:spPr>
          <a:xfrm>
            <a:off x="5297762" y="2706624"/>
            <a:ext cx="6251110" cy="4026304"/>
          </a:xfrm>
        </p:spPr>
        <p:txBody>
          <a:bodyPr vert="horz" lIns="91440" tIns="45720" rIns="91440" bIns="45720" rtlCol="0" anchor="t">
            <a:normAutofit/>
          </a:bodyPr>
          <a:lstStyle/>
          <a:p>
            <a:r>
              <a:rPr lang="en-GB" sz="2200"/>
              <a:t>There are several actions to undertake. For a variety of reasons, you may not have been able to action all these today. </a:t>
            </a:r>
            <a:endParaRPr lang="en-US"/>
          </a:p>
          <a:p>
            <a:r>
              <a:rPr lang="en-GB" sz="2200" b="1"/>
              <a:t>Firstly, please don't worry! </a:t>
            </a:r>
            <a:r>
              <a:rPr lang="en-GB" sz="2200"/>
              <a:t>We have a checklist on the </a:t>
            </a:r>
            <a:r>
              <a:rPr lang="en-GB" sz="2200">
                <a:hlinkClick r:id="rId4"/>
              </a:rPr>
              <a:t>Induction Moodle page</a:t>
            </a:r>
            <a:r>
              <a:rPr lang="en-GB" sz="2200"/>
              <a:t> to remind you of what to do; you will also find a copy of this presentation, as well as an eLearning course on our systems to that you could study as well.</a:t>
            </a:r>
            <a:endParaRPr lang="en-US"/>
          </a:p>
          <a:p>
            <a:r>
              <a:rPr lang="en-GB" sz="2200">
                <a:cs typeface="Calibri" panose="020F0502020204030204"/>
              </a:rPr>
              <a:t>We also have some scheduled drop-in sessions next week that you can attend too.</a:t>
            </a:r>
          </a:p>
          <a:p>
            <a:pPr marL="0" indent="0">
              <a:buNone/>
            </a:pPr>
            <a:endParaRPr lang="en-GB" sz="2200">
              <a:cs typeface="Calibri" panose="020F0502020204030204"/>
            </a:endParaRPr>
          </a:p>
        </p:txBody>
      </p:sp>
    </p:spTree>
    <p:extLst>
      <p:ext uri="{BB962C8B-B14F-4D97-AF65-F5344CB8AC3E}">
        <p14:creationId xmlns:p14="http://schemas.microsoft.com/office/powerpoint/2010/main" val="1317166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21EB0-C1A4-A7CC-0AEF-8B2C89FCCD40}"/>
              </a:ext>
            </a:extLst>
          </p:cNvPr>
          <p:cNvSpPr>
            <a:spLocks noGrp="1"/>
          </p:cNvSpPr>
          <p:nvPr>
            <p:ph type="title"/>
          </p:nvPr>
        </p:nvSpPr>
        <p:spPr>
          <a:xfrm>
            <a:off x="5297762" y="329184"/>
            <a:ext cx="6251110" cy="1783080"/>
          </a:xfrm>
        </p:spPr>
        <p:txBody>
          <a:bodyPr anchor="b">
            <a:normAutofit/>
          </a:bodyPr>
          <a:lstStyle/>
          <a:p>
            <a:r>
              <a:rPr lang="en-GB" sz="5400">
                <a:cs typeface="Calibri Light"/>
              </a:rPr>
              <a:t>Multi-Factor Authentication (MFA)</a:t>
            </a:r>
            <a:endParaRPr lang="en-GB" sz="5400"/>
          </a:p>
        </p:txBody>
      </p:sp>
      <p:pic>
        <p:nvPicPr>
          <p:cNvPr id="5" name="Picture 4">
            <a:extLst>
              <a:ext uri="{FF2B5EF4-FFF2-40B4-BE49-F238E27FC236}">
                <a16:creationId xmlns:a16="http://schemas.microsoft.com/office/drawing/2014/main" id="{935C3833-7404-EA23-2342-4760305DB271}"/>
              </a:ext>
            </a:extLst>
          </p:cNvPr>
          <p:cNvPicPr>
            <a:picLocks noChangeAspect="1"/>
          </p:cNvPicPr>
          <p:nvPr/>
        </p:nvPicPr>
        <p:blipFill>
          <a:blip r:embed="rId3">
            <a:extLst>
              <a:ext uri="{28A0092B-C50C-407E-A947-70E740481C1C}">
                <a14:useLocalDpi xmlns:a14="http://schemas.microsoft.com/office/drawing/2010/main" val="0"/>
              </a:ext>
            </a:extLst>
          </a:blip>
          <a:srcRect l="34467" r="34467"/>
          <a:stretch/>
        </p:blipFill>
        <p:spPr>
          <a:xfrm>
            <a:off x="0" y="2909"/>
            <a:ext cx="3842426" cy="6858247"/>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D4908FE-6B8B-2F34-3769-59F6C300D245}"/>
              </a:ext>
            </a:extLst>
          </p:cNvPr>
          <p:cNvSpPr>
            <a:spLocks noGrp="1"/>
          </p:cNvSpPr>
          <p:nvPr>
            <p:ph idx="1"/>
          </p:nvPr>
        </p:nvSpPr>
        <p:spPr>
          <a:xfrm>
            <a:off x="5297762" y="2706624"/>
            <a:ext cx="6251110" cy="3483864"/>
          </a:xfrm>
        </p:spPr>
        <p:txBody>
          <a:bodyPr vert="horz" lIns="91440" tIns="45720" rIns="91440" bIns="45720" rtlCol="0" anchor="t">
            <a:noAutofit/>
          </a:bodyPr>
          <a:lstStyle/>
          <a:p>
            <a:pPr algn="l" fontAlgn="base"/>
            <a:r>
              <a:rPr lang="en-GB" sz="2200" b="0" i="0">
                <a:solidFill>
                  <a:srgbClr val="000000"/>
                </a:solidFill>
                <a:effectLst/>
              </a:rPr>
              <a:t>To keep our systems as secure as possible, we use multi-factor authentication to allow access to most platforms and apps that we use at UCC. This means</a:t>
            </a:r>
            <a:r>
              <a:rPr lang="en-GB" sz="2200" b="1" i="0">
                <a:solidFill>
                  <a:srgbClr val="000000"/>
                </a:solidFill>
                <a:effectLst/>
              </a:rPr>
              <a:t> </a:t>
            </a:r>
            <a:r>
              <a:rPr lang="en-GB" sz="2200" i="0">
                <a:solidFill>
                  <a:srgbClr val="000000"/>
                </a:solidFill>
                <a:effectLst/>
              </a:rPr>
              <a:t>you will need to set up the MFA on your phone.</a:t>
            </a:r>
          </a:p>
          <a:p>
            <a:pPr algn="l" fontAlgn="base"/>
            <a:r>
              <a:rPr lang="en-GB" sz="2200" b="0" i="0">
                <a:solidFill>
                  <a:srgbClr val="000000"/>
                </a:solidFill>
                <a:effectLst/>
              </a:rPr>
              <a:t>You will do this in two main steps:</a:t>
            </a:r>
          </a:p>
          <a:p>
            <a:pPr lvl="1" fontAlgn="base"/>
            <a:r>
              <a:rPr lang="en-GB" sz="1800" b="1" i="0">
                <a:solidFill>
                  <a:srgbClr val="000000"/>
                </a:solidFill>
                <a:effectLst/>
              </a:rPr>
              <a:t>Download the Microsoft Authenticator app.</a:t>
            </a:r>
            <a:endParaRPr lang="en-GB" sz="1800" b="1" i="0">
              <a:solidFill>
                <a:srgbClr val="000000"/>
              </a:solidFill>
              <a:effectLst/>
              <a:cs typeface="Calibri"/>
            </a:endParaRPr>
          </a:p>
          <a:p>
            <a:pPr lvl="1" fontAlgn="base"/>
            <a:r>
              <a:rPr lang="en-GB" sz="1800" b="0" i="0">
                <a:solidFill>
                  <a:srgbClr val="000000"/>
                </a:solidFill>
                <a:effectLst/>
              </a:rPr>
              <a:t>Set up using the step-by-step guidance via this </a:t>
            </a:r>
            <a:r>
              <a:rPr lang="en-GB" sz="1800" b="0" i="0">
                <a:solidFill>
                  <a:srgbClr val="000000"/>
                </a:solidFill>
                <a:effectLst/>
                <a:hlinkClick r:id="rId4"/>
              </a:rPr>
              <a:t>link</a:t>
            </a:r>
            <a:r>
              <a:rPr lang="en-GB" sz="1800" b="0" i="0">
                <a:solidFill>
                  <a:srgbClr val="000000"/>
                </a:solidFill>
                <a:effectLst/>
              </a:rPr>
              <a:t>.</a:t>
            </a:r>
          </a:p>
        </p:txBody>
      </p:sp>
      <p:pic>
        <p:nvPicPr>
          <p:cNvPr id="13" name="Picture 12" descr="A qr code on a white background&#10;&#10;Description automatically generated">
            <a:extLst>
              <a:ext uri="{FF2B5EF4-FFF2-40B4-BE49-F238E27FC236}">
                <a16:creationId xmlns:a16="http://schemas.microsoft.com/office/drawing/2014/main" id="{1D510D96-4C72-C7A3-F7E2-365800199580}"/>
              </a:ext>
            </a:extLst>
          </p:cNvPr>
          <p:cNvPicPr>
            <a:picLocks noChangeAspect="1"/>
          </p:cNvPicPr>
          <p:nvPr/>
        </p:nvPicPr>
        <p:blipFill>
          <a:blip r:embed="rId5"/>
          <a:stretch>
            <a:fillRect/>
          </a:stretch>
        </p:blipFill>
        <p:spPr>
          <a:xfrm>
            <a:off x="324928" y="418381"/>
            <a:ext cx="2067465" cy="2067465"/>
          </a:xfrm>
          <a:prstGeom prst="rect">
            <a:avLst/>
          </a:prstGeom>
        </p:spPr>
      </p:pic>
    </p:spTree>
    <p:extLst>
      <p:ext uri="{BB962C8B-B14F-4D97-AF65-F5344CB8AC3E}">
        <p14:creationId xmlns:p14="http://schemas.microsoft.com/office/powerpoint/2010/main" val="59186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21EB0-C1A4-A7CC-0AEF-8B2C89FCCD40}"/>
              </a:ext>
            </a:extLst>
          </p:cNvPr>
          <p:cNvSpPr>
            <a:spLocks noGrp="1"/>
          </p:cNvSpPr>
          <p:nvPr>
            <p:ph type="title"/>
          </p:nvPr>
        </p:nvSpPr>
        <p:spPr>
          <a:xfrm>
            <a:off x="4403324" y="764357"/>
            <a:ext cx="7145548" cy="969264"/>
          </a:xfrm>
        </p:spPr>
        <p:txBody>
          <a:bodyPr anchor="b">
            <a:normAutofit/>
          </a:bodyPr>
          <a:lstStyle/>
          <a:p>
            <a:r>
              <a:rPr lang="en-GB" sz="5400">
                <a:cs typeface="Calibri Light"/>
              </a:rPr>
              <a:t>Accessing Desktop PCs</a:t>
            </a:r>
            <a:endParaRPr lang="en-GB" sz="5400"/>
          </a:p>
        </p:txBody>
      </p:sp>
      <p:pic>
        <p:nvPicPr>
          <p:cNvPr id="5" name="Picture 4">
            <a:extLst>
              <a:ext uri="{FF2B5EF4-FFF2-40B4-BE49-F238E27FC236}">
                <a16:creationId xmlns:a16="http://schemas.microsoft.com/office/drawing/2014/main" id="{935C3833-7404-EA23-2342-4760305DB271}"/>
              </a:ext>
            </a:extLst>
          </p:cNvPr>
          <p:cNvPicPr>
            <a:picLocks noChangeAspect="1"/>
          </p:cNvPicPr>
          <p:nvPr/>
        </p:nvPicPr>
        <p:blipFill>
          <a:blip r:embed="rId3" cstate="print">
            <a:extLst>
              <a:ext uri="{28A0092B-C50C-407E-A947-70E740481C1C}">
                <a14:useLocalDpi xmlns:a14="http://schemas.microsoft.com/office/drawing/2010/main" val="0"/>
              </a:ext>
            </a:extLst>
          </a:blip>
          <a:srcRect l="12674" r="12674"/>
          <a:stretch/>
        </p:blipFill>
        <p:spPr>
          <a:xfrm>
            <a:off x="0" y="2909"/>
            <a:ext cx="3842426" cy="6858247"/>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D4908FE-6B8B-2F34-3769-59F6C300D245}"/>
              </a:ext>
            </a:extLst>
          </p:cNvPr>
          <p:cNvSpPr>
            <a:spLocks noGrp="1"/>
          </p:cNvSpPr>
          <p:nvPr>
            <p:ph idx="1"/>
          </p:nvPr>
        </p:nvSpPr>
        <p:spPr>
          <a:xfrm>
            <a:off x="4403324" y="2706624"/>
            <a:ext cx="7145548" cy="3938016"/>
          </a:xfrm>
        </p:spPr>
        <p:txBody>
          <a:bodyPr vert="horz" lIns="91440" tIns="45720" rIns="91440" bIns="45720" rtlCol="0" anchor="t">
            <a:noAutofit/>
          </a:bodyPr>
          <a:lstStyle/>
          <a:p>
            <a:r>
              <a:rPr lang="en-GB" sz="2400"/>
              <a:t>Login using your student email as follows:</a:t>
            </a:r>
          </a:p>
          <a:p>
            <a:pPr lvl="1"/>
            <a:r>
              <a:rPr lang="en-GB" sz="2000">
                <a:ea typeface="+mn-lt"/>
                <a:cs typeface="+mn-lt"/>
              </a:rPr>
              <a:t>University username and finish with </a:t>
            </a:r>
            <a:r>
              <a:rPr lang="en-GB" sz="2000" b="1">
                <a:ea typeface="+mn-lt"/>
                <a:cs typeface="+mn-lt"/>
              </a:rPr>
              <a:t>@colchester.ac.uk</a:t>
            </a:r>
          </a:p>
          <a:p>
            <a:pPr lvl="1"/>
            <a:r>
              <a:rPr lang="en-GB" sz="2000">
                <a:ea typeface="+mn-lt"/>
                <a:cs typeface="+mn-lt"/>
              </a:rPr>
              <a:t>Therefore, if your name is Kevin Smith and your student ID number is 1509845, your username will be kevins9845@colchester.ac.uk </a:t>
            </a:r>
          </a:p>
          <a:p>
            <a:pPr lvl="1"/>
            <a:r>
              <a:rPr lang="en-GB" sz="2000">
                <a:ea typeface="+mn-lt"/>
                <a:cs typeface="+mn-lt"/>
              </a:rPr>
              <a:t>Password is your student ID number which is on your lanyard</a:t>
            </a:r>
          </a:p>
          <a:p>
            <a:r>
              <a:rPr lang="en-GB" sz="2400">
                <a:ea typeface="+mn-lt"/>
                <a:cs typeface="+mn-lt"/>
              </a:rPr>
              <a:t>You will be prompted to change your password which you must do.</a:t>
            </a:r>
          </a:p>
          <a:p>
            <a:r>
              <a:rPr lang="en-GB" sz="2400">
                <a:ea typeface="+mn-lt"/>
                <a:cs typeface="+mn-lt"/>
              </a:rPr>
              <a:t>You can then access all the services that we will go through in this session. The first will be accessing your emails. </a:t>
            </a:r>
          </a:p>
        </p:txBody>
      </p:sp>
    </p:spTree>
    <p:extLst>
      <p:ext uri="{BB962C8B-B14F-4D97-AF65-F5344CB8AC3E}">
        <p14:creationId xmlns:p14="http://schemas.microsoft.com/office/powerpoint/2010/main" val="2013879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1A6A4-42DE-B454-80D6-5FE40AAC0796}"/>
              </a:ext>
            </a:extLst>
          </p:cNvPr>
          <p:cNvSpPr>
            <a:spLocks noGrp="1"/>
          </p:cNvSpPr>
          <p:nvPr>
            <p:ph type="title"/>
          </p:nvPr>
        </p:nvSpPr>
        <p:spPr>
          <a:xfrm>
            <a:off x="5297762" y="329184"/>
            <a:ext cx="6251110" cy="940816"/>
          </a:xfrm>
        </p:spPr>
        <p:txBody>
          <a:bodyPr anchor="b">
            <a:normAutofit/>
          </a:bodyPr>
          <a:lstStyle/>
          <a:p>
            <a:r>
              <a:rPr lang="en-GB" sz="5400">
                <a:cs typeface="Calibri Light"/>
              </a:rPr>
              <a:t>Outlook Email</a:t>
            </a:r>
            <a:endParaRPr lang="en-GB" sz="5400"/>
          </a:p>
        </p:txBody>
      </p:sp>
      <p:pic>
        <p:nvPicPr>
          <p:cNvPr id="5" name="Picture 4">
            <a:extLst>
              <a:ext uri="{FF2B5EF4-FFF2-40B4-BE49-F238E27FC236}">
                <a16:creationId xmlns:a16="http://schemas.microsoft.com/office/drawing/2014/main" id="{376FEED2-4559-5D8E-107C-CA6F7DBB2E0E}"/>
              </a:ext>
            </a:extLst>
          </p:cNvPr>
          <p:cNvPicPr>
            <a:picLocks noChangeAspect="1"/>
          </p:cNvPicPr>
          <p:nvPr/>
        </p:nvPicPr>
        <p:blipFill>
          <a:blip r:embed="rId3">
            <a:extLst>
              <a:ext uri="{28A0092B-C50C-407E-A947-70E740481C1C}">
                <a14:useLocalDpi xmlns:a14="http://schemas.microsoft.com/office/drawing/2010/main" val="0"/>
              </a:ext>
            </a:extLst>
          </a:blip>
          <a:srcRect l="34909" r="3490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822AD848-3ADC-CE86-C6C9-1188C61B9EA6}"/>
              </a:ext>
            </a:extLst>
          </p:cNvPr>
          <p:cNvSpPr>
            <a:spLocks noGrp="1"/>
          </p:cNvSpPr>
          <p:nvPr>
            <p:ph idx="1"/>
          </p:nvPr>
        </p:nvSpPr>
        <p:spPr>
          <a:xfrm>
            <a:off x="5297762" y="1777428"/>
            <a:ext cx="6567411" cy="4399852"/>
          </a:xfrm>
        </p:spPr>
        <p:txBody>
          <a:bodyPr vert="horz" lIns="91440" tIns="45720" rIns="91440" bIns="45720" rtlCol="0" anchor="t">
            <a:noAutofit/>
          </a:bodyPr>
          <a:lstStyle/>
          <a:p>
            <a:pPr marL="0" indent="0">
              <a:buNone/>
            </a:pPr>
            <a:r>
              <a:rPr lang="en-GB" sz="2000" b="1"/>
              <a:t>Accessing your emails</a:t>
            </a:r>
            <a:endParaRPr lang="en-GB" sz="2000">
              <a:cs typeface="Calibri" panose="020F0502020204030204"/>
            </a:endParaRPr>
          </a:p>
          <a:p>
            <a:r>
              <a:rPr lang="en-GB" sz="2000">
                <a:ea typeface="+mn-lt"/>
                <a:cs typeface="+mn-lt"/>
              </a:rPr>
              <a:t>You can access your student emails using </a:t>
            </a:r>
            <a:r>
              <a:rPr lang="en-GB" sz="2000" b="1">
                <a:ea typeface="+mn-lt"/>
                <a:cs typeface="+mn-lt"/>
              </a:rPr>
              <a:t>Microsoft Outlook</a:t>
            </a:r>
            <a:r>
              <a:rPr lang="en-GB" sz="2000">
                <a:ea typeface="+mn-lt"/>
                <a:cs typeface="+mn-lt"/>
              </a:rPr>
              <a:t>:</a:t>
            </a:r>
            <a:endParaRPr lang="en-GB" sz="2000">
              <a:cs typeface="Calibri"/>
            </a:endParaRPr>
          </a:p>
          <a:p>
            <a:endParaRPr lang="en-GB" sz="2000">
              <a:ea typeface="+mn-lt"/>
              <a:cs typeface="+mn-lt"/>
            </a:endParaRPr>
          </a:p>
          <a:p>
            <a:pPr lvl="1"/>
            <a:r>
              <a:rPr lang="en-GB" sz="1600" b="1">
                <a:ea typeface="+mn-lt"/>
                <a:cs typeface="+mn-lt"/>
              </a:rPr>
              <a:t>On Campus:</a:t>
            </a:r>
            <a:r>
              <a:rPr lang="en-GB" sz="1600">
                <a:ea typeface="+mn-lt"/>
                <a:cs typeface="+mn-lt"/>
              </a:rPr>
              <a:t> use the version of Microsoft Outlook that is installed on your college computer.</a:t>
            </a:r>
            <a:endParaRPr lang="en-GB" sz="1600">
              <a:cs typeface="Calibri"/>
            </a:endParaRPr>
          </a:p>
          <a:p>
            <a:pPr lvl="1"/>
            <a:r>
              <a:rPr lang="en-GB" sz="1600" b="1">
                <a:ea typeface="+mn-lt"/>
                <a:cs typeface="+mn-lt"/>
              </a:rPr>
              <a:t>Off Campus: </a:t>
            </a:r>
            <a:r>
              <a:rPr lang="en-GB" sz="1600">
                <a:ea typeface="+mn-lt"/>
                <a:cs typeface="+mn-lt"/>
              </a:rPr>
              <a:t>use the web version of Microsoft Outlook.</a:t>
            </a:r>
            <a:endParaRPr lang="en-GB" sz="1600">
              <a:cs typeface="Calibri"/>
            </a:endParaRPr>
          </a:p>
          <a:p>
            <a:pPr marL="457200" lvl="1" indent="0">
              <a:buNone/>
            </a:pPr>
            <a:endParaRPr lang="en-GB" sz="1600">
              <a:ea typeface="+mn-lt"/>
              <a:cs typeface="+mn-lt"/>
            </a:endParaRPr>
          </a:p>
          <a:p>
            <a:r>
              <a:rPr lang="en-GB" sz="2000">
                <a:ea typeface="+mn-lt"/>
                <a:cs typeface="+mn-lt"/>
              </a:rPr>
              <a:t>The external link to access your emails is </a:t>
            </a:r>
            <a:r>
              <a:rPr lang="en-GB" sz="2000">
                <a:ea typeface="+mn-lt"/>
                <a:cs typeface="+mn-lt"/>
                <a:hlinkClick r:id="rId4"/>
              </a:rPr>
              <a:t>https://outlook.office.com/mail/</a:t>
            </a:r>
            <a:r>
              <a:rPr lang="en-GB" sz="2000">
                <a:ea typeface="+mn-lt"/>
                <a:cs typeface="+mn-lt"/>
              </a:rPr>
              <a:t> and you can also </a:t>
            </a:r>
            <a:r>
              <a:rPr lang="en-GB" sz="2000" b="1">
                <a:ea typeface="+mn-lt"/>
                <a:cs typeface="+mn-lt"/>
              </a:rPr>
              <a:t>download the Outlook app</a:t>
            </a:r>
            <a:r>
              <a:rPr lang="en-GB" sz="2000">
                <a:ea typeface="+mn-lt"/>
                <a:cs typeface="+mn-lt"/>
              </a:rPr>
              <a:t>.</a:t>
            </a:r>
          </a:p>
          <a:p>
            <a:r>
              <a:rPr lang="en-GB" sz="2000">
                <a:ea typeface="+mn-lt"/>
                <a:cs typeface="+mn-lt"/>
              </a:rPr>
              <a:t>You can also access your emails via the CI Connect app (more on this later).</a:t>
            </a:r>
            <a:endParaRPr lang="en-GB" sz="2000"/>
          </a:p>
          <a:p>
            <a:endParaRPr lang="en-GB" sz="2200">
              <a:cs typeface="Calibri"/>
            </a:endParaRPr>
          </a:p>
        </p:txBody>
      </p:sp>
      <p:pic>
        <p:nvPicPr>
          <p:cNvPr id="4" name="Picture 3" descr="A qr code on a white background&#10;&#10;Description automatically generated">
            <a:extLst>
              <a:ext uri="{FF2B5EF4-FFF2-40B4-BE49-F238E27FC236}">
                <a16:creationId xmlns:a16="http://schemas.microsoft.com/office/drawing/2014/main" id="{46DDB2F2-70BB-8425-6D54-106A76D32B6C}"/>
              </a:ext>
            </a:extLst>
          </p:cNvPr>
          <p:cNvPicPr>
            <a:picLocks noChangeAspect="1"/>
          </p:cNvPicPr>
          <p:nvPr/>
        </p:nvPicPr>
        <p:blipFill>
          <a:blip r:embed="rId5"/>
          <a:stretch>
            <a:fillRect/>
          </a:stretch>
        </p:blipFill>
        <p:spPr>
          <a:xfrm>
            <a:off x="480853" y="351921"/>
            <a:ext cx="1607389" cy="1636143"/>
          </a:xfrm>
          <a:prstGeom prst="rect">
            <a:avLst/>
          </a:prstGeom>
        </p:spPr>
      </p:pic>
    </p:spTree>
    <p:extLst>
      <p:ext uri="{BB962C8B-B14F-4D97-AF65-F5344CB8AC3E}">
        <p14:creationId xmlns:p14="http://schemas.microsoft.com/office/powerpoint/2010/main" val="352037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1A6A4-42DE-B454-80D6-5FE40AAC0796}"/>
              </a:ext>
            </a:extLst>
          </p:cNvPr>
          <p:cNvSpPr>
            <a:spLocks noGrp="1"/>
          </p:cNvSpPr>
          <p:nvPr>
            <p:ph type="title"/>
          </p:nvPr>
        </p:nvSpPr>
        <p:spPr>
          <a:xfrm>
            <a:off x="5297762" y="329184"/>
            <a:ext cx="6251110" cy="1783080"/>
          </a:xfrm>
        </p:spPr>
        <p:txBody>
          <a:bodyPr anchor="b">
            <a:normAutofit/>
          </a:bodyPr>
          <a:lstStyle/>
          <a:p>
            <a:r>
              <a:rPr lang="en-GB" sz="5400">
                <a:cs typeface="Calibri Light"/>
              </a:rPr>
              <a:t>Outlook Email </a:t>
            </a:r>
            <a:endParaRPr lang="en-GB" sz="5400"/>
          </a:p>
        </p:txBody>
      </p:sp>
      <p:pic>
        <p:nvPicPr>
          <p:cNvPr id="5" name="Picture 4">
            <a:extLst>
              <a:ext uri="{FF2B5EF4-FFF2-40B4-BE49-F238E27FC236}">
                <a16:creationId xmlns:a16="http://schemas.microsoft.com/office/drawing/2014/main" id="{376FEED2-4559-5D8E-107C-CA6F7DBB2E0E}"/>
              </a:ext>
            </a:extLst>
          </p:cNvPr>
          <p:cNvPicPr>
            <a:picLocks noChangeAspect="1"/>
          </p:cNvPicPr>
          <p:nvPr/>
        </p:nvPicPr>
        <p:blipFill>
          <a:blip r:embed="rId3">
            <a:extLst>
              <a:ext uri="{28A0092B-C50C-407E-A947-70E740481C1C}">
                <a14:useLocalDpi xmlns:a14="http://schemas.microsoft.com/office/drawing/2010/main" val="0"/>
              </a:ext>
            </a:extLst>
          </a:blip>
          <a:srcRect l="34909" r="3490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822AD848-3ADC-CE86-C6C9-1188C61B9EA6}"/>
              </a:ext>
            </a:extLst>
          </p:cNvPr>
          <p:cNvSpPr>
            <a:spLocks noGrp="1"/>
          </p:cNvSpPr>
          <p:nvPr>
            <p:ph idx="1"/>
          </p:nvPr>
        </p:nvSpPr>
        <p:spPr>
          <a:xfrm>
            <a:off x="5297762" y="2706624"/>
            <a:ext cx="6251110" cy="3483864"/>
          </a:xfrm>
        </p:spPr>
        <p:txBody>
          <a:bodyPr vert="horz" lIns="91440" tIns="45720" rIns="91440" bIns="45720" rtlCol="0" anchor="t">
            <a:normAutofit/>
          </a:bodyPr>
          <a:lstStyle/>
          <a:p>
            <a:pPr marL="0" indent="0">
              <a:buNone/>
            </a:pPr>
            <a:r>
              <a:rPr lang="en-GB" sz="2200" b="1"/>
              <a:t>For further support using Outlook email check out:</a:t>
            </a:r>
            <a:endParaRPr lang="en-GB" sz="2200" b="1">
              <a:cs typeface="Calibri" panose="020F0502020204030204"/>
            </a:endParaRPr>
          </a:p>
          <a:p>
            <a:pPr marL="0" indent="0">
              <a:buNone/>
            </a:pPr>
            <a:endParaRPr lang="en-GB" sz="2200" b="1">
              <a:cs typeface="Calibri" panose="020F0502020204030204"/>
            </a:endParaRPr>
          </a:p>
          <a:p>
            <a:r>
              <a:rPr lang="en-GB" sz="2200">
                <a:cs typeface="Calibri" panose="020F0502020204030204"/>
              </a:rPr>
              <a:t>Outlook 365 </a:t>
            </a:r>
            <a:r>
              <a:rPr lang="en-GB" sz="2200">
                <a:cs typeface="Calibri" panose="020F0502020204030204"/>
                <a:hlinkClick r:id="rId4"/>
              </a:rPr>
              <a:t>webmail</a:t>
            </a:r>
            <a:r>
              <a:rPr lang="en-GB" sz="2200">
                <a:cs typeface="Calibri" panose="020F0502020204030204"/>
              </a:rPr>
              <a:t> using your browser.</a:t>
            </a:r>
          </a:p>
          <a:p>
            <a:r>
              <a:rPr lang="en-GB" sz="2200">
                <a:cs typeface="Calibri" panose="020F0502020204030204"/>
              </a:rPr>
              <a:t>Effective use of email </a:t>
            </a:r>
            <a:r>
              <a:rPr lang="en-GB" sz="2200">
                <a:cs typeface="Calibri" panose="020F0502020204030204"/>
                <a:hlinkClick r:id="rId5"/>
              </a:rPr>
              <a:t>course</a:t>
            </a:r>
            <a:r>
              <a:rPr lang="en-GB" sz="2200">
                <a:cs typeface="Calibri" panose="020F0502020204030204"/>
              </a:rPr>
              <a:t>.</a:t>
            </a:r>
          </a:p>
          <a:p>
            <a:r>
              <a:rPr lang="en-GB" sz="2200">
                <a:cs typeface="Calibri" panose="020F0502020204030204"/>
              </a:rPr>
              <a:t>Information about </a:t>
            </a:r>
            <a:r>
              <a:rPr lang="en-GB" sz="2200">
                <a:cs typeface="Calibri" panose="020F0502020204030204"/>
                <a:hlinkClick r:id="rId6"/>
              </a:rPr>
              <a:t>phishing</a:t>
            </a:r>
            <a:r>
              <a:rPr lang="en-GB" sz="2200">
                <a:cs typeface="Calibri" panose="020F0502020204030204"/>
              </a:rPr>
              <a:t>.</a:t>
            </a:r>
          </a:p>
          <a:p>
            <a:endParaRPr lang="en-GB" sz="2200">
              <a:cs typeface="Calibri" panose="020F0502020204030204"/>
            </a:endParaRPr>
          </a:p>
          <a:p>
            <a:pPr marL="0" indent="0">
              <a:buNone/>
            </a:pPr>
            <a:endParaRPr lang="en-GB" sz="2200">
              <a:cs typeface="Calibri" panose="020F0502020204030204"/>
            </a:endParaRPr>
          </a:p>
        </p:txBody>
      </p:sp>
    </p:spTree>
    <p:extLst>
      <p:ext uri="{BB962C8B-B14F-4D97-AF65-F5344CB8AC3E}">
        <p14:creationId xmlns:p14="http://schemas.microsoft.com/office/powerpoint/2010/main" val="338196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1A6A4-42DE-B454-80D6-5FE40AAC0796}"/>
              </a:ext>
            </a:extLst>
          </p:cNvPr>
          <p:cNvSpPr>
            <a:spLocks noGrp="1"/>
          </p:cNvSpPr>
          <p:nvPr>
            <p:ph type="title"/>
          </p:nvPr>
        </p:nvSpPr>
        <p:spPr>
          <a:xfrm>
            <a:off x="5297762" y="329184"/>
            <a:ext cx="6251110" cy="1783080"/>
          </a:xfrm>
        </p:spPr>
        <p:txBody>
          <a:bodyPr anchor="b">
            <a:normAutofit/>
          </a:bodyPr>
          <a:lstStyle/>
          <a:p>
            <a:r>
              <a:rPr lang="en-GB" sz="5400">
                <a:cs typeface="Calibri Light"/>
              </a:rPr>
              <a:t>Outlook Calendar </a:t>
            </a:r>
            <a:endParaRPr lang="en-GB" sz="5400"/>
          </a:p>
        </p:txBody>
      </p:sp>
      <p:pic>
        <p:nvPicPr>
          <p:cNvPr id="5" name="Picture 4">
            <a:extLst>
              <a:ext uri="{FF2B5EF4-FFF2-40B4-BE49-F238E27FC236}">
                <a16:creationId xmlns:a16="http://schemas.microsoft.com/office/drawing/2014/main" id="{376FEED2-4559-5D8E-107C-CA6F7DBB2E0E}"/>
              </a:ext>
            </a:extLst>
          </p:cNvPr>
          <p:cNvPicPr>
            <a:picLocks noChangeAspect="1"/>
          </p:cNvPicPr>
          <p:nvPr/>
        </p:nvPicPr>
        <p:blipFill>
          <a:blip r:embed="rId3">
            <a:extLst>
              <a:ext uri="{28A0092B-C50C-407E-A947-70E740481C1C}">
                <a14:useLocalDpi xmlns:a14="http://schemas.microsoft.com/office/drawing/2010/main" val="0"/>
              </a:ext>
            </a:extLst>
          </a:blip>
          <a:srcRect l="32156" r="32156"/>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822AD848-3ADC-CE86-C6C9-1188C61B9EA6}"/>
              </a:ext>
            </a:extLst>
          </p:cNvPr>
          <p:cNvSpPr>
            <a:spLocks noGrp="1"/>
          </p:cNvSpPr>
          <p:nvPr>
            <p:ph idx="1"/>
          </p:nvPr>
        </p:nvSpPr>
        <p:spPr>
          <a:xfrm>
            <a:off x="5297762" y="2706624"/>
            <a:ext cx="6251110" cy="3483864"/>
          </a:xfrm>
        </p:spPr>
        <p:txBody>
          <a:bodyPr vert="horz" lIns="91440" tIns="45720" rIns="91440" bIns="45720" rtlCol="0" anchor="t">
            <a:normAutofit/>
          </a:bodyPr>
          <a:lstStyle/>
          <a:p>
            <a:pPr algn="l" fontAlgn="base"/>
            <a:r>
              <a:rPr lang="en-GB" sz="2200" b="0" i="0">
                <a:solidFill>
                  <a:srgbClr val="000000"/>
                </a:solidFill>
                <a:effectLst/>
              </a:rPr>
              <a:t>You may also find that your teaching team will send invites to events, online sessions, tutorials etc. via your Outlook Calendar.</a:t>
            </a:r>
          </a:p>
          <a:p>
            <a:endParaRPr lang="en-GB" sz="2200">
              <a:solidFill>
                <a:srgbClr val="000000"/>
              </a:solidFill>
            </a:endParaRPr>
          </a:p>
          <a:p>
            <a:pPr algn="l" fontAlgn="base"/>
            <a:r>
              <a:rPr lang="en-GB" sz="2200" b="0" i="0">
                <a:solidFill>
                  <a:srgbClr val="000000"/>
                </a:solidFill>
                <a:effectLst/>
              </a:rPr>
              <a:t>You should be able to view your Calendar through your email account.</a:t>
            </a:r>
          </a:p>
          <a:p>
            <a:endParaRPr lang="en-GB" sz="2200">
              <a:cs typeface="Calibri" panose="020F0502020204030204"/>
            </a:endParaRPr>
          </a:p>
          <a:p>
            <a:pPr marL="0" indent="0">
              <a:buNone/>
            </a:pPr>
            <a:endParaRPr lang="en-GB" sz="2200">
              <a:cs typeface="Calibri" panose="020F0502020204030204"/>
            </a:endParaRPr>
          </a:p>
        </p:txBody>
      </p:sp>
    </p:spTree>
    <p:extLst>
      <p:ext uri="{BB962C8B-B14F-4D97-AF65-F5344CB8AC3E}">
        <p14:creationId xmlns:p14="http://schemas.microsoft.com/office/powerpoint/2010/main" val="3156319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21EB0-C1A4-A7CC-0AEF-8B2C89FCCD40}"/>
              </a:ext>
            </a:extLst>
          </p:cNvPr>
          <p:cNvSpPr>
            <a:spLocks noGrp="1"/>
          </p:cNvSpPr>
          <p:nvPr>
            <p:ph type="title"/>
          </p:nvPr>
        </p:nvSpPr>
        <p:spPr>
          <a:xfrm>
            <a:off x="5041448" y="329184"/>
            <a:ext cx="6507424" cy="1783080"/>
          </a:xfrm>
        </p:spPr>
        <p:txBody>
          <a:bodyPr anchor="b">
            <a:normAutofit/>
          </a:bodyPr>
          <a:lstStyle/>
          <a:p>
            <a:r>
              <a:rPr lang="en-GB" sz="5400" dirty="0">
                <a:cs typeface="Calibri Light"/>
              </a:rPr>
              <a:t>Accessing Wi-Fi on Campus via </a:t>
            </a:r>
            <a:r>
              <a:rPr lang="en-GB" sz="5400" dirty="0" err="1">
                <a:cs typeface="Calibri Light"/>
              </a:rPr>
              <a:t>Eduroam</a:t>
            </a:r>
            <a:endParaRPr lang="en-GB" sz="5400" dirty="0" err="1"/>
          </a:p>
        </p:txBody>
      </p:sp>
      <p:pic>
        <p:nvPicPr>
          <p:cNvPr id="5" name="Picture 4" descr="A close-up of a cell phone&#10;&#10;Description automatically generated">
            <a:extLst>
              <a:ext uri="{FF2B5EF4-FFF2-40B4-BE49-F238E27FC236}">
                <a16:creationId xmlns:a16="http://schemas.microsoft.com/office/drawing/2014/main" id="{935C3833-7404-EA23-2342-4760305DB271}"/>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7359" r="2735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D4908FE-6B8B-2F34-3769-59F6C300D245}"/>
              </a:ext>
            </a:extLst>
          </p:cNvPr>
          <p:cNvSpPr>
            <a:spLocks noGrp="1"/>
          </p:cNvSpPr>
          <p:nvPr>
            <p:ph idx="1"/>
          </p:nvPr>
        </p:nvSpPr>
        <p:spPr>
          <a:xfrm>
            <a:off x="5041448" y="2441448"/>
            <a:ext cx="6622232" cy="3483864"/>
          </a:xfrm>
        </p:spPr>
        <p:txBody>
          <a:bodyPr vert="horz" lIns="91440" tIns="45720" rIns="91440" bIns="45720" rtlCol="0" anchor="t">
            <a:noAutofit/>
          </a:bodyPr>
          <a:lstStyle/>
          <a:p>
            <a:r>
              <a:rPr lang="en-GB" sz="1800" dirty="0" err="1">
                <a:latin typeface="Calibri"/>
                <a:ea typeface="Calibri"/>
                <a:cs typeface="Calibri"/>
              </a:rPr>
              <a:t>Eduroam</a:t>
            </a:r>
            <a:r>
              <a:rPr lang="en-GB" sz="1800" dirty="0">
                <a:latin typeface="Calibri"/>
                <a:ea typeface="+mn-lt"/>
                <a:cs typeface="Calibri"/>
              </a:rPr>
              <a:t> is a secure, international wireless (Wi-Fi) service available to all students at the Colchester Institute and UCC.</a:t>
            </a:r>
            <a:endParaRPr lang="en-GB" sz="1800" dirty="0">
              <a:latin typeface="Calibri"/>
              <a:cs typeface="Calibri"/>
            </a:endParaRPr>
          </a:p>
          <a:p>
            <a:r>
              <a:rPr lang="en-GB" sz="1800" dirty="0" err="1">
                <a:latin typeface="Calibri"/>
                <a:ea typeface="+mn-lt"/>
                <a:cs typeface="Calibri"/>
              </a:rPr>
              <a:t>Eduroam</a:t>
            </a:r>
            <a:r>
              <a:rPr lang="en-GB" sz="1800" dirty="0">
                <a:latin typeface="Calibri"/>
                <a:ea typeface="+mn-lt"/>
                <a:cs typeface="Calibri"/>
              </a:rPr>
              <a:t> allows you to use your University username and password to gain free wireless Internet access whilst at the Colchester Campus.</a:t>
            </a:r>
            <a:endParaRPr lang="en-GB" sz="1800" dirty="0">
              <a:latin typeface="Calibri"/>
              <a:cs typeface="Calibri"/>
            </a:endParaRPr>
          </a:p>
          <a:p>
            <a:r>
              <a:rPr lang="en-GB" sz="1800" dirty="0">
                <a:latin typeface="Calibri"/>
                <a:ea typeface="+mn-lt"/>
                <a:cs typeface="Calibri"/>
              </a:rPr>
              <a:t>You will need to configure your device manually to use this for the first time. </a:t>
            </a:r>
            <a:r>
              <a:rPr lang="en-GB" sz="1800" b="1" dirty="0">
                <a:latin typeface="Calibri"/>
                <a:ea typeface="+mn-lt"/>
                <a:cs typeface="Calibri"/>
              </a:rPr>
              <a:t>Go to your device settings and select Wi-Fi and find </a:t>
            </a:r>
            <a:r>
              <a:rPr lang="en-GB" sz="1800" b="1" dirty="0" err="1">
                <a:latin typeface="Calibri"/>
                <a:ea typeface="+mn-lt"/>
                <a:cs typeface="Calibri"/>
              </a:rPr>
              <a:t>Eduroam</a:t>
            </a:r>
            <a:r>
              <a:rPr lang="en-GB" sz="1800" b="1" dirty="0">
                <a:latin typeface="Calibri"/>
                <a:ea typeface="+mn-lt"/>
                <a:cs typeface="Calibri"/>
              </a:rPr>
              <a:t> follow your device instructions and input your student email address and password.</a:t>
            </a:r>
            <a:r>
              <a:rPr lang="en-GB" sz="1800" dirty="0">
                <a:latin typeface="Calibri"/>
                <a:ea typeface="+mn-lt"/>
                <a:cs typeface="Calibri"/>
              </a:rPr>
              <a:t> </a:t>
            </a:r>
            <a:r>
              <a:rPr lang="en-GB" sz="1800" dirty="0">
                <a:ea typeface="+mn-lt"/>
                <a:cs typeface="+mn-lt"/>
              </a:rPr>
              <a:t>If you have an Android device, this </a:t>
            </a:r>
            <a:r>
              <a:rPr lang="en-GB" sz="1800" dirty="0">
                <a:ea typeface="+mn-lt"/>
                <a:cs typeface="+mn-lt"/>
                <a:hlinkClick r:id="rId5"/>
              </a:rPr>
              <a:t>link</a:t>
            </a:r>
            <a:r>
              <a:rPr lang="en-GB" sz="1800" dirty="0">
                <a:ea typeface="+mn-lt"/>
                <a:cs typeface="+mn-lt"/>
              </a:rPr>
              <a:t> can help you further. Make sure you have changed your student default password before logging on.</a:t>
            </a:r>
          </a:p>
          <a:p>
            <a:r>
              <a:rPr lang="en-GB" sz="1800" dirty="0">
                <a:ea typeface="+mn-lt"/>
                <a:cs typeface="+mn-lt"/>
              </a:rPr>
              <a:t>By configuring your devices and signing in to </a:t>
            </a:r>
            <a:r>
              <a:rPr lang="en-GB" sz="1800" dirty="0" err="1">
                <a:ea typeface="+mn-lt"/>
                <a:cs typeface="+mn-lt"/>
              </a:rPr>
              <a:t>Eduroam</a:t>
            </a:r>
            <a:r>
              <a:rPr lang="en-GB" sz="1800" dirty="0">
                <a:ea typeface="+mn-lt"/>
                <a:cs typeface="+mn-lt"/>
              </a:rPr>
              <a:t>, you signify your agreement to all the below policies which you need to read:</a:t>
            </a:r>
            <a:endParaRPr lang="en-GB" sz="1800" dirty="0">
              <a:cs typeface="Calibri"/>
            </a:endParaRPr>
          </a:p>
          <a:p>
            <a:pPr>
              <a:buFont typeface="Arial"/>
              <a:buChar char="•"/>
            </a:pPr>
            <a:r>
              <a:rPr lang="en-GB" sz="1800" dirty="0">
                <a:ea typeface="+mn-lt"/>
                <a:cs typeface="+mn-lt"/>
                <a:hlinkClick r:id="rId6"/>
              </a:rPr>
              <a:t>Guidelines and Policies</a:t>
            </a:r>
            <a:endParaRPr lang="en-GB" sz="1800" dirty="0">
              <a:cs typeface="Calibri"/>
            </a:endParaRPr>
          </a:p>
          <a:p>
            <a:pPr>
              <a:buFont typeface="Arial"/>
              <a:buChar char="•"/>
            </a:pPr>
            <a:r>
              <a:rPr lang="en-GB" sz="1800" dirty="0">
                <a:ea typeface="+mn-lt"/>
                <a:cs typeface="+mn-lt"/>
                <a:hlinkClick r:id="rId7"/>
              </a:rPr>
              <a:t>JANET Roaming Policy</a:t>
            </a:r>
            <a:endParaRPr lang="en-GB" sz="1800" dirty="0"/>
          </a:p>
          <a:p>
            <a:endParaRPr lang="en-GB" sz="2200" b="1">
              <a:cs typeface="Calibri"/>
            </a:endParaRPr>
          </a:p>
          <a:p>
            <a:endParaRPr lang="en-GB" sz="2200">
              <a:latin typeface="Calibri" panose="020F0502020204030204" pitchFamily="34" charset="0"/>
              <a:cs typeface="Calibri" panose="020F0502020204030204" pitchFamily="34" charset="0"/>
            </a:endParaRPr>
          </a:p>
          <a:p>
            <a:endParaRPr lang="en-GB" sz="2200">
              <a:latin typeface="Arial"/>
              <a:cs typeface="Arial"/>
            </a:endParaRPr>
          </a:p>
        </p:txBody>
      </p:sp>
      <p:sp>
        <p:nvSpPr>
          <p:cNvPr id="4" name="TextBox 3">
            <a:extLst>
              <a:ext uri="{FF2B5EF4-FFF2-40B4-BE49-F238E27FC236}">
                <a16:creationId xmlns:a16="http://schemas.microsoft.com/office/drawing/2014/main" id="{4321BF55-E12E-57F1-468F-F6A7D3967206}"/>
              </a:ext>
            </a:extLst>
          </p:cNvPr>
          <p:cNvSpPr txBox="1"/>
          <p:nvPr/>
        </p:nvSpPr>
        <p:spPr>
          <a:xfrm>
            <a:off x="0" y="6858000"/>
            <a:ext cx="4657725" cy="317500"/>
          </a:xfrm>
          <a:prstGeom prst="rect">
            <a:avLst/>
          </a:prstGeom>
        </p:spPr>
        <p:txBody>
          <a:bodyPr>
            <a:normAutofit fontScale="70000" lnSpcReduction="20000"/>
          </a:bodyPr>
          <a:lstStyle/>
          <a:p>
            <a:r>
              <a:rPr lang="en-US">
                <a:hlinkClick r:id="rId4"/>
              </a:rPr>
              <a:t>This Photo</a:t>
            </a:r>
            <a:r>
              <a:rPr lang="en-US"/>
              <a:t> by Unknown author is licensed under </a:t>
            </a:r>
            <a:r>
              <a:rPr lang="en-US">
                <a:hlinkClick r:id="rId8"/>
              </a:rPr>
              <a:t>CC BY-SA-NC</a:t>
            </a:r>
            <a:r>
              <a:rPr lang="en-US"/>
              <a:t>.</a:t>
            </a:r>
          </a:p>
        </p:txBody>
      </p:sp>
    </p:spTree>
    <p:extLst>
      <p:ext uri="{BB962C8B-B14F-4D97-AF65-F5344CB8AC3E}">
        <p14:creationId xmlns:p14="http://schemas.microsoft.com/office/powerpoint/2010/main" val="20259811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5A18D6284E59A42B63A1BA49393FDDE" ma:contentTypeVersion="3" ma:contentTypeDescription="Create a new document." ma:contentTypeScope="" ma:versionID="8acbba63753aa292abd8a68a5f9b9aba">
  <xsd:schema xmlns:xsd="http://www.w3.org/2001/XMLSchema" xmlns:xs="http://www.w3.org/2001/XMLSchema" xmlns:p="http://schemas.microsoft.com/office/2006/metadata/properties" xmlns:ns2="837fb1a1-4b4a-4e44-a50d-065becce8dcc" targetNamespace="http://schemas.microsoft.com/office/2006/metadata/properties" ma:root="true" ma:fieldsID="4f4b3a3a5745b5e4046fb159195bdc3f" ns2:_="">
    <xsd:import namespace="837fb1a1-4b4a-4e44-a50d-065becce8dcc"/>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7fb1a1-4b4a-4e44-a50d-065becce8d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E4C0C1D-495B-4C7D-ACD4-4A99216CE8BA}">
  <ds:schemaRefs>
    <ds:schemaRef ds:uri="http://schemas.microsoft.com/sharepoint/v3/contenttype/forms"/>
  </ds:schemaRefs>
</ds:datastoreItem>
</file>

<file path=customXml/itemProps2.xml><?xml version="1.0" encoding="utf-8"?>
<ds:datastoreItem xmlns:ds="http://schemas.openxmlformats.org/officeDocument/2006/customXml" ds:itemID="{C0ECACE3-4954-4ED9-893C-AF58F6044A75}">
  <ds:schemaRefs>
    <ds:schemaRef ds:uri="47f4f8c0-51af-4b3b-bca9-4cc403335262"/>
    <ds:schemaRef ds:uri="d9b0450d-25f1-44de-8022-4d67cad637e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7EEF826-F378-422B-B734-86515B4E7445}">
  <ds:schemaRefs>
    <ds:schemaRef ds:uri="837fb1a1-4b4a-4e44-a50d-065becce8dc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38</Slides>
  <Notes>32</Notes>
  <HiddenSlides>0</HiddenSlides>
  <ScaleCrop>false</ScaleCrop>
  <HeadingPairs>
    <vt:vector size="4" baseType="variant">
      <vt:variant>
        <vt:lpstr>Theme</vt:lpstr>
      </vt:variant>
      <vt:variant>
        <vt:i4>2</vt:i4>
      </vt:variant>
      <vt:variant>
        <vt:lpstr>Slide Titles</vt:lpstr>
      </vt:variant>
      <vt:variant>
        <vt:i4>38</vt:i4>
      </vt:variant>
    </vt:vector>
  </HeadingPairs>
  <TitlesOfParts>
    <vt:vector size="40" baseType="lpstr">
      <vt:lpstr>office theme</vt:lpstr>
      <vt:lpstr>Office Theme</vt:lpstr>
      <vt:lpstr>PowerPoint Presentation</vt:lpstr>
      <vt:lpstr>Getting Started</vt:lpstr>
      <vt:lpstr>Getting Started </vt:lpstr>
      <vt:lpstr>Multi-Factor Authentication (MFA)</vt:lpstr>
      <vt:lpstr>Accessing Desktop PCs</vt:lpstr>
      <vt:lpstr>Outlook Email</vt:lpstr>
      <vt:lpstr>Outlook Email </vt:lpstr>
      <vt:lpstr>Outlook Calendar </vt:lpstr>
      <vt:lpstr>Accessing Wi-Fi on Campus via Eduroam</vt:lpstr>
      <vt:lpstr>Accessing Wi-Fi on Campus via Eduroam</vt:lpstr>
      <vt:lpstr>Microsoft 365 Applications</vt:lpstr>
      <vt:lpstr>Microsoft 365 Overview</vt:lpstr>
      <vt:lpstr>Microsoft 365 Overview</vt:lpstr>
      <vt:lpstr>OneDrive</vt:lpstr>
      <vt:lpstr>OneDrive</vt:lpstr>
      <vt:lpstr>Teams</vt:lpstr>
      <vt:lpstr>Teams</vt:lpstr>
      <vt:lpstr>UCC Systems</vt:lpstr>
      <vt:lpstr>UCC Systems </vt:lpstr>
      <vt:lpstr>Moodle</vt:lpstr>
      <vt:lpstr>Moodle</vt:lpstr>
      <vt:lpstr>UCC Academic Services Moodle Page</vt:lpstr>
      <vt:lpstr>Academic Skills Centre (ASC)</vt:lpstr>
      <vt:lpstr>Academic Skills Centre (ASC)</vt:lpstr>
      <vt:lpstr>Google Classroom</vt:lpstr>
      <vt:lpstr>CI Connect App</vt:lpstr>
      <vt:lpstr>CI Connect App</vt:lpstr>
      <vt:lpstr>Portal</vt:lpstr>
      <vt:lpstr>Assignment Submission - ATS2</vt:lpstr>
      <vt:lpstr>Printing on Campus</vt:lpstr>
      <vt:lpstr>Apprenticeships</vt:lpstr>
      <vt:lpstr>Apprentices Only</vt:lpstr>
      <vt:lpstr>Apprentices Only:  Smart Assessor</vt:lpstr>
      <vt:lpstr>Student Responsibilities</vt:lpstr>
      <vt:lpstr>Student Responsibilities</vt:lpstr>
      <vt:lpstr>ILT Support</vt:lpstr>
      <vt:lpstr>ILT Support</vt:lpstr>
      <vt:lpstr>What Next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17</cp:revision>
  <dcterms:created xsi:type="dcterms:W3CDTF">2023-08-29T07:08:38Z</dcterms:created>
  <dcterms:modified xsi:type="dcterms:W3CDTF">2025-08-05T13:11:30Z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0x01010095A18D6284E59A42B63A1BA49393FDDE</vt:lpwstr>
  </property>
</Properties>
</file>