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59"/>
  </p:notesMasterIdLst>
  <p:handoutMasterIdLst>
    <p:handoutMasterId r:id="rId60"/>
  </p:handoutMasterIdLst>
  <p:sldIdLst>
    <p:sldId id="299" r:id="rId6"/>
    <p:sldId id="300" r:id="rId7"/>
    <p:sldId id="325" r:id="rId8"/>
    <p:sldId id="305" r:id="rId9"/>
    <p:sldId id="306" r:id="rId10"/>
    <p:sldId id="307" r:id="rId11"/>
    <p:sldId id="308" r:id="rId12"/>
    <p:sldId id="309" r:id="rId13"/>
    <p:sldId id="311" r:id="rId14"/>
    <p:sldId id="314" r:id="rId15"/>
    <p:sldId id="312" r:id="rId16"/>
    <p:sldId id="313" r:id="rId17"/>
    <p:sldId id="310" r:id="rId18"/>
    <p:sldId id="315" r:id="rId19"/>
    <p:sldId id="316" r:id="rId20"/>
    <p:sldId id="317" r:id="rId21"/>
    <p:sldId id="319" r:id="rId22"/>
    <p:sldId id="318" r:id="rId23"/>
    <p:sldId id="320" r:id="rId24"/>
    <p:sldId id="338" r:id="rId25"/>
    <p:sldId id="350" r:id="rId26"/>
    <p:sldId id="342" r:id="rId27"/>
    <p:sldId id="343" r:id="rId28"/>
    <p:sldId id="344" r:id="rId29"/>
    <p:sldId id="345" r:id="rId30"/>
    <p:sldId id="336" r:id="rId31"/>
    <p:sldId id="347" r:id="rId32"/>
    <p:sldId id="339" r:id="rId33"/>
    <p:sldId id="346" r:id="rId34"/>
    <p:sldId id="349" r:id="rId35"/>
    <p:sldId id="351" r:id="rId36"/>
    <p:sldId id="352" r:id="rId37"/>
    <p:sldId id="348" r:id="rId38"/>
    <p:sldId id="353" r:id="rId39"/>
    <p:sldId id="354" r:id="rId40"/>
    <p:sldId id="355" r:id="rId41"/>
    <p:sldId id="356" r:id="rId42"/>
    <p:sldId id="326" r:id="rId43"/>
    <p:sldId id="341" r:id="rId44"/>
    <p:sldId id="327" r:id="rId45"/>
    <p:sldId id="329" r:id="rId46"/>
    <p:sldId id="321" r:id="rId47"/>
    <p:sldId id="322" r:id="rId48"/>
    <p:sldId id="358" r:id="rId49"/>
    <p:sldId id="357" r:id="rId50"/>
    <p:sldId id="324" r:id="rId51"/>
    <p:sldId id="328" r:id="rId52"/>
    <p:sldId id="330" r:id="rId53"/>
    <p:sldId id="331" r:id="rId54"/>
    <p:sldId id="332" r:id="rId55"/>
    <p:sldId id="333" r:id="rId56"/>
    <p:sldId id="334" r:id="rId57"/>
    <p:sldId id="335" r:id="rId58"/>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29AC80-7194-45A7-617C-B05D809C4F3A}" name="Eliza Bebb" initials="EB" userId="S::eliza.bebb@colchester.ac.uk::6191e971-bda1-4f98-8949-110b1925d0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92CB9B-E5E7-44F7-99F8-DE0B6DD0436D}" v="4" dt="2024-09-15T13:51:36.2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20"/>
      </p:cViewPr>
      <p:guideLst/>
    </p:cSldViewPr>
  </p:slideViewPr>
  <p:notesTextViewPr>
    <p:cViewPr>
      <p:scale>
        <a:sx n="1" d="1"/>
        <a:sy n="1" d="1"/>
      </p:scale>
      <p:origin x="0" y="0"/>
    </p:cViewPr>
  </p:notesTextViewPr>
  <p:sorterViewPr>
    <p:cViewPr>
      <p:scale>
        <a:sx n="100" d="100"/>
        <a:sy n="100" d="100"/>
      </p:scale>
      <p:origin x="0" y="-108"/>
    </p:cViewPr>
  </p:sorterViewPr>
  <p:notesViewPr>
    <p:cSldViewPr snapToGrid="0">
      <p:cViewPr varScale="1">
        <p:scale>
          <a:sx n="48" d="100"/>
          <a:sy n="48" d="100"/>
        </p:scale>
        <p:origin x="1896" y="3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A8F6B0-11A0-4689-3F74-1F12B0B95F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24D415A-AC54-B3D5-B767-32CD0F136C3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2BFE62-A242-4939-B5A0-7692180B3555}" type="datetimeFigureOut">
              <a:rPr lang="en-GB" smtClean="0"/>
              <a:t>19/09/2024</a:t>
            </a:fld>
            <a:endParaRPr lang="en-GB"/>
          </a:p>
        </p:txBody>
      </p:sp>
      <p:sp>
        <p:nvSpPr>
          <p:cNvPr id="4" name="Footer Placeholder 3">
            <a:extLst>
              <a:ext uri="{FF2B5EF4-FFF2-40B4-BE49-F238E27FC236}">
                <a16:creationId xmlns:a16="http://schemas.microsoft.com/office/drawing/2014/main" id="{6A1A025B-41B1-D5B4-B71C-8F45FCEDDC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AE342DA-2408-3C36-84BD-EC2C0DE377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DF4A84-2251-4ADE-9DAD-62ECF5764D77}" type="slidenum">
              <a:rPr lang="en-GB" smtClean="0"/>
              <a:t>‹#›</a:t>
            </a:fld>
            <a:endParaRPr lang="en-GB"/>
          </a:p>
        </p:txBody>
      </p:sp>
    </p:spTree>
    <p:extLst>
      <p:ext uri="{BB962C8B-B14F-4D97-AF65-F5344CB8AC3E}">
        <p14:creationId xmlns:p14="http://schemas.microsoft.com/office/powerpoint/2010/main" val="1656863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5C4960-E551-457B-91BB-0F33215ED981}" type="datetimeFigureOut">
              <a:t>9/19/2024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4518B2-77B0-4748-9D01-61BBB7B44A19}" type="slidenum">
              <a:t>‹#›</a:t>
            </a:fld>
            <a:endParaRPr lang="en-GB"/>
          </a:p>
        </p:txBody>
      </p:sp>
    </p:spTree>
    <p:extLst>
      <p:ext uri="{BB962C8B-B14F-4D97-AF65-F5344CB8AC3E}">
        <p14:creationId xmlns:p14="http://schemas.microsoft.com/office/powerpoint/2010/main" val="1520980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onlinestore.colchester.ac.uk/"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olchester.ac.uk/college-gy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mtu.edu/student-leadership/student-orgs/rso-resources/virtual-resources/fun-icebreaking-questions.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Add course</a:t>
            </a:r>
          </a:p>
        </p:txBody>
      </p:sp>
      <p:sp>
        <p:nvSpPr>
          <p:cNvPr id="4" name="Slide Number Placeholder 3"/>
          <p:cNvSpPr>
            <a:spLocks noGrp="1"/>
          </p:cNvSpPr>
          <p:nvPr>
            <p:ph type="sldNum" sz="quarter" idx="5"/>
          </p:nvPr>
        </p:nvSpPr>
        <p:spPr/>
        <p:txBody>
          <a:bodyPr/>
          <a:lstStyle/>
          <a:p>
            <a:fld id="{AE4518B2-77B0-4748-9D01-61BBB7B44A19}" type="slidenum">
              <a:rPr lang="en-GB"/>
              <a:t>1</a:t>
            </a:fld>
            <a:endParaRPr lang="en-GB"/>
          </a:p>
        </p:txBody>
      </p:sp>
    </p:spTree>
    <p:extLst>
      <p:ext uri="{BB962C8B-B14F-4D97-AF65-F5344CB8AC3E}">
        <p14:creationId xmlns:p14="http://schemas.microsoft.com/office/powerpoint/2010/main" val="1696189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 expand on how you run tutorials, types of things you cover and add who the pastoral tutor is and add contact details and how to book these. </a:t>
            </a:r>
          </a:p>
        </p:txBody>
      </p:sp>
      <p:sp>
        <p:nvSpPr>
          <p:cNvPr id="4" name="Slide Number Placeholder 3"/>
          <p:cNvSpPr>
            <a:spLocks noGrp="1"/>
          </p:cNvSpPr>
          <p:nvPr>
            <p:ph type="sldNum" sz="quarter" idx="5"/>
          </p:nvPr>
        </p:nvSpPr>
        <p:spPr/>
        <p:txBody>
          <a:bodyPr/>
          <a:lstStyle/>
          <a:p>
            <a:fld id="{AE4518B2-77B0-4748-9D01-61BBB7B44A19}" type="slidenum">
              <a:rPr lang="en-GB"/>
              <a:t>13</a:t>
            </a:fld>
            <a:endParaRPr lang="en-GB"/>
          </a:p>
        </p:txBody>
      </p:sp>
    </p:spTree>
    <p:extLst>
      <p:ext uri="{BB962C8B-B14F-4D97-AF65-F5344CB8AC3E}">
        <p14:creationId xmlns:p14="http://schemas.microsoft.com/office/powerpoint/2010/main" val="1399883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Explain where main buildings are that are important to know and students can do a scavenger hunt over lunch or you can take them for a tour. </a:t>
            </a:r>
          </a:p>
        </p:txBody>
      </p:sp>
      <p:sp>
        <p:nvSpPr>
          <p:cNvPr id="4" name="Slide Number Placeholder 3"/>
          <p:cNvSpPr>
            <a:spLocks noGrp="1"/>
          </p:cNvSpPr>
          <p:nvPr>
            <p:ph type="sldNum" sz="quarter" idx="5"/>
          </p:nvPr>
        </p:nvSpPr>
        <p:spPr/>
        <p:txBody>
          <a:bodyPr/>
          <a:lstStyle/>
          <a:p>
            <a:fld id="{AE4518B2-77B0-4748-9D01-61BBB7B44A19}" type="slidenum">
              <a:rPr lang="en-GB"/>
              <a:t>15</a:t>
            </a:fld>
            <a:endParaRPr lang="en-GB"/>
          </a:p>
        </p:txBody>
      </p:sp>
    </p:spTree>
    <p:extLst>
      <p:ext uri="{BB962C8B-B14F-4D97-AF65-F5344CB8AC3E}">
        <p14:creationId xmlns:p14="http://schemas.microsoft.com/office/powerpoint/2010/main" val="3192359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BEWARE: beware of parking at Matalan, max 2 hours and they will fine. </a:t>
            </a:r>
          </a:p>
          <a:p>
            <a:endParaRPr lang="en-US" dirty="0">
              <a:cs typeface="Calibri"/>
            </a:endParaRPr>
          </a:p>
          <a:p>
            <a:r>
              <a:rPr lang="en-US" dirty="0">
                <a:cs typeface="Calibri"/>
              </a:rPr>
              <a:t>ANPR – automatic number plate recognition system</a:t>
            </a:r>
          </a:p>
          <a:p>
            <a:endParaRPr lang="en-US" dirty="0">
              <a:cs typeface="Calibri"/>
            </a:endParaRPr>
          </a:p>
          <a:p>
            <a:r>
              <a:rPr lang="en-US" dirty="0"/>
              <a:t>Notes:</a:t>
            </a:r>
          </a:p>
          <a:p>
            <a:endParaRPr lang="en-US" dirty="0"/>
          </a:p>
          <a:p>
            <a:r>
              <a:rPr lang="en-US" dirty="0"/>
              <a:t>Locked bike bays are for staff only.</a:t>
            </a:r>
          </a:p>
          <a:p>
            <a:r>
              <a:rPr lang="en-US" b="1" dirty="0"/>
              <a:t>Only PGCE students</a:t>
            </a:r>
            <a:r>
              <a:rPr lang="en-US" dirty="0"/>
              <a:t> can register their cars and pay via the online store. </a:t>
            </a:r>
            <a:r>
              <a:rPr lang="en-US" dirty="0">
                <a:hlinkClick r:id="rId3"/>
              </a:rPr>
              <a:t>https://onlinestore.colchester.ac.uk/</a:t>
            </a:r>
            <a:r>
              <a:rPr lang="en-US" dirty="0"/>
              <a:t> </a:t>
            </a: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16</a:t>
            </a:fld>
            <a:endParaRPr lang="en-GB"/>
          </a:p>
        </p:txBody>
      </p:sp>
    </p:spTree>
    <p:extLst>
      <p:ext uri="{BB962C8B-B14F-4D97-AF65-F5344CB8AC3E}">
        <p14:creationId xmlns:p14="http://schemas.microsoft.com/office/powerpoint/2010/main" val="1212005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are also near to a Subway and another Starbucks at the Matalan retail park next to us.</a:t>
            </a:r>
          </a:p>
        </p:txBody>
      </p:sp>
      <p:sp>
        <p:nvSpPr>
          <p:cNvPr id="4" name="Slide Number Placeholder 3"/>
          <p:cNvSpPr>
            <a:spLocks noGrp="1"/>
          </p:cNvSpPr>
          <p:nvPr>
            <p:ph type="sldNum" sz="quarter" idx="5"/>
          </p:nvPr>
        </p:nvSpPr>
        <p:spPr/>
        <p:txBody>
          <a:bodyPr/>
          <a:lstStyle/>
          <a:p>
            <a:fld id="{AE4518B2-77B0-4748-9D01-61BBB7B44A19}" type="slidenum">
              <a:rPr lang="en-GB"/>
              <a:t>17</a:t>
            </a:fld>
            <a:endParaRPr lang="en-GB"/>
          </a:p>
        </p:txBody>
      </p:sp>
    </p:spTree>
    <p:extLst>
      <p:ext uri="{BB962C8B-B14F-4D97-AF65-F5344CB8AC3E}">
        <p14:creationId xmlns:p14="http://schemas.microsoft.com/office/powerpoint/2010/main" val="1186846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Official rules in classrooms is bottled water or drinks with lids on. This may be different in workshops, computer rooms etc. Beware of other classes coming in to a classroom after the lunch period due to food smells. </a:t>
            </a:r>
          </a:p>
          <a:p>
            <a:endParaRPr lang="en-US" dirty="0">
              <a:cs typeface="Calibri"/>
            </a:endParaRPr>
          </a:p>
          <a:p>
            <a:r>
              <a:rPr lang="en-US" dirty="0">
                <a:cs typeface="Calibri"/>
              </a:rPr>
              <a:t>Make sure everyone knows where to go and has someone to meet for lunch. </a:t>
            </a:r>
          </a:p>
          <a:p>
            <a:endParaRPr lang="en-US" dirty="0">
              <a:cs typeface="Calibri"/>
            </a:endParaRPr>
          </a:p>
          <a:p>
            <a:r>
              <a:rPr lang="en-US" dirty="0">
                <a:cs typeface="Calibri"/>
              </a:rPr>
              <a:t>No smoking/vaping anywhere else.</a:t>
            </a:r>
          </a:p>
        </p:txBody>
      </p:sp>
      <p:sp>
        <p:nvSpPr>
          <p:cNvPr id="4" name="Slide Number Placeholder 3"/>
          <p:cNvSpPr>
            <a:spLocks noGrp="1"/>
          </p:cNvSpPr>
          <p:nvPr>
            <p:ph type="sldNum" sz="quarter" idx="5"/>
          </p:nvPr>
        </p:nvSpPr>
        <p:spPr/>
        <p:txBody>
          <a:bodyPr/>
          <a:lstStyle/>
          <a:p>
            <a:fld id="{AE4518B2-77B0-4748-9D01-61BBB7B44A19}" type="slidenum">
              <a:rPr lang="en-GB"/>
              <a:t>18</a:t>
            </a:fld>
            <a:endParaRPr lang="en-GB"/>
          </a:p>
        </p:txBody>
      </p:sp>
    </p:spTree>
    <p:extLst>
      <p:ext uri="{BB962C8B-B14F-4D97-AF65-F5344CB8AC3E}">
        <p14:creationId xmlns:p14="http://schemas.microsoft.com/office/powerpoint/2010/main" val="3023931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Other facilities:</a:t>
            </a:r>
          </a:p>
          <a:p>
            <a:pPr marL="171450" indent="-171450">
              <a:buFont typeface="Arial"/>
              <a:buChar char="•"/>
            </a:pPr>
            <a:r>
              <a:rPr lang="en-US" dirty="0">
                <a:cs typeface="Calibri"/>
              </a:rPr>
              <a:t>Library in S Block. Students will visit the library over the next week. Also have technical learning resources where you can borrow cameras, recorders, laptops etc. </a:t>
            </a:r>
          </a:p>
          <a:p>
            <a:pPr marL="171450" indent="-171450">
              <a:buFont typeface="Arial"/>
              <a:buChar char="•"/>
            </a:pPr>
            <a:r>
              <a:rPr lang="en-US" dirty="0">
                <a:cs typeface="Calibri"/>
              </a:rPr>
              <a:t>Printing facilities all over campus – more on that later.  We also have reprographics that can print bespoke work such as dissertations.</a:t>
            </a:r>
          </a:p>
          <a:p>
            <a:pPr marL="171450" indent="-171450">
              <a:buFont typeface="Arial"/>
              <a:buChar char="•"/>
            </a:pPr>
            <a:r>
              <a:rPr lang="en-US" dirty="0">
                <a:cs typeface="Calibri"/>
              </a:rPr>
              <a:t>Gym (there is also a gym in the Matalan retail park too. </a:t>
            </a:r>
            <a:r>
              <a:rPr lang="en-US" dirty="0">
                <a:hlinkClick r:id="rId3"/>
              </a:rPr>
              <a:t>College Gym - Colchester Institute </a:t>
            </a:r>
            <a:endParaRPr lang="en-US" dirty="0">
              <a:cs typeface="Calibri"/>
              <a:hlinkClick r:id="rId3"/>
            </a:endParaRPr>
          </a:p>
          <a:p>
            <a:pPr marL="171450" indent="-171450">
              <a:buFont typeface="Arial"/>
              <a:buChar char="•"/>
            </a:pPr>
            <a:r>
              <a:rPr lang="en-US" dirty="0">
                <a:cs typeface="Calibri"/>
              </a:rPr>
              <a:t>Hairdressing and beauty salon. </a:t>
            </a:r>
          </a:p>
          <a:p>
            <a:pPr marL="171450" indent="-171450">
              <a:buFont typeface="Arial"/>
              <a:buChar char="•"/>
            </a:pPr>
            <a:endParaRPr lang="en-US" dirty="0">
              <a:cs typeface="Calibri"/>
            </a:endParaRPr>
          </a:p>
          <a:p>
            <a:r>
              <a:rPr lang="en-US" dirty="0">
                <a:cs typeface="Calibri"/>
              </a:rPr>
              <a:t>We also have a quiet reflection room which can also be used for prayer in K Block. Students just need to get the key from reception. </a:t>
            </a: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19</a:t>
            </a:fld>
            <a:endParaRPr lang="en-GB"/>
          </a:p>
        </p:txBody>
      </p:sp>
    </p:spTree>
    <p:extLst>
      <p:ext uri="{BB962C8B-B14F-4D97-AF65-F5344CB8AC3E}">
        <p14:creationId xmlns:p14="http://schemas.microsoft.com/office/powerpoint/2010/main" val="704520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also contact UCC Academic Services in room HE103 or on 01206 712613. You are encouraged to save this number on your phone. </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21</a:t>
            </a:fld>
            <a:endParaRPr lang="en-GB"/>
          </a:p>
        </p:txBody>
      </p:sp>
    </p:spTree>
    <p:extLst>
      <p:ext uri="{BB962C8B-B14F-4D97-AF65-F5344CB8AC3E}">
        <p14:creationId xmlns:p14="http://schemas.microsoft.com/office/powerpoint/2010/main" val="3670990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Explain that UCC wear grey lanyards. </a:t>
            </a:r>
          </a:p>
          <a:p>
            <a:endParaRPr lang="en-US" dirty="0">
              <a:ea typeface="Calibri"/>
              <a:cs typeface="Calibri"/>
            </a:endParaRPr>
          </a:p>
          <a:p>
            <a:pPr algn="just"/>
            <a:r>
              <a:rPr lang="en-US"/>
              <a:t>•You must wear your lanyard and ID card at all times at College. </a:t>
            </a:r>
          </a:p>
          <a:p>
            <a:pPr algn="just"/>
            <a:r>
              <a:rPr lang="en-US" dirty="0"/>
              <a:t>•You will also need your ID card for:</a:t>
            </a:r>
            <a:endParaRPr lang="en-US" dirty="0">
              <a:ea typeface="Calibri"/>
              <a:cs typeface="Calibri"/>
            </a:endParaRPr>
          </a:p>
          <a:p>
            <a:r>
              <a:rPr lang="en-US" dirty="0" err="1"/>
              <a:t>oIT</a:t>
            </a:r>
            <a:r>
              <a:rPr lang="en-US" dirty="0"/>
              <a:t> Helpdesk</a:t>
            </a:r>
            <a:endParaRPr lang="en-US" dirty="0">
              <a:ea typeface="Calibri"/>
              <a:cs typeface="Calibri"/>
            </a:endParaRPr>
          </a:p>
          <a:p>
            <a:r>
              <a:rPr lang="en-US" dirty="0" err="1"/>
              <a:t>oLibrary</a:t>
            </a:r>
            <a:endParaRPr lang="en-US" dirty="0" err="1">
              <a:ea typeface="Calibri"/>
              <a:cs typeface="Calibri"/>
            </a:endParaRPr>
          </a:p>
          <a:p>
            <a:r>
              <a:rPr lang="en-US" dirty="0" err="1"/>
              <a:t>oTo</a:t>
            </a:r>
            <a:r>
              <a:rPr lang="en-US" dirty="0"/>
              <a:t> access cashless catering (</a:t>
            </a:r>
            <a:r>
              <a:rPr lang="en-US" dirty="0" err="1"/>
              <a:t>Upay</a:t>
            </a:r>
            <a:r>
              <a:rPr lang="en-US" dirty="0"/>
              <a:t>)</a:t>
            </a:r>
            <a:endParaRPr lang="en-US" dirty="0">
              <a:ea typeface="Calibri"/>
              <a:cs typeface="Calibri"/>
            </a:endParaRPr>
          </a:p>
          <a:p>
            <a:r>
              <a:rPr lang="en-US" dirty="0" err="1"/>
              <a:t>oTo</a:t>
            </a:r>
            <a:r>
              <a:rPr lang="en-US" dirty="0"/>
              <a:t> use your bus pass or train pass</a:t>
            </a:r>
            <a:endParaRPr lang="en-US" dirty="0">
              <a:ea typeface="Calibri"/>
              <a:cs typeface="Calibri"/>
            </a:endParaRPr>
          </a:p>
          <a:p>
            <a:r>
              <a:rPr lang="en-US" dirty="0" err="1"/>
              <a:t>oTo</a:t>
            </a:r>
            <a:r>
              <a:rPr lang="en-US" dirty="0"/>
              <a:t> sit public exams</a:t>
            </a:r>
            <a:endParaRPr lang="en-US" dirty="0">
              <a:ea typeface="Calibri"/>
              <a:cs typeface="Calibri"/>
            </a:endParaRPr>
          </a:p>
          <a:p>
            <a:r>
              <a:rPr lang="en-US" dirty="0"/>
              <a:t>•If you forget your ID card, please ensure you are wearing a temporary student ID.</a:t>
            </a:r>
            <a:endParaRPr lang="en-US" dirty="0">
              <a:ea typeface="Calibri"/>
              <a:cs typeface="Calibri"/>
            </a:endParaRPr>
          </a:p>
          <a:p>
            <a:r>
              <a:rPr lang="en-US" dirty="0"/>
              <a:t>•If you lose your card, please go to Registry (Colchester) for a replacement.</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22</a:t>
            </a:fld>
            <a:endParaRPr lang="en-GB"/>
          </a:p>
        </p:txBody>
      </p:sp>
    </p:spTree>
    <p:extLst>
      <p:ext uri="{BB962C8B-B14F-4D97-AF65-F5344CB8AC3E}">
        <p14:creationId xmlns:p14="http://schemas.microsoft.com/office/powerpoint/2010/main" val="789037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23</a:t>
            </a:fld>
            <a:endParaRPr lang="en-GB"/>
          </a:p>
        </p:txBody>
      </p:sp>
    </p:spTree>
    <p:extLst>
      <p:ext uri="{BB962C8B-B14F-4D97-AF65-F5344CB8AC3E}">
        <p14:creationId xmlns:p14="http://schemas.microsoft.com/office/powerpoint/2010/main" val="1425986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24</a:t>
            </a:fld>
            <a:endParaRPr lang="en-GB"/>
          </a:p>
        </p:txBody>
      </p:sp>
    </p:spTree>
    <p:extLst>
      <p:ext uri="{BB962C8B-B14F-4D97-AF65-F5344CB8AC3E}">
        <p14:creationId xmlns:p14="http://schemas.microsoft.com/office/powerpoint/2010/main" val="3703363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remove where necessary</a:t>
            </a:r>
          </a:p>
        </p:txBody>
      </p:sp>
      <p:sp>
        <p:nvSpPr>
          <p:cNvPr id="4" name="Slide Number Placeholder 3"/>
          <p:cNvSpPr>
            <a:spLocks noGrp="1"/>
          </p:cNvSpPr>
          <p:nvPr>
            <p:ph type="sldNum" sz="quarter" idx="5"/>
          </p:nvPr>
        </p:nvSpPr>
        <p:spPr/>
        <p:txBody>
          <a:bodyPr/>
          <a:lstStyle/>
          <a:p>
            <a:fld id="{AE4518B2-77B0-4748-9D01-61BBB7B44A19}" type="slidenum">
              <a:rPr lang="en-GB"/>
              <a:t>2</a:t>
            </a:fld>
            <a:endParaRPr lang="en-GB"/>
          </a:p>
        </p:txBody>
      </p:sp>
    </p:spTree>
    <p:extLst>
      <p:ext uri="{BB962C8B-B14F-4D97-AF65-F5344CB8AC3E}">
        <p14:creationId xmlns:p14="http://schemas.microsoft.com/office/powerpoint/2010/main" val="640848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25</a:t>
            </a:fld>
            <a:endParaRPr lang="en-GB"/>
          </a:p>
        </p:txBody>
      </p:sp>
    </p:spTree>
    <p:extLst>
      <p:ext uri="{BB962C8B-B14F-4D97-AF65-F5344CB8AC3E}">
        <p14:creationId xmlns:p14="http://schemas.microsoft.com/office/powerpoint/2010/main" val="2933287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26</a:t>
            </a:fld>
            <a:endParaRPr lang="en-GB"/>
          </a:p>
        </p:txBody>
      </p:sp>
    </p:spTree>
    <p:extLst>
      <p:ext uri="{BB962C8B-B14F-4D97-AF65-F5344CB8AC3E}">
        <p14:creationId xmlns:p14="http://schemas.microsoft.com/office/powerpoint/2010/main" val="2781715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27</a:t>
            </a:fld>
            <a:endParaRPr lang="en-GB"/>
          </a:p>
        </p:txBody>
      </p:sp>
    </p:spTree>
    <p:extLst>
      <p:ext uri="{BB962C8B-B14F-4D97-AF65-F5344CB8AC3E}">
        <p14:creationId xmlns:p14="http://schemas.microsoft.com/office/powerpoint/2010/main" val="1049149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Please add context for your learners where appropriate. </a:t>
            </a:r>
          </a:p>
          <a:p>
            <a:endParaRPr lang="en-US" dirty="0">
              <a:ea typeface="Calibri"/>
              <a:cs typeface="Calibri"/>
            </a:endParaRPr>
          </a:p>
          <a:p>
            <a:r>
              <a:rPr lang="en-US" b="1"/>
              <a:t>Colchester Institute is committed to the promotion of the British Values of: </a:t>
            </a:r>
            <a:endParaRPr lang="en-US"/>
          </a:p>
          <a:p>
            <a:r>
              <a:rPr lang="en-US"/>
              <a:t>•Democracy  </a:t>
            </a:r>
          </a:p>
          <a:p>
            <a:r>
              <a:rPr lang="en-US" dirty="0"/>
              <a:t>•Individual Liberty </a:t>
            </a:r>
            <a:endParaRPr lang="en-US" dirty="0">
              <a:ea typeface="Calibri"/>
              <a:cs typeface="Calibri"/>
            </a:endParaRPr>
          </a:p>
          <a:p>
            <a:r>
              <a:rPr lang="en-US" dirty="0"/>
              <a:t>•Mutual Respect</a:t>
            </a:r>
            <a:endParaRPr lang="en-US" dirty="0">
              <a:ea typeface="Calibri"/>
              <a:cs typeface="Calibri"/>
            </a:endParaRPr>
          </a:p>
          <a:p>
            <a:r>
              <a:rPr lang="en-US" dirty="0"/>
              <a:t>•Rule of Law </a:t>
            </a:r>
            <a:endParaRPr lang="en-US" dirty="0">
              <a:ea typeface="Calibri"/>
              <a:cs typeface="Calibri"/>
            </a:endParaRPr>
          </a:p>
          <a:p>
            <a:r>
              <a:rPr lang="en-US" dirty="0"/>
              <a:t>•Tolerance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28</a:t>
            </a:fld>
            <a:endParaRPr lang="en-GB"/>
          </a:p>
        </p:txBody>
      </p:sp>
    </p:spTree>
    <p:extLst>
      <p:ext uri="{BB962C8B-B14F-4D97-AF65-F5344CB8AC3E}">
        <p14:creationId xmlns:p14="http://schemas.microsoft.com/office/powerpoint/2010/main" val="3912267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29</a:t>
            </a:fld>
            <a:endParaRPr lang="en-GB"/>
          </a:p>
        </p:txBody>
      </p:sp>
    </p:spTree>
    <p:extLst>
      <p:ext uri="{BB962C8B-B14F-4D97-AF65-F5344CB8AC3E}">
        <p14:creationId xmlns:p14="http://schemas.microsoft.com/office/powerpoint/2010/main" val="3088568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If you hear an intermittent sound this is warning you there is potential fire in another building. You do not need to leave. There is also a lockdown alarm which is one long continuous sound (not whirring like the main alarm).</a:t>
            </a:r>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30</a:t>
            </a:fld>
            <a:endParaRPr lang="en-GB"/>
          </a:p>
        </p:txBody>
      </p:sp>
    </p:spTree>
    <p:extLst>
      <p:ext uri="{BB962C8B-B14F-4D97-AF65-F5344CB8AC3E}">
        <p14:creationId xmlns:p14="http://schemas.microsoft.com/office/powerpoint/2010/main" val="1156268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31</a:t>
            </a:fld>
            <a:endParaRPr lang="en-GB"/>
          </a:p>
        </p:txBody>
      </p:sp>
    </p:spTree>
    <p:extLst>
      <p:ext uri="{BB962C8B-B14F-4D97-AF65-F5344CB8AC3E}">
        <p14:creationId xmlns:p14="http://schemas.microsoft.com/office/powerpoint/2010/main" val="1519387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90000"/>
              </a:lnSpc>
              <a:spcBef>
                <a:spcPts val="500"/>
              </a:spcBef>
              <a:buFont typeface="Courier New,monospace"/>
              <a:buChar char="o"/>
            </a:pPr>
            <a:r>
              <a:rPr lang="en-GB" b="1"/>
              <a:t>Life support</a:t>
            </a:r>
            <a:r>
              <a:rPr lang="en-GB"/>
              <a:t>: Access to counselling for problems like anxiety, depression, low mood, relationship issues, sexual and gender identity concerns and exam pressures.</a:t>
            </a:r>
          </a:p>
          <a:p>
            <a:pPr marL="628650" lvl="1" indent="-171450">
              <a:lnSpc>
                <a:spcPct val="90000"/>
              </a:lnSpc>
              <a:spcBef>
                <a:spcPts val="500"/>
              </a:spcBef>
              <a:buFont typeface="Courier New,monospace"/>
              <a:buChar char="o"/>
            </a:pPr>
            <a:r>
              <a:rPr lang="en-GB" b="1"/>
              <a:t>Legal information:</a:t>
            </a:r>
            <a:r>
              <a:rPr lang="en-GB"/>
              <a:t> For issues that cause anxiety or distress including debt management, consumer, landlord or neighbour disputes.</a:t>
            </a:r>
          </a:p>
          <a:p>
            <a:pPr marL="628650" lvl="1" indent="-171450">
              <a:lnSpc>
                <a:spcPct val="90000"/>
              </a:lnSpc>
              <a:spcBef>
                <a:spcPts val="500"/>
              </a:spcBef>
              <a:buFont typeface="Courier New,monospace"/>
              <a:buChar char="o"/>
            </a:pPr>
            <a:r>
              <a:rPr lang="en-GB" b="1"/>
              <a:t>Bereavement support:</a:t>
            </a:r>
            <a:r>
              <a:rPr lang="en-GB"/>
              <a:t> Health Assured offers qualified and experienced counsellors who can help with grief plus legal advisors to help with related legal matters.</a:t>
            </a:r>
          </a:p>
          <a:p>
            <a:pPr marL="628650" lvl="1" indent="-171450">
              <a:lnSpc>
                <a:spcPct val="90000"/>
              </a:lnSpc>
              <a:spcBef>
                <a:spcPts val="500"/>
              </a:spcBef>
              <a:buFont typeface="Courier New,monospace"/>
              <a:buChar char="o"/>
            </a:pPr>
            <a:r>
              <a:rPr lang="en-GB" b="1"/>
              <a:t>Medical information:</a:t>
            </a:r>
            <a:r>
              <a:rPr lang="en-GB"/>
              <a:t> Qualified nurses are on hand to offer support on a range of medical or health-related issues offering practical information and advice.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32</a:t>
            </a:fld>
            <a:endParaRPr lang="en-GB"/>
          </a:p>
        </p:txBody>
      </p:sp>
    </p:spTree>
    <p:extLst>
      <p:ext uri="{BB962C8B-B14F-4D97-AF65-F5344CB8AC3E}">
        <p14:creationId xmlns:p14="http://schemas.microsoft.com/office/powerpoint/2010/main" val="1684435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33</a:t>
            </a:fld>
            <a:endParaRPr lang="en-GB"/>
          </a:p>
        </p:txBody>
      </p:sp>
    </p:spTree>
    <p:extLst>
      <p:ext uri="{BB962C8B-B14F-4D97-AF65-F5344CB8AC3E}">
        <p14:creationId xmlns:p14="http://schemas.microsoft.com/office/powerpoint/2010/main" val="1115449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34</a:t>
            </a:fld>
            <a:endParaRPr lang="en-GB"/>
          </a:p>
        </p:txBody>
      </p:sp>
    </p:spTree>
    <p:extLst>
      <p:ext uri="{BB962C8B-B14F-4D97-AF65-F5344CB8AC3E}">
        <p14:creationId xmlns:p14="http://schemas.microsoft.com/office/powerpoint/2010/main" val="3445749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 add relevant information to the room/building that you are in. </a:t>
            </a:r>
          </a:p>
          <a:p>
            <a:endParaRPr lang="en-US" dirty="0">
              <a:cs typeface="Calibri"/>
            </a:endParaRPr>
          </a:p>
          <a:p>
            <a:r>
              <a:rPr lang="en-US" dirty="0">
                <a:cs typeface="Calibri"/>
              </a:rPr>
              <a:t>Please add any other relevant information relating to H&amp;S. Or add any specific presentations to the course tile. This might be done on a different day. </a:t>
            </a:r>
          </a:p>
          <a:p>
            <a:endParaRPr lang="en-US" dirty="0">
              <a:cs typeface="Calibri"/>
            </a:endParaRPr>
          </a:p>
          <a:p>
            <a:r>
              <a:rPr lang="en-US" dirty="0">
                <a:cs typeface="Calibri"/>
              </a:rPr>
              <a:t>Smoking/vaping by the Eastgate area only, not walking about. </a:t>
            </a:r>
          </a:p>
        </p:txBody>
      </p:sp>
      <p:sp>
        <p:nvSpPr>
          <p:cNvPr id="4" name="Slide Number Placeholder 3"/>
          <p:cNvSpPr>
            <a:spLocks noGrp="1"/>
          </p:cNvSpPr>
          <p:nvPr>
            <p:ph type="sldNum" sz="quarter" idx="5"/>
          </p:nvPr>
        </p:nvSpPr>
        <p:spPr/>
        <p:txBody>
          <a:bodyPr/>
          <a:lstStyle/>
          <a:p>
            <a:fld id="{AE4518B2-77B0-4748-9D01-61BBB7B44A19}" type="slidenum">
              <a:rPr lang="en-GB"/>
              <a:t>4</a:t>
            </a:fld>
            <a:endParaRPr lang="en-GB"/>
          </a:p>
        </p:txBody>
      </p:sp>
    </p:spTree>
    <p:extLst>
      <p:ext uri="{BB962C8B-B14F-4D97-AF65-F5344CB8AC3E}">
        <p14:creationId xmlns:p14="http://schemas.microsoft.com/office/powerpoint/2010/main" val="22448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35</a:t>
            </a:fld>
            <a:endParaRPr lang="en-GB"/>
          </a:p>
        </p:txBody>
      </p:sp>
    </p:spTree>
    <p:extLst>
      <p:ext uri="{BB962C8B-B14F-4D97-AF65-F5344CB8AC3E}">
        <p14:creationId xmlns:p14="http://schemas.microsoft.com/office/powerpoint/2010/main" val="1415496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Accessibility is Tracy</a:t>
            </a:r>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36</a:t>
            </a:fld>
            <a:endParaRPr lang="en-GB"/>
          </a:p>
        </p:txBody>
      </p:sp>
    </p:spTree>
    <p:extLst>
      <p:ext uri="{BB962C8B-B14F-4D97-AF65-F5344CB8AC3E}">
        <p14:creationId xmlns:p14="http://schemas.microsoft.com/office/powerpoint/2010/main" val="40075137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Accessibility is Tracy</a:t>
            </a:r>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37</a:t>
            </a:fld>
            <a:endParaRPr lang="en-GB"/>
          </a:p>
        </p:txBody>
      </p:sp>
    </p:spTree>
    <p:extLst>
      <p:ext uri="{BB962C8B-B14F-4D97-AF65-F5344CB8AC3E}">
        <p14:creationId xmlns:p14="http://schemas.microsoft.com/office/powerpoint/2010/main" val="550340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US"/>
              <a:t>38</a:t>
            </a:fld>
            <a:endParaRPr lang="en-US"/>
          </a:p>
        </p:txBody>
      </p:sp>
    </p:spTree>
    <p:extLst>
      <p:ext uri="{BB962C8B-B14F-4D97-AF65-F5344CB8AC3E}">
        <p14:creationId xmlns:p14="http://schemas.microsoft.com/office/powerpoint/2010/main" val="3002400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panose="020F0502020204030204"/>
                <a:cs typeface="Calibri"/>
              </a:rPr>
              <a:t>Firstly, please explain that UCC operates within a wider college environment and therefore it is important that this information is shared. </a:t>
            </a:r>
          </a:p>
          <a:p>
            <a:endParaRPr lang="en-US" dirty="0">
              <a:ea typeface="Calibri" panose="020F0502020204030204"/>
              <a:cs typeface="Calibri"/>
            </a:endParaRPr>
          </a:p>
          <a:p>
            <a:r>
              <a:rPr lang="en-US" dirty="0">
                <a:ea typeface="Calibri" panose="020F0502020204030204"/>
                <a:cs typeface="Calibri"/>
              </a:rPr>
              <a:t>Dress code – be aware that this is an FE policy and that some parts relating to curriculum areas are not applicable. </a:t>
            </a:r>
            <a:endParaRPr lang="en-US" dirty="0"/>
          </a:p>
          <a:p>
            <a:endParaRPr lang="en-US" dirty="0">
              <a:ea typeface="Calibri" panose="020F0502020204030204"/>
              <a:cs typeface="Calibri"/>
            </a:endParaRPr>
          </a:p>
          <a:p>
            <a:r>
              <a:rPr lang="en-US" dirty="0">
                <a:ea typeface="Calibri" panose="020F0502020204030204"/>
                <a:cs typeface="Calibri"/>
              </a:rPr>
              <a:t>Lanyards and smoking will have been covered off early on already, this is just a reminder. </a:t>
            </a:r>
          </a:p>
          <a:p>
            <a:endParaRPr lang="en-US" dirty="0">
              <a:ea typeface="Calibri" panose="020F0502020204030204"/>
              <a:cs typeface="Calibri"/>
            </a:endParaRPr>
          </a:p>
          <a:p>
            <a:r>
              <a:rPr lang="en-US" dirty="0">
                <a:ea typeface="Calibri" panose="020F0502020204030204"/>
                <a:cs typeface="Calibri"/>
              </a:rPr>
              <a:t>Explain that they will see posters across campus reiterating professional standards like this on e on professional standards and expectations. Whilst we would not expect any of our students to do any of these things, it is still important to make everyone aware of College expectations. </a:t>
            </a:r>
          </a:p>
        </p:txBody>
      </p:sp>
      <p:sp>
        <p:nvSpPr>
          <p:cNvPr id="4" name="Slide Number Placeholder 3"/>
          <p:cNvSpPr>
            <a:spLocks noGrp="1"/>
          </p:cNvSpPr>
          <p:nvPr>
            <p:ph type="sldNum" sz="quarter" idx="5"/>
          </p:nvPr>
        </p:nvSpPr>
        <p:spPr/>
        <p:txBody>
          <a:bodyPr/>
          <a:lstStyle/>
          <a:p>
            <a:fld id="{AE4518B2-77B0-4748-9D01-61BBB7B44A19}" type="slidenum">
              <a:rPr lang="en-GB"/>
              <a:t>39</a:t>
            </a:fld>
            <a:endParaRPr lang="en-GB"/>
          </a:p>
        </p:txBody>
      </p:sp>
    </p:spTree>
    <p:extLst>
      <p:ext uri="{BB962C8B-B14F-4D97-AF65-F5344CB8AC3E}">
        <p14:creationId xmlns:p14="http://schemas.microsoft.com/office/powerpoint/2010/main" val="31110155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do have a student charter but this is currently being updated. </a:t>
            </a:r>
          </a:p>
          <a:p>
            <a:endParaRPr lang="en-US" dirty="0">
              <a:cs typeface="Calibri"/>
            </a:endParaRPr>
          </a:p>
          <a:p>
            <a:r>
              <a:rPr lang="en-US" dirty="0">
                <a:cs typeface="Calibri"/>
              </a:rPr>
              <a:t>You could try an icebreaker. If you could eliminate one thing from your daily routine what would it be? What will make you smile today? Would you rather? </a:t>
            </a:r>
            <a:r>
              <a:rPr lang="en-US" dirty="0">
                <a:hlinkClick r:id="rId3"/>
              </a:rPr>
              <a:t>https://www.mtu.edu/student-leadership/student-orgs/rso-resources/virtual-resources/fun-icebreaking-questions.pdf</a:t>
            </a:r>
            <a:r>
              <a:rPr lang="en-US" dirty="0"/>
              <a:t> </a:t>
            </a:r>
            <a:r>
              <a:rPr lang="en-US" dirty="0">
                <a:cs typeface="Calibri"/>
              </a:rPr>
              <a:t>Could try Task Master inspired tasks</a:t>
            </a:r>
          </a:p>
          <a:p>
            <a:endParaRPr lang="en-US" dirty="0"/>
          </a:p>
          <a:p>
            <a:r>
              <a:rPr lang="en-US" dirty="0"/>
              <a:t>Suggested activity to build class contract:</a:t>
            </a:r>
          </a:p>
          <a:p>
            <a:endParaRPr lang="en-US" dirty="0"/>
          </a:p>
          <a:p>
            <a:r>
              <a:rPr lang="en-US" dirty="0"/>
              <a:t>Flip chart paper, pens.</a:t>
            </a:r>
          </a:p>
          <a:p>
            <a:endParaRPr lang="en-US" dirty="0"/>
          </a:p>
          <a:p>
            <a:r>
              <a:rPr lang="en-US" dirty="0"/>
              <a:t>Write what makes a good team/learning environment</a:t>
            </a:r>
          </a:p>
          <a:p>
            <a:r>
              <a:rPr lang="en-US" dirty="0"/>
              <a:t>Write what doesn't make a good team/learning environment.</a:t>
            </a:r>
          </a:p>
          <a:p>
            <a:r>
              <a:rPr lang="en-US" dirty="0"/>
              <a:t>Write what they want from the teacher.</a:t>
            </a:r>
          </a:p>
          <a:p>
            <a:endParaRPr lang="en-US" dirty="0">
              <a:cs typeface="Calibri" panose="020F0502020204030204"/>
            </a:endParaRPr>
          </a:p>
          <a:p>
            <a:r>
              <a:rPr lang="en-US" dirty="0">
                <a:cs typeface="Calibri" panose="020F0502020204030204"/>
              </a:rPr>
              <a:t>Or,</a:t>
            </a:r>
          </a:p>
          <a:p>
            <a:r>
              <a:rPr lang="en-US" dirty="0">
                <a:cs typeface="Calibri" panose="020F0502020204030204"/>
              </a:rPr>
              <a:t>Fears and expectations</a:t>
            </a:r>
            <a:endParaRPr lang="en-US" dirty="0"/>
          </a:p>
          <a:p>
            <a:endParaRPr lang="en-US" dirty="0"/>
          </a:p>
          <a:p>
            <a:r>
              <a:rPr lang="en-US" dirty="0"/>
              <a:t>Try to draw out:</a:t>
            </a:r>
          </a:p>
          <a:p>
            <a:pPr marL="171450" indent="-171450">
              <a:buFont typeface="Arial,Sans-Serif"/>
              <a:buChar char="•"/>
            </a:pPr>
            <a:r>
              <a:rPr lang="en-US" dirty="0"/>
              <a:t>Lateness</a:t>
            </a:r>
          </a:p>
          <a:p>
            <a:pPr marL="171450" indent="-171450">
              <a:buFont typeface="Arial,Sans-Serif"/>
              <a:buChar char="•"/>
            </a:pPr>
            <a:r>
              <a:rPr lang="en-US" dirty="0"/>
              <a:t>Group work, </a:t>
            </a:r>
          </a:p>
          <a:p>
            <a:pPr marL="171450" indent="-171450">
              <a:buFont typeface="Arial,Sans-Serif"/>
              <a:buChar char="•"/>
            </a:pPr>
            <a:r>
              <a:rPr lang="en-US" dirty="0"/>
              <a:t>Open to being in different groups rather than same table groups.</a:t>
            </a:r>
          </a:p>
          <a:p>
            <a:pPr marL="171450" indent="-171450">
              <a:buFont typeface="Arial,Sans-Serif"/>
              <a:buChar char="•"/>
            </a:pPr>
            <a:r>
              <a:rPr lang="en-US" dirty="0"/>
              <a:t>Completing independent activities</a:t>
            </a:r>
          </a:p>
          <a:p>
            <a:pPr marL="171450" indent="-171450">
              <a:buFont typeface="Arial,Sans-Serif"/>
              <a:buChar char="•"/>
            </a:pPr>
            <a:r>
              <a:rPr lang="en-US" dirty="0"/>
              <a:t>Interrupting – hands up</a:t>
            </a:r>
          </a:p>
          <a:p>
            <a:pPr marL="171450" indent="-171450">
              <a:buFont typeface="Arial,Sans-Serif"/>
              <a:buChar char="•"/>
            </a:pPr>
            <a:r>
              <a:rPr lang="en-US" dirty="0"/>
              <a:t>Taking turns</a:t>
            </a:r>
          </a:p>
          <a:p>
            <a:pPr marL="171450" indent="-171450">
              <a:buFont typeface="Arial,Sans-Serif"/>
              <a:buChar char="•"/>
            </a:pPr>
            <a:r>
              <a:rPr lang="en-US" dirty="0"/>
              <a:t>Respecting each other and their opinions, culture and backgrounds.</a:t>
            </a:r>
          </a:p>
          <a:p>
            <a:pPr marL="171450" indent="-171450">
              <a:buFont typeface="Arial,Sans-Serif"/>
              <a:buChar char="•"/>
            </a:pPr>
            <a:r>
              <a:rPr lang="en-US" dirty="0"/>
              <a:t>Constructive feedback including tone. Handling difficult conversations?</a:t>
            </a:r>
          </a:p>
          <a:p>
            <a:pPr marL="171450" indent="-171450">
              <a:buFont typeface="Arial,Sans-Serif"/>
              <a:buChar char="•"/>
            </a:pPr>
            <a:r>
              <a:rPr lang="en-US" dirty="0"/>
              <a:t>Participation</a:t>
            </a:r>
          </a:p>
          <a:p>
            <a:pPr marL="171450" indent="-171450">
              <a:buFont typeface="Arial,Sans-Serif"/>
              <a:buChar char="•"/>
            </a:pPr>
            <a:r>
              <a:rPr lang="en-US" dirty="0"/>
              <a:t>Respecting the environment</a:t>
            </a:r>
          </a:p>
          <a:p>
            <a:pPr marL="171450" indent="-171450">
              <a:buFont typeface="Arial,Sans-Serif"/>
              <a:buChar char="•"/>
            </a:pPr>
            <a:r>
              <a:rPr lang="en-US" dirty="0"/>
              <a:t>Food/drinks</a:t>
            </a:r>
          </a:p>
          <a:p>
            <a:pPr marL="171450" indent="-171450">
              <a:buFont typeface="Arial,Sans-Serif"/>
              <a:buChar char="•"/>
            </a:pPr>
            <a:r>
              <a:rPr lang="en-US" dirty="0"/>
              <a:t>Including everyone – everyone has a voice</a:t>
            </a:r>
          </a:p>
          <a:p>
            <a:pPr marL="171450" indent="-171450">
              <a:buFont typeface="Arial,Sans-Serif"/>
              <a:buChar char="•"/>
            </a:pPr>
            <a:r>
              <a:rPr lang="en-US" dirty="0"/>
              <a:t>Work standards.</a:t>
            </a:r>
          </a:p>
          <a:p>
            <a:pPr marL="171450" indent="-171450">
              <a:buFont typeface="Arial,Sans-Serif"/>
              <a:buChar char="•"/>
            </a:pPr>
            <a:r>
              <a:rPr lang="en-US" dirty="0"/>
              <a:t>Listen.</a:t>
            </a:r>
          </a:p>
          <a:p>
            <a:pPr marL="171450" indent="-171450">
              <a:buFont typeface="Arial,Sans-Serif"/>
              <a:buChar char="•"/>
            </a:pPr>
            <a:r>
              <a:rPr lang="en-US" dirty="0">
                <a:ea typeface="Calibri" panose="020F0502020204030204"/>
                <a:cs typeface="Calibri"/>
              </a:rPr>
              <a:t>Reporting absences.</a:t>
            </a:r>
          </a:p>
          <a:p>
            <a:pPr marL="171450" indent="-171450">
              <a:buFont typeface="Arial,Sans-Serif"/>
              <a:buChar char="•"/>
            </a:pPr>
            <a:endParaRPr lang="en-US" dirty="0">
              <a:ea typeface="Calibri" panose="020F0502020204030204"/>
              <a:cs typeface="Calibri"/>
            </a:endParaRPr>
          </a:p>
          <a:p>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40</a:t>
            </a:fld>
            <a:endParaRPr lang="en-GB"/>
          </a:p>
        </p:txBody>
      </p:sp>
    </p:spTree>
    <p:extLst>
      <p:ext uri="{BB962C8B-B14F-4D97-AF65-F5344CB8AC3E}">
        <p14:creationId xmlns:p14="http://schemas.microsoft.com/office/powerpoint/2010/main" val="29376751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Requests for nominations will follow.  </a:t>
            </a: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41</a:t>
            </a:fld>
            <a:endParaRPr lang="en-GB"/>
          </a:p>
        </p:txBody>
      </p:sp>
    </p:spTree>
    <p:extLst>
      <p:ext uri="{BB962C8B-B14F-4D97-AF65-F5344CB8AC3E}">
        <p14:creationId xmlns:p14="http://schemas.microsoft.com/office/powerpoint/2010/main" val="851285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*remove if you do not have a placement. Please add placement information in where relevant.</a:t>
            </a:r>
          </a:p>
        </p:txBody>
      </p:sp>
      <p:sp>
        <p:nvSpPr>
          <p:cNvPr id="4" name="Slide Number Placeholder 3"/>
          <p:cNvSpPr>
            <a:spLocks noGrp="1"/>
          </p:cNvSpPr>
          <p:nvPr>
            <p:ph type="sldNum" sz="quarter" idx="5"/>
          </p:nvPr>
        </p:nvSpPr>
        <p:spPr/>
        <p:txBody>
          <a:bodyPr/>
          <a:lstStyle/>
          <a:p>
            <a:fld id="{AE4518B2-77B0-4748-9D01-61BBB7B44A19}" type="slidenum">
              <a:rPr lang="en-GB"/>
              <a:t>43</a:t>
            </a:fld>
            <a:endParaRPr lang="en-GB"/>
          </a:p>
        </p:txBody>
      </p:sp>
    </p:spTree>
    <p:extLst>
      <p:ext uri="{BB962C8B-B14F-4D97-AF65-F5344CB8AC3E}">
        <p14:creationId xmlns:p14="http://schemas.microsoft.com/office/powerpoint/2010/main" val="29956382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Requests for nominations will follow.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44</a:t>
            </a:fld>
            <a:endParaRPr lang="en-GB"/>
          </a:p>
        </p:txBody>
      </p:sp>
    </p:spTree>
    <p:extLst>
      <p:ext uri="{BB962C8B-B14F-4D97-AF65-F5344CB8AC3E}">
        <p14:creationId xmlns:p14="http://schemas.microsoft.com/office/powerpoint/2010/main" val="31920689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Requests for nominations will follow.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45</a:t>
            </a:fld>
            <a:endParaRPr lang="en-GB"/>
          </a:p>
        </p:txBody>
      </p:sp>
    </p:spTree>
    <p:extLst>
      <p:ext uri="{BB962C8B-B14F-4D97-AF65-F5344CB8AC3E}">
        <p14:creationId xmlns:p14="http://schemas.microsoft.com/office/powerpoint/2010/main" val="3693342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remove where necessary</a:t>
            </a:r>
          </a:p>
        </p:txBody>
      </p:sp>
      <p:sp>
        <p:nvSpPr>
          <p:cNvPr id="4" name="Slide Number Placeholder 3"/>
          <p:cNvSpPr>
            <a:spLocks noGrp="1"/>
          </p:cNvSpPr>
          <p:nvPr>
            <p:ph type="sldNum" sz="quarter" idx="5"/>
          </p:nvPr>
        </p:nvSpPr>
        <p:spPr/>
        <p:txBody>
          <a:bodyPr/>
          <a:lstStyle/>
          <a:p>
            <a:fld id="{AE4518B2-77B0-4748-9D01-61BBB7B44A19}" type="slidenum">
              <a:rPr lang="en-GB"/>
              <a:t>6</a:t>
            </a:fld>
            <a:endParaRPr lang="en-GB"/>
          </a:p>
        </p:txBody>
      </p:sp>
    </p:spTree>
    <p:extLst>
      <p:ext uri="{BB962C8B-B14F-4D97-AF65-F5344CB8AC3E}">
        <p14:creationId xmlns:p14="http://schemas.microsoft.com/office/powerpoint/2010/main" val="19356470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Eliza will share the induction parts in the main lecture theatre but these will just act as a reminder. </a:t>
            </a:r>
          </a:p>
          <a:p>
            <a:endParaRPr lang="en-US" dirty="0">
              <a:ea typeface="Calibri"/>
              <a:cs typeface="Calibri"/>
            </a:endParaRPr>
          </a:p>
          <a:p>
            <a:r>
              <a:rPr lang="en-US" dirty="0">
                <a:ea typeface="Calibri"/>
                <a:cs typeface="Calibri"/>
              </a:rPr>
              <a:t>Please add any of your own next steps on here too. </a:t>
            </a:r>
          </a:p>
        </p:txBody>
      </p:sp>
      <p:sp>
        <p:nvSpPr>
          <p:cNvPr id="4" name="Slide Number Placeholder 3"/>
          <p:cNvSpPr>
            <a:spLocks noGrp="1"/>
          </p:cNvSpPr>
          <p:nvPr>
            <p:ph type="sldNum" sz="quarter" idx="5"/>
          </p:nvPr>
        </p:nvSpPr>
        <p:spPr/>
        <p:txBody>
          <a:bodyPr/>
          <a:lstStyle/>
          <a:p>
            <a:fld id="{AE4518B2-77B0-4748-9D01-61BBB7B44A19}" type="slidenum">
              <a:rPr lang="en-GB"/>
              <a:t>46</a:t>
            </a:fld>
            <a:endParaRPr lang="en-GB"/>
          </a:p>
        </p:txBody>
      </p:sp>
    </p:spTree>
    <p:extLst>
      <p:ext uri="{BB962C8B-B14F-4D97-AF65-F5344CB8AC3E}">
        <p14:creationId xmlns:p14="http://schemas.microsoft.com/office/powerpoint/2010/main" val="42495481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 could share the Moodle page again if you like.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47</a:t>
            </a:fld>
            <a:endParaRPr lang="en-GB"/>
          </a:p>
        </p:txBody>
      </p:sp>
    </p:spTree>
    <p:extLst>
      <p:ext uri="{BB962C8B-B14F-4D97-AF65-F5344CB8AC3E}">
        <p14:creationId xmlns:p14="http://schemas.microsoft.com/office/powerpoint/2010/main" val="25608571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Course leader to show where these are. You may not have completed all of these in the induction day. </a:t>
            </a:r>
          </a:p>
          <a:p>
            <a:endParaRPr lang="en-US" dirty="0"/>
          </a:p>
          <a:p>
            <a:r>
              <a:rPr lang="en-US" dirty="0"/>
              <a:t>We will check centrally. The checklists can be reviewed in pastoral meetings if required.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48</a:t>
            </a:fld>
            <a:endParaRPr lang="en-GB"/>
          </a:p>
        </p:txBody>
      </p:sp>
    </p:spTree>
    <p:extLst>
      <p:ext uri="{BB962C8B-B14F-4D97-AF65-F5344CB8AC3E}">
        <p14:creationId xmlns:p14="http://schemas.microsoft.com/office/powerpoint/2010/main" val="10823141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check centrally. The checklists can be reviewed in pastoral meetings if required. </a:t>
            </a: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49</a:t>
            </a:fld>
            <a:endParaRPr lang="en-GB"/>
          </a:p>
        </p:txBody>
      </p:sp>
    </p:spTree>
    <p:extLst>
      <p:ext uri="{BB962C8B-B14F-4D97-AF65-F5344CB8AC3E}">
        <p14:creationId xmlns:p14="http://schemas.microsoft.com/office/powerpoint/2010/main" val="20758483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 in -General support = IT, Moodle, getting sorted, worried etc. Go to Academic Services for administrative support such as finance etc.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50</a:t>
            </a:fld>
            <a:endParaRPr lang="en-GB"/>
          </a:p>
        </p:txBody>
      </p:sp>
    </p:spTree>
    <p:extLst>
      <p:ext uri="{BB962C8B-B14F-4D97-AF65-F5344CB8AC3E}">
        <p14:creationId xmlns:p14="http://schemas.microsoft.com/office/powerpoint/2010/main" val="41660860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51</a:t>
            </a:fld>
            <a:endParaRPr lang="en-GB"/>
          </a:p>
        </p:txBody>
      </p:sp>
    </p:spTree>
    <p:extLst>
      <p:ext uri="{BB962C8B-B14F-4D97-AF65-F5344CB8AC3E}">
        <p14:creationId xmlns:p14="http://schemas.microsoft.com/office/powerpoint/2010/main" val="15502834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52</a:t>
            </a:fld>
            <a:endParaRPr lang="en-GB"/>
          </a:p>
        </p:txBody>
      </p:sp>
    </p:spTree>
    <p:extLst>
      <p:ext uri="{BB962C8B-B14F-4D97-AF65-F5344CB8AC3E}">
        <p14:creationId xmlns:p14="http://schemas.microsoft.com/office/powerpoint/2010/main" val="32497539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53</a:t>
            </a:fld>
            <a:endParaRPr lang="en-GB"/>
          </a:p>
        </p:txBody>
      </p:sp>
    </p:spTree>
    <p:extLst>
      <p:ext uri="{BB962C8B-B14F-4D97-AF65-F5344CB8AC3E}">
        <p14:creationId xmlns:p14="http://schemas.microsoft.com/office/powerpoint/2010/main" val="2486396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information that is relevant to your course. This could include:</a:t>
            </a:r>
          </a:p>
          <a:p>
            <a:pPr marL="171450" indent="-171450">
              <a:buFont typeface="Arial,Sans-Serif"/>
              <a:buChar char="•"/>
            </a:pPr>
            <a:r>
              <a:rPr lang="en-US" dirty="0"/>
              <a:t>Qualification</a:t>
            </a:r>
          </a:p>
          <a:p>
            <a:pPr marL="171450" indent="-171450">
              <a:buFont typeface="Arial,Sans-Serif"/>
              <a:buChar char="•"/>
            </a:pPr>
            <a:r>
              <a:rPr lang="en-US" dirty="0"/>
              <a:t>Validating provider</a:t>
            </a:r>
          </a:p>
          <a:p>
            <a:pPr marL="171450" indent="-171450">
              <a:buFont typeface="Arial,Sans-Serif"/>
              <a:buChar char="•"/>
            </a:pPr>
            <a:r>
              <a:rPr lang="en-US" dirty="0"/>
              <a:t>Period of study</a:t>
            </a:r>
          </a:p>
          <a:p>
            <a:pPr marL="171450" indent="-171450">
              <a:buFont typeface="Arial,Sans-Serif"/>
              <a:buChar char="•"/>
            </a:pPr>
            <a:r>
              <a:rPr lang="en-US" dirty="0"/>
              <a:t>Days in/days online (if relevant). Explain days may change each year (if relevant).</a:t>
            </a:r>
          </a:p>
          <a:p>
            <a:pPr marL="171450" indent="-171450">
              <a:buFont typeface="Arial,Sans-Serif"/>
              <a:buChar char="•"/>
            </a:pPr>
            <a:r>
              <a:rPr lang="en-US" dirty="0"/>
              <a:t>How long sessions are for, amount of self study (will be explained more later).</a:t>
            </a:r>
          </a:p>
          <a:p>
            <a:pPr marL="171450" indent="-171450">
              <a:buFont typeface="Arial,Sans-Serif"/>
              <a:buChar char="•"/>
            </a:pPr>
            <a:r>
              <a:rPr lang="en-US" dirty="0"/>
              <a:t>Brief placement information if relevant but explain that you will cover this in more detail later in the session. </a:t>
            </a:r>
          </a:p>
          <a:p>
            <a:pPr marL="171450" indent="-171450">
              <a:buFont typeface="Arial,Sans-Serif"/>
              <a:buChar char="•"/>
            </a:pPr>
            <a:endParaRPr lang="en-US" dirty="0"/>
          </a:p>
          <a:p>
            <a:pPr marL="171450" indent="-171450">
              <a:buFont typeface="Arial,Sans-Serif"/>
              <a:buChar char="•"/>
            </a:pPr>
            <a:r>
              <a:rPr lang="en-US" dirty="0">
                <a:cs typeface="Calibri"/>
              </a:rPr>
              <a:t>Add as many slides as you like. </a:t>
            </a:r>
          </a:p>
          <a:p>
            <a:pPr marL="171450" indent="-171450">
              <a:buFont typeface="Arial,Sans-Serif"/>
              <a:buChar char="•"/>
            </a:pPr>
            <a:endParaRPr lang="en-US" dirty="0"/>
          </a:p>
          <a:p>
            <a:pPr marL="171450" indent="-171450">
              <a:buFont typeface="Arial,Sans-Serif"/>
              <a:buChar char="•"/>
            </a:pPr>
            <a:r>
              <a:rPr lang="en-US" dirty="0">
                <a:cs typeface="Calibri"/>
              </a:rPr>
              <a:t>Sell your course.</a:t>
            </a:r>
            <a:endParaRPr lang="en-US" dirty="0"/>
          </a:p>
          <a:p>
            <a:r>
              <a:rPr lang="en-US" dirty="0"/>
              <a:t>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8</a:t>
            </a:fld>
            <a:endParaRPr lang="en-GB"/>
          </a:p>
        </p:txBody>
      </p:sp>
    </p:spTree>
    <p:extLst>
      <p:ext uri="{BB962C8B-B14F-4D97-AF65-F5344CB8AC3E}">
        <p14:creationId xmlns:p14="http://schemas.microsoft.com/office/powerpoint/2010/main" val="3993849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9</a:t>
            </a:fld>
            <a:endParaRPr lang="en-GB"/>
          </a:p>
        </p:txBody>
      </p:sp>
    </p:spTree>
    <p:extLst>
      <p:ext uri="{BB962C8B-B14F-4D97-AF65-F5344CB8AC3E}">
        <p14:creationId xmlns:p14="http://schemas.microsoft.com/office/powerpoint/2010/main" val="2837187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relevant information, including pictures if you have them, email details.</a:t>
            </a:r>
          </a:p>
          <a:p>
            <a:r>
              <a:rPr lang="en-US" dirty="0"/>
              <a:t>** add an other people such as assessors etc. That support your team. </a:t>
            </a:r>
          </a:p>
          <a:p>
            <a:endParaRPr lang="en-US" dirty="0"/>
          </a:p>
          <a:p>
            <a:r>
              <a:rPr lang="en-US" dirty="0"/>
              <a:t>Your team may be present at the session and introduce themselves and their interests etc. </a:t>
            </a:r>
            <a:endParaRPr lang="en-US" dirty="0">
              <a:cs typeface="Calibri"/>
            </a:endParaRPr>
          </a:p>
          <a:p>
            <a:pPr marL="171450" indent="-171450">
              <a:buFont typeface="Arial,Sans-Serif"/>
              <a:buChar char="•"/>
            </a:pPr>
            <a:endParaRPr lang="en-US"/>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10</a:t>
            </a:fld>
            <a:endParaRPr lang="en-GB"/>
          </a:p>
        </p:txBody>
      </p:sp>
    </p:spTree>
    <p:extLst>
      <p:ext uri="{BB962C8B-B14F-4D97-AF65-F5344CB8AC3E}">
        <p14:creationId xmlns:p14="http://schemas.microsoft.com/office/powerpoint/2010/main" val="2888607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add where you store resources etc. Will cover it more in the IT part. Delete if necessary</a:t>
            </a:r>
          </a:p>
          <a:p>
            <a:r>
              <a:rPr lang="en-US" dirty="0">
                <a:cs typeface="Calibri"/>
              </a:rPr>
              <a:t>Could add socials to follow, emails to sign up to etc. </a:t>
            </a:r>
          </a:p>
        </p:txBody>
      </p:sp>
      <p:sp>
        <p:nvSpPr>
          <p:cNvPr id="4" name="Slide Number Placeholder 3"/>
          <p:cNvSpPr>
            <a:spLocks noGrp="1"/>
          </p:cNvSpPr>
          <p:nvPr>
            <p:ph type="sldNum" sz="quarter" idx="5"/>
          </p:nvPr>
        </p:nvSpPr>
        <p:spPr/>
        <p:txBody>
          <a:bodyPr/>
          <a:lstStyle/>
          <a:p>
            <a:fld id="{AE4518B2-77B0-4748-9D01-61BBB7B44A19}" type="slidenum">
              <a:rPr lang="en-GB"/>
              <a:t>11</a:t>
            </a:fld>
            <a:endParaRPr lang="en-GB"/>
          </a:p>
        </p:txBody>
      </p:sp>
    </p:spTree>
    <p:extLst>
      <p:ext uri="{BB962C8B-B14F-4D97-AF65-F5344CB8AC3E}">
        <p14:creationId xmlns:p14="http://schemas.microsoft.com/office/powerpoint/2010/main" val="4094998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add a copy of the timetable. Explain that this can also be found on the Ci Connect app (check it's on there first) as it will automatically update room numbers if there are changes. </a:t>
            </a:r>
          </a:p>
        </p:txBody>
      </p:sp>
      <p:sp>
        <p:nvSpPr>
          <p:cNvPr id="4" name="Slide Number Placeholder 3"/>
          <p:cNvSpPr>
            <a:spLocks noGrp="1"/>
          </p:cNvSpPr>
          <p:nvPr>
            <p:ph type="sldNum" sz="quarter" idx="5"/>
          </p:nvPr>
        </p:nvSpPr>
        <p:spPr/>
        <p:txBody>
          <a:bodyPr/>
          <a:lstStyle/>
          <a:p>
            <a:fld id="{AE4518B2-77B0-4748-9D01-61BBB7B44A19}" type="slidenum">
              <a:rPr lang="en-GB"/>
              <a:t>12</a:t>
            </a:fld>
            <a:endParaRPr lang="en-GB"/>
          </a:p>
        </p:txBody>
      </p:sp>
    </p:spTree>
    <p:extLst>
      <p:ext uri="{BB962C8B-B14F-4D97-AF65-F5344CB8AC3E}">
        <p14:creationId xmlns:p14="http://schemas.microsoft.com/office/powerpoint/2010/main" val="408672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20D786-6F0D-4B87-9021-045FA7A18485}"/>
              </a:ext>
            </a:extLst>
          </p:cNvPr>
          <p:cNvSpPr>
            <a:spLocks noGrp="1"/>
          </p:cNvSpPr>
          <p:nvPr>
            <p:ph type="dt" sz="half" idx="10"/>
          </p:nvPr>
        </p:nvSpPr>
        <p:spPr/>
        <p:txBody>
          <a:bodyPr/>
          <a:lstStyle/>
          <a:p>
            <a:fld id="{28E54596-C27B-49E4-BA7B-214665B4B11B}" type="datetimeFigureOut">
              <a:rPr lang="en-GB" smtClean="0"/>
              <a:t>19/09/2024</a:t>
            </a:fld>
            <a:endParaRPr lang="en-GB"/>
          </a:p>
        </p:txBody>
      </p:sp>
      <p:sp>
        <p:nvSpPr>
          <p:cNvPr id="5" name="Footer Placeholder 4">
            <a:extLst>
              <a:ext uri="{FF2B5EF4-FFF2-40B4-BE49-F238E27FC236}">
                <a16:creationId xmlns:a16="http://schemas.microsoft.com/office/drawing/2014/main" id="{4CFAA02A-0ABA-4526-B9EF-CA182AD1FD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EC41ED-CA47-4908-86BC-F545A20DF3B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2359106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B724E-F85C-43E6-A771-617C04DBEB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7AE23BC-949B-44D1-BCC7-00959E990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2A6AF4E-6EE2-4793-A36B-E1833520DB81}"/>
              </a:ext>
            </a:extLst>
          </p:cNvPr>
          <p:cNvSpPr>
            <a:spLocks noGrp="1"/>
          </p:cNvSpPr>
          <p:nvPr>
            <p:ph type="dt" sz="half" idx="10"/>
          </p:nvPr>
        </p:nvSpPr>
        <p:spPr/>
        <p:txBody>
          <a:bodyPr/>
          <a:lstStyle/>
          <a:p>
            <a:fld id="{28E54596-C27B-49E4-BA7B-214665B4B11B}" type="datetimeFigureOut">
              <a:rPr lang="en-GB" smtClean="0"/>
              <a:t>19/09/2024</a:t>
            </a:fld>
            <a:endParaRPr lang="en-GB"/>
          </a:p>
        </p:txBody>
      </p:sp>
      <p:sp>
        <p:nvSpPr>
          <p:cNvPr id="5" name="Footer Placeholder 4">
            <a:extLst>
              <a:ext uri="{FF2B5EF4-FFF2-40B4-BE49-F238E27FC236}">
                <a16:creationId xmlns:a16="http://schemas.microsoft.com/office/drawing/2014/main" id="{62EE716B-93E3-4E4C-913B-A3419325CE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503E59-B8EB-438C-8E51-07F685A28E9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517301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20D786-6F0D-4B87-9021-045FA7A18485}"/>
              </a:ext>
            </a:extLst>
          </p:cNvPr>
          <p:cNvSpPr>
            <a:spLocks noGrp="1"/>
          </p:cNvSpPr>
          <p:nvPr>
            <p:ph type="dt" sz="half" idx="10"/>
          </p:nvPr>
        </p:nvSpPr>
        <p:spPr/>
        <p:txBody>
          <a:bodyPr/>
          <a:lstStyle/>
          <a:p>
            <a:fld id="{28E54596-C27B-49E4-BA7B-214665B4B11B}" type="datetimeFigureOut">
              <a:rPr lang="en-GB" smtClean="0"/>
              <a:t>19/09/2024</a:t>
            </a:fld>
            <a:endParaRPr lang="en-GB"/>
          </a:p>
        </p:txBody>
      </p:sp>
      <p:sp>
        <p:nvSpPr>
          <p:cNvPr id="5" name="Footer Placeholder 4">
            <a:extLst>
              <a:ext uri="{FF2B5EF4-FFF2-40B4-BE49-F238E27FC236}">
                <a16:creationId xmlns:a16="http://schemas.microsoft.com/office/drawing/2014/main" id="{4CFAA02A-0ABA-4526-B9EF-CA182AD1FD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EC41ED-CA47-4908-86BC-F545A20DF3B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812697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FEA1-12B2-45C5-9898-C58FE4347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3A978B-3D71-4871-BCAA-7153FBF50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A5017CB-DAE1-4873-BBD5-A96DCB5FAEAF}"/>
              </a:ext>
            </a:extLst>
          </p:cNvPr>
          <p:cNvSpPr>
            <a:spLocks noGrp="1"/>
          </p:cNvSpPr>
          <p:nvPr>
            <p:ph type="dt" sz="half" idx="10"/>
          </p:nvPr>
        </p:nvSpPr>
        <p:spPr/>
        <p:txBody>
          <a:bodyPr/>
          <a:lstStyle/>
          <a:p>
            <a:fld id="{28E54596-C27B-49E4-BA7B-214665B4B11B}" type="datetimeFigureOut">
              <a:rPr lang="en-GB" smtClean="0"/>
              <a:t>19/09/2024</a:t>
            </a:fld>
            <a:endParaRPr lang="en-GB"/>
          </a:p>
        </p:txBody>
      </p:sp>
      <p:sp>
        <p:nvSpPr>
          <p:cNvPr id="5" name="Footer Placeholder 4">
            <a:extLst>
              <a:ext uri="{FF2B5EF4-FFF2-40B4-BE49-F238E27FC236}">
                <a16:creationId xmlns:a16="http://schemas.microsoft.com/office/drawing/2014/main" id="{2A591B37-5D31-49A2-9EAB-9967F27029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62AEB2-960D-446E-A91A-D83636CDD239}"/>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903993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E65A3-3E30-4080-B354-53C2E16525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D12187-23F2-4BA7-893B-1FEBF8B10C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3D3865-3F87-45B8-A60E-13F3425C16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55467E6-67FB-4A4D-866A-E01BFDA89B4F}"/>
              </a:ext>
            </a:extLst>
          </p:cNvPr>
          <p:cNvSpPr>
            <a:spLocks noGrp="1"/>
          </p:cNvSpPr>
          <p:nvPr>
            <p:ph type="dt" sz="half" idx="10"/>
          </p:nvPr>
        </p:nvSpPr>
        <p:spPr/>
        <p:txBody>
          <a:bodyPr/>
          <a:lstStyle/>
          <a:p>
            <a:fld id="{28E54596-C27B-49E4-BA7B-214665B4B11B}" type="datetimeFigureOut">
              <a:rPr lang="en-GB" smtClean="0"/>
              <a:t>19/09/2024</a:t>
            </a:fld>
            <a:endParaRPr lang="en-GB"/>
          </a:p>
        </p:txBody>
      </p:sp>
      <p:sp>
        <p:nvSpPr>
          <p:cNvPr id="6" name="Footer Placeholder 5">
            <a:extLst>
              <a:ext uri="{FF2B5EF4-FFF2-40B4-BE49-F238E27FC236}">
                <a16:creationId xmlns:a16="http://schemas.microsoft.com/office/drawing/2014/main" id="{D33BA83A-0620-456A-9B1C-1568C6B267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AD4804-4802-4AC1-B851-06EAB8A11A8B}"/>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54195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1F4E6-FC44-4382-A463-4ECC87DDF7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D5669E-FFAC-4F2D-93AC-D7286C9D0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21AB8-28CE-4B5D-AE8F-2D0C9C289B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EC6E76-A382-44BC-ADE0-F55CE69DFE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BF39409-96A6-46B7-BA4F-755C54BA6F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B5A30A-B383-4DC2-B32A-B3F3CB5409EE}"/>
              </a:ext>
            </a:extLst>
          </p:cNvPr>
          <p:cNvSpPr>
            <a:spLocks noGrp="1"/>
          </p:cNvSpPr>
          <p:nvPr>
            <p:ph type="dt" sz="half" idx="10"/>
          </p:nvPr>
        </p:nvSpPr>
        <p:spPr/>
        <p:txBody>
          <a:bodyPr/>
          <a:lstStyle/>
          <a:p>
            <a:fld id="{28E54596-C27B-49E4-BA7B-214665B4B11B}" type="datetimeFigureOut">
              <a:rPr lang="en-GB" smtClean="0"/>
              <a:t>19/09/2024</a:t>
            </a:fld>
            <a:endParaRPr lang="en-GB"/>
          </a:p>
        </p:txBody>
      </p:sp>
      <p:sp>
        <p:nvSpPr>
          <p:cNvPr id="8" name="Footer Placeholder 7">
            <a:extLst>
              <a:ext uri="{FF2B5EF4-FFF2-40B4-BE49-F238E27FC236}">
                <a16:creationId xmlns:a16="http://schemas.microsoft.com/office/drawing/2014/main" id="{331989A7-903F-4A03-A1D1-B597BB4FE03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CE3534-7209-49F3-AAB3-AF3C3B90E56C}"/>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847063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C82D-CBCF-437F-9019-0B31397910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749D6CC-F331-44F1-A53A-ED024F3429E1}"/>
              </a:ext>
            </a:extLst>
          </p:cNvPr>
          <p:cNvSpPr>
            <a:spLocks noGrp="1"/>
          </p:cNvSpPr>
          <p:nvPr>
            <p:ph type="dt" sz="half" idx="10"/>
          </p:nvPr>
        </p:nvSpPr>
        <p:spPr/>
        <p:txBody>
          <a:bodyPr/>
          <a:lstStyle/>
          <a:p>
            <a:fld id="{28E54596-C27B-49E4-BA7B-214665B4B11B}" type="datetimeFigureOut">
              <a:rPr lang="en-GB" smtClean="0"/>
              <a:t>19/09/2024</a:t>
            </a:fld>
            <a:endParaRPr lang="en-GB"/>
          </a:p>
        </p:txBody>
      </p:sp>
      <p:sp>
        <p:nvSpPr>
          <p:cNvPr id="4" name="Footer Placeholder 3">
            <a:extLst>
              <a:ext uri="{FF2B5EF4-FFF2-40B4-BE49-F238E27FC236}">
                <a16:creationId xmlns:a16="http://schemas.microsoft.com/office/drawing/2014/main" id="{B3EC1252-9CBE-4728-8650-0B5E47D847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A9DD70-BAF3-48F2-8033-F4EC74344C1E}"/>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576465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7DFF13-8692-41DE-9399-9993F76E7F52}"/>
              </a:ext>
            </a:extLst>
          </p:cNvPr>
          <p:cNvSpPr>
            <a:spLocks noGrp="1"/>
          </p:cNvSpPr>
          <p:nvPr>
            <p:ph type="dt" sz="half" idx="10"/>
          </p:nvPr>
        </p:nvSpPr>
        <p:spPr/>
        <p:txBody>
          <a:bodyPr/>
          <a:lstStyle/>
          <a:p>
            <a:fld id="{28E54596-C27B-49E4-BA7B-214665B4B11B}" type="datetimeFigureOut">
              <a:rPr lang="en-GB" smtClean="0"/>
              <a:t>19/09/2024</a:t>
            </a:fld>
            <a:endParaRPr lang="en-GB"/>
          </a:p>
        </p:txBody>
      </p:sp>
      <p:sp>
        <p:nvSpPr>
          <p:cNvPr id="3" name="Footer Placeholder 2">
            <a:extLst>
              <a:ext uri="{FF2B5EF4-FFF2-40B4-BE49-F238E27FC236}">
                <a16:creationId xmlns:a16="http://schemas.microsoft.com/office/drawing/2014/main" id="{7749E165-7D6D-40CD-AC44-509D70E53D8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FBB3EF9-0156-494C-932B-CB0F36ED1997}"/>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876081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6CE7D5-CF57-46EF-B807-FDD0502418D4}" type="datetimeFigureOut">
              <a:rPr lang="en-GB" smtClean="0"/>
              <a:t>19/09/2024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62F18-027A-49A7-B9EF-DB2341354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437FFA-928F-4264-BDB4-0F59C7060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D434A7-EEE7-4AF5-8B1D-222D94D57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DCF9CA-B7CD-4B37-A578-6E2BFDE7ECAE}"/>
              </a:ext>
            </a:extLst>
          </p:cNvPr>
          <p:cNvSpPr>
            <a:spLocks noGrp="1"/>
          </p:cNvSpPr>
          <p:nvPr>
            <p:ph type="dt" sz="half" idx="10"/>
          </p:nvPr>
        </p:nvSpPr>
        <p:spPr/>
        <p:txBody>
          <a:bodyPr/>
          <a:lstStyle/>
          <a:p>
            <a:fld id="{28E54596-C27B-49E4-BA7B-214665B4B11B}" type="datetimeFigureOut">
              <a:rPr lang="en-GB" smtClean="0"/>
              <a:t>19/09/2024</a:t>
            </a:fld>
            <a:endParaRPr lang="en-GB"/>
          </a:p>
        </p:txBody>
      </p:sp>
      <p:sp>
        <p:nvSpPr>
          <p:cNvPr id="6" name="Footer Placeholder 5">
            <a:extLst>
              <a:ext uri="{FF2B5EF4-FFF2-40B4-BE49-F238E27FC236}">
                <a16:creationId xmlns:a16="http://schemas.microsoft.com/office/drawing/2014/main" id="{7C8413CF-4E83-48A8-A0D5-DB3666DC68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F35CD9-C5C0-4446-A26E-5EDE134A9C6A}"/>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386063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54ECA-DB6E-4230-A9FD-77A7F8D6A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B107E2F-0E4F-4238-BD2D-B5DFE641C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1A7422C-9472-483C-A518-FD817C2AB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E2CA53-B75F-4AB2-B594-1E6907624362}"/>
              </a:ext>
            </a:extLst>
          </p:cNvPr>
          <p:cNvSpPr>
            <a:spLocks noGrp="1"/>
          </p:cNvSpPr>
          <p:nvPr>
            <p:ph type="dt" sz="half" idx="10"/>
          </p:nvPr>
        </p:nvSpPr>
        <p:spPr/>
        <p:txBody>
          <a:bodyPr/>
          <a:lstStyle/>
          <a:p>
            <a:fld id="{28E54596-C27B-49E4-BA7B-214665B4B11B}" type="datetimeFigureOut">
              <a:rPr lang="en-GB" smtClean="0"/>
              <a:t>19/09/2024</a:t>
            </a:fld>
            <a:endParaRPr lang="en-GB"/>
          </a:p>
        </p:txBody>
      </p:sp>
      <p:sp>
        <p:nvSpPr>
          <p:cNvPr id="6" name="Footer Placeholder 5">
            <a:extLst>
              <a:ext uri="{FF2B5EF4-FFF2-40B4-BE49-F238E27FC236}">
                <a16:creationId xmlns:a16="http://schemas.microsoft.com/office/drawing/2014/main" id="{8F36F54E-7D39-4C10-8B88-5C7426970B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98D6E0-69FC-4A73-A0D6-379A5805207E}"/>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80588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810E-E44E-4CF6-AFC1-CA26CFB272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9D4781-3D17-4E3B-B0FE-55598E3AEF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59773B-A801-4DE1-8303-62D1C9BD4179}"/>
              </a:ext>
            </a:extLst>
          </p:cNvPr>
          <p:cNvSpPr>
            <a:spLocks noGrp="1"/>
          </p:cNvSpPr>
          <p:nvPr>
            <p:ph type="dt" sz="half" idx="10"/>
          </p:nvPr>
        </p:nvSpPr>
        <p:spPr/>
        <p:txBody>
          <a:bodyPr/>
          <a:lstStyle/>
          <a:p>
            <a:fld id="{28E54596-C27B-49E4-BA7B-214665B4B11B}" type="datetimeFigureOut">
              <a:rPr lang="en-GB" smtClean="0"/>
              <a:t>19/09/2024</a:t>
            </a:fld>
            <a:endParaRPr lang="en-GB"/>
          </a:p>
        </p:txBody>
      </p:sp>
      <p:sp>
        <p:nvSpPr>
          <p:cNvPr id="5" name="Footer Placeholder 4">
            <a:extLst>
              <a:ext uri="{FF2B5EF4-FFF2-40B4-BE49-F238E27FC236}">
                <a16:creationId xmlns:a16="http://schemas.microsoft.com/office/drawing/2014/main" id="{5ECA621F-B375-49BC-B383-3AE0CBBAA8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92330B-2CDF-4763-B974-01A87CEBD2C2}"/>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477638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E8D148-AC53-4961-9AF5-84F5D73909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830B5A-6AFB-423E-AE3D-97FC8A6FA6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13E166-DDF6-4B13-BDF6-0E542E6AEA30}"/>
              </a:ext>
            </a:extLst>
          </p:cNvPr>
          <p:cNvSpPr>
            <a:spLocks noGrp="1"/>
          </p:cNvSpPr>
          <p:nvPr>
            <p:ph type="dt" sz="half" idx="10"/>
          </p:nvPr>
        </p:nvSpPr>
        <p:spPr/>
        <p:txBody>
          <a:bodyPr/>
          <a:lstStyle/>
          <a:p>
            <a:fld id="{28E54596-C27B-49E4-BA7B-214665B4B11B}" type="datetimeFigureOut">
              <a:rPr lang="en-GB" smtClean="0"/>
              <a:t>19/09/2024</a:t>
            </a:fld>
            <a:endParaRPr lang="en-GB"/>
          </a:p>
        </p:txBody>
      </p:sp>
      <p:sp>
        <p:nvSpPr>
          <p:cNvPr id="5" name="Footer Placeholder 4">
            <a:extLst>
              <a:ext uri="{FF2B5EF4-FFF2-40B4-BE49-F238E27FC236}">
                <a16:creationId xmlns:a16="http://schemas.microsoft.com/office/drawing/2014/main" id="{734E9E0B-A0C8-4294-80B3-289ACDAA70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14FDDC-2CAD-404C-B6FD-044567FF2594}"/>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778796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19/09/2024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19/09/2024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19/09/2024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19/09/2024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19/09/2024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19/09/2024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19/09/2024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702F7F-5B28-416B-8FD1-35BEA2AE4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D26797-BD4A-4EC4-BF1B-E57DC011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908FC4-DEEA-4907-9DBB-3AC35065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54596-C27B-49E4-BA7B-214665B4B11B}" type="datetimeFigureOut">
              <a:rPr lang="en-GB" smtClean="0"/>
              <a:t>19/09/2024</a:t>
            </a:fld>
            <a:endParaRPr lang="en-GB"/>
          </a:p>
        </p:txBody>
      </p:sp>
      <p:sp>
        <p:nvSpPr>
          <p:cNvPr id="5" name="Footer Placeholder 4">
            <a:extLst>
              <a:ext uri="{FF2B5EF4-FFF2-40B4-BE49-F238E27FC236}">
                <a16:creationId xmlns:a16="http://schemas.microsoft.com/office/drawing/2014/main" id="{008E97ED-4B3F-468F-AC84-F4ABFC8F6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245549-72B8-4E8E-98ED-E111FF8F9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5C638-55BF-4AED-BCD1-AA54C1CD188C}" type="slidenum">
              <a:rPr lang="en-GB" smtClean="0"/>
              <a:t>‹#›</a:t>
            </a:fld>
            <a:endParaRPr lang="en-GB"/>
          </a:p>
        </p:txBody>
      </p:sp>
    </p:spTree>
    <p:extLst>
      <p:ext uri="{BB962C8B-B14F-4D97-AF65-F5344CB8AC3E}">
        <p14:creationId xmlns:p14="http://schemas.microsoft.com/office/powerpoint/2010/main" val="125363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8.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hyperlink" Target="https://portal.colchester.ac.uk/support_departments/FinandRes/Facilities/car_parking/Pages/default.aspx" TargetMode="External"/><Relationship Id="rId5" Type="http://schemas.openxmlformats.org/officeDocument/2006/relationships/hyperlink" Target="mailto:student.finance@colchester.ac.uk" TargetMode="Externa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hyperlink" Target="https://www.colchester.ac.uk/open-to-the-public/restaurants/#balkerne" TargetMode="Externa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1.jpeg"/><Relationship Id="rId7"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2.png"/><Relationship Id="rId4" Type="http://schemas.openxmlformats.org/officeDocument/2006/relationships/image" Target="../media/image1.emf"/><Relationship Id="rId9" Type="http://schemas.openxmlformats.org/officeDocument/2006/relationships/hyperlink" Target="https://www.colchester.ac.uk/faciliti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hyperlink" Target="https://moodle.ccacolchester.com/course/view.php?id=7027" TargetMode="External"/><Relationship Id="rId5" Type="http://schemas.openxmlformats.org/officeDocument/2006/relationships/hyperlink" Target="https://healthassuredeap.co.uk/?wlfrom=%2Fhome%2F" TargetMode="Externa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hyperlink" Target="http://www.colchester.ac.uk/emotional-wellbeing-support/" TargetMode="Externa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hyperlink" Target="https://forms.office.com/Pages/ResponsePage.aspx?id=j9tVkVqQWUugUicQFm8ApPTCzC3hrGNIk9B7oRIdRppUNE1aRzROUVQ2OFUxUUVVMVpMVjJEMFZOWS4u" TargetMode="External"/><Relationship Id="rId5" Type="http://schemas.openxmlformats.org/officeDocument/2006/relationships/hyperlink" Target="https://forms.office.com/Pages/ResponsePage.aspx?id=j9tVkVqQWUugUicQFm8ApPTCzC3hrGNIk9B7oRIdRppURTAyS0FLTUYwRFlONlFCV1JSNFQ4MVpQUC4u" TargetMode="Externa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hyperlink" Target="https://www.colchester.ac.uk/wp-content/uploads/2020/04/UCC-Reasonable-Adjustment-Code-of-Practice-2022.pdf" TargetMode="External"/><Relationship Id="rId5" Type="http://schemas.openxmlformats.org/officeDocument/2006/relationships/hyperlink" Target="mailto:uccsupport@colchester.ac.uk" TargetMode="Externa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hyperlink" Target="https://moodle.ccacolchester.com/course/view.php?id=7027" TargetMode="Externa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3.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hyperlink" Target="https://portal.colchester.ac.uk/teams/student_induction_resources/_layouts/15/WopiFrame.aspx?sourcedoc=/teams/student_induction_resources/Documents/Student%20Induction%202024/Ci%20Learner%20Dress%20Code.pdf&amp;action=default"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image" Target="../media/image29.jpe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image" Target="../media/image30.jpe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7.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0.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hyperlink" Target="https://moodle.ccacolchester.com/course/view.php?id=7323" TargetMode="Externa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32.jpeg"/><Relationship Id="rId5" Type="http://schemas.openxmlformats.org/officeDocument/2006/relationships/hyperlink" Target="https://moodle.ccacolchester.com/course/view.php?id=7323&amp;section=1&amp;singlesec=1" TargetMode="Externa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hyperlink" Target="https://moodle.ccacolchester.com/course/view.php?id=7323&amp;section=3&amp;singlesec=3"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hyperlink" Target="https://moodle.ccacolchester.com/course/view.php?id=7323&amp;section=4&amp;singlesec=4" TargetMode="Externa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hyperlink" Target="https://moodle.ccacolchester.com/course/view.php?id=7297" TargetMode="Externa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image" Target="../media/image37.jpe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ctrTitle"/>
          </p:nvPr>
        </p:nvSpPr>
        <p:spPr>
          <a:xfrm>
            <a:off x="1524000" y="1349973"/>
            <a:ext cx="9144000" cy="2387600"/>
          </a:xfrm>
        </p:spPr>
        <p:txBody>
          <a:bodyPr>
            <a:normAutofit/>
          </a:bodyPr>
          <a:lstStyle/>
          <a:p>
            <a:pPr algn="ctr"/>
            <a:r>
              <a:rPr lang="en-GB" dirty="0">
                <a:cs typeface="Calibri Light"/>
              </a:rPr>
              <a:t>Welcome to University Centre Colchester</a:t>
            </a:r>
          </a:p>
        </p:txBody>
      </p:sp>
      <p:sp>
        <p:nvSpPr>
          <p:cNvPr id="3" name="Subtitle 2">
            <a:extLst>
              <a:ext uri="{FF2B5EF4-FFF2-40B4-BE49-F238E27FC236}">
                <a16:creationId xmlns:a16="http://schemas.microsoft.com/office/drawing/2014/main" id="{838227D7-05B9-6D67-2917-F16B5E382412}"/>
              </a:ext>
            </a:extLst>
          </p:cNvPr>
          <p:cNvSpPr>
            <a:spLocks noGrp="1"/>
          </p:cNvSpPr>
          <p:nvPr>
            <p:ph type="subTitle" idx="1"/>
          </p:nvPr>
        </p:nvSpPr>
        <p:spPr>
          <a:xfrm>
            <a:off x="1524000" y="4276952"/>
            <a:ext cx="9144000" cy="980848"/>
          </a:xfrm>
        </p:spPr>
        <p:txBody>
          <a:bodyPr vert="horz" lIns="91440" tIns="45720" rIns="91440" bIns="45720" rtlCol="0" anchor="t">
            <a:normAutofit/>
          </a:bodyPr>
          <a:lstStyle/>
          <a:p>
            <a:r>
              <a:rPr lang="en-GB" sz="3200" dirty="0">
                <a:cs typeface="Calibri"/>
              </a:rPr>
              <a:t>***Induction</a:t>
            </a:r>
            <a:endParaRPr lang="en-GB" sz="3200" dirty="0"/>
          </a:p>
        </p:txBody>
      </p:sp>
    </p:spTree>
    <p:extLst>
      <p:ext uri="{BB962C8B-B14F-4D97-AF65-F5344CB8AC3E}">
        <p14:creationId xmlns:p14="http://schemas.microsoft.com/office/powerpoint/2010/main" val="1052470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Team</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pPr marL="0" indent="0">
              <a:buNone/>
            </a:pPr>
            <a:endParaRPr lang="en-GB" dirty="0">
              <a:cs typeface="Calibri"/>
            </a:endParaRPr>
          </a:p>
          <a:p>
            <a:pPr marL="0" indent="0">
              <a:buNone/>
            </a:pPr>
            <a:endParaRPr lang="en-GB" dirty="0">
              <a:cs typeface="Calibri"/>
            </a:endParaRPr>
          </a:p>
          <a:p>
            <a:pPr marL="0" indent="0">
              <a:buNone/>
            </a:pPr>
            <a:endParaRPr lang="en-GB" dirty="0">
              <a:cs typeface="Calibri"/>
            </a:endParaRPr>
          </a:p>
        </p:txBody>
      </p:sp>
      <p:sp>
        <p:nvSpPr>
          <p:cNvPr id="3" name="TextBox 2">
            <a:extLst>
              <a:ext uri="{FF2B5EF4-FFF2-40B4-BE49-F238E27FC236}">
                <a16:creationId xmlns:a16="http://schemas.microsoft.com/office/drawing/2014/main" id="{2D6C005E-6163-2953-7531-C0AE2A94A086}"/>
              </a:ext>
            </a:extLst>
          </p:cNvPr>
          <p:cNvSpPr txBox="1"/>
          <p:nvPr/>
        </p:nvSpPr>
        <p:spPr>
          <a:xfrm>
            <a:off x="281396" y="1244259"/>
            <a:ext cx="107030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GB" sz="2400" dirty="0">
                <a:latin typeface="Calibri"/>
                <a:cs typeface="Arial"/>
              </a:rPr>
              <a:t>Course Leader: Rose Baynes-Revett</a:t>
            </a:r>
            <a:r>
              <a:rPr lang="en-US" sz="2400" dirty="0">
                <a:latin typeface="Calibri"/>
                <a:cs typeface="Arial"/>
              </a:rPr>
              <a:t>​</a:t>
            </a:r>
            <a:endParaRPr lang="en-US" sz="2400" dirty="0">
              <a:cs typeface="Calibri" panose="020F0502020204030204"/>
            </a:endParaRPr>
          </a:p>
          <a:p>
            <a:pPr marL="457200" indent="-457200">
              <a:buFont typeface="Arial"/>
              <a:buChar char="•"/>
            </a:pPr>
            <a:r>
              <a:rPr lang="en-GB" sz="2400" dirty="0">
                <a:latin typeface="Calibri"/>
                <a:cs typeface="Arial"/>
              </a:rPr>
              <a:t>Lecturers: Wendy Meadows and Sally Vagg</a:t>
            </a:r>
            <a:endParaRPr lang="en-US" sz="2400" dirty="0">
              <a:latin typeface="Calibri"/>
              <a:cs typeface="Arial"/>
            </a:endParaRPr>
          </a:p>
        </p:txBody>
      </p:sp>
      <p:pic>
        <p:nvPicPr>
          <p:cNvPr id="6" name="Picture 5" descr="A person and two children on a train track&#10;&#10;Description automatically generated">
            <a:extLst>
              <a:ext uri="{FF2B5EF4-FFF2-40B4-BE49-F238E27FC236}">
                <a16:creationId xmlns:a16="http://schemas.microsoft.com/office/drawing/2014/main" id="{040099EF-D6C8-EA41-8CBC-75FF18491B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482" t="20658" r="32946" b="11746"/>
          <a:stretch/>
        </p:blipFill>
        <p:spPr>
          <a:xfrm>
            <a:off x="355511" y="2101253"/>
            <a:ext cx="2755318" cy="3666785"/>
          </a:xfrm>
          <a:prstGeom prst="rect">
            <a:avLst/>
          </a:prstGeom>
        </p:spPr>
      </p:pic>
      <p:pic>
        <p:nvPicPr>
          <p:cNvPr id="10" name="Picture 9" descr="A group of people posing for a photo&#10;&#10;Description automatically generated">
            <a:extLst>
              <a:ext uri="{FF2B5EF4-FFF2-40B4-BE49-F238E27FC236}">
                <a16:creationId xmlns:a16="http://schemas.microsoft.com/office/drawing/2014/main" id="{9E10B624-083D-ECA2-8FA3-653F99D9C002}"/>
              </a:ext>
            </a:extLst>
          </p:cNvPr>
          <p:cNvPicPr>
            <a:picLocks noChangeAspect="1"/>
          </p:cNvPicPr>
          <p:nvPr/>
        </p:nvPicPr>
        <p:blipFill rotWithShape="1">
          <a:blip r:embed="rId6">
            <a:extLst>
              <a:ext uri="{28A0092B-C50C-407E-A947-70E740481C1C}">
                <a14:useLocalDpi xmlns:a14="http://schemas.microsoft.com/office/drawing/2010/main" val="0"/>
              </a:ext>
            </a:extLst>
          </a:blip>
          <a:srcRect l="9050" t="1738" r="6290" b="20559"/>
          <a:stretch/>
        </p:blipFill>
        <p:spPr>
          <a:xfrm>
            <a:off x="3175911" y="2291035"/>
            <a:ext cx="4485917" cy="3087970"/>
          </a:xfrm>
          <a:prstGeom prst="rect">
            <a:avLst/>
          </a:prstGeom>
        </p:spPr>
      </p:pic>
      <p:pic>
        <p:nvPicPr>
          <p:cNvPr id="12" name="Picture 11" descr="A group of people standing together in front of a tree&#10;&#10;Description automatically generated">
            <a:extLst>
              <a:ext uri="{FF2B5EF4-FFF2-40B4-BE49-F238E27FC236}">
                <a16:creationId xmlns:a16="http://schemas.microsoft.com/office/drawing/2014/main" id="{72D6579D-6BE7-A9B2-0EB0-F14915EDA0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949" t="9318" r="19042"/>
          <a:stretch/>
        </p:blipFill>
        <p:spPr>
          <a:xfrm>
            <a:off x="7847860" y="1701759"/>
            <a:ext cx="4097688" cy="3776980"/>
          </a:xfrm>
          <a:prstGeom prst="rect">
            <a:avLst/>
          </a:prstGeom>
        </p:spPr>
      </p:pic>
    </p:spTree>
    <p:extLst>
      <p:ext uri="{BB962C8B-B14F-4D97-AF65-F5344CB8AC3E}">
        <p14:creationId xmlns:p14="http://schemas.microsoft.com/office/powerpoint/2010/main" val="1658128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Resources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5" name="TextBox 4">
            <a:extLst>
              <a:ext uri="{FF2B5EF4-FFF2-40B4-BE49-F238E27FC236}">
                <a16:creationId xmlns:a16="http://schemas.microsoft.com/office/drawing/2014/main" id="{F3FD9C04-149B-3711-95CA-3557A603BC60}"/>
              </a:ext>
            </a:extLst>
          </p:cNvPr>
          <p:cNvSpPr txBox="1"/>
          <p:nvPr/>
        </p:nvSpPr>
        <p:spPr>
          <a:xfrm>
            <a:off x="375101" y="1362271"/>
            <a:ext cx="10760985" cy="4278094"/>
          </a:xfrm>
          <a:prstGeom prst="rect">
            <a:avLst/>
          </a:prstGeom>
          <a:noFill/>
        </p:spPr>
        <p:txBody>
          <a:bodyPr wrap="square">
            <a:spAutoFit/>
          </a:bodyPr>
          <a:lstStyle/>
          <a:p>
            <a:pPr marL="457200" indent="-457200">
              <a:buFont typeface="Arial"/>
              <a:buChar char="•"/>
            </a:pPr>
            <a:r>
              <a:rPr lang="en-GB" sz="2000" b="1" dirty="0">
                <a:latin typeface="Calibri"/>
                <a:cs typeface="Arial"/>
              </a:rPr>
              <a:t>Classroom Nursery: </a:t>
            </a:r>
          </a:p>
          <a:p>
            <a:r>
              <a:rPr lang="en-GB" sz="1800" dirty="0">
                <a:latin typeface="Calibri"/>
                <a:cs typeface="Arial"/>
              </a:rPr>
              <a:t>- You are able to freely use the resources and books available in the classroom. Please be mindful that much of the items you see belong to the lecturers on the course and to please return items and treat them with respect. </a:t>
            </a:r>
          </a:p>
          <a:p>
            <a:pPr marL="342900" indent="-342900">
              <a:buFontTx/>
              <a:buChar char="-"/>
            </a:pPr>
            <a:r>
              <a:rPr lang="en-GB" sz="1800" dirty="0">
                <a:latin typeface="Calibri"/>
                <a:cs typeface="Arial"/>
              </a:rPr>
              <a:t>We always appreciate contributions, so if you have any ideas, or you are creative or need to get rid of children’s books, please bring them in and help add to the classroom. </a:t>
            </a:r>
          </a:p>
          <a:p>
            <a:pPr marL="342900" indent="-342900">
              <a:buFontTx/>
              <a:buChar char="-"/>
            </a:pPr>
            <a:endParaRPr lang="en-GB" sz="2000" dirty="0">
              <a:latin typeface="Calibri"/>
              <a:cs typeface="Arial"/>
            </a:endParaRPr>
          </a:p>
          <a:p>
            <a:pPr marL="342900" indent="-342900">
              <a:buFont typeface="Arial" panose="020B0604020202020204" pitchFamily="34" charset="0"/>
              <a:buChar char="•"/>
            </a:pPr>
            <a:r>
              <a:rPr lang="en-GB" sz="2000" b="1" dirty="0">
                <a:latin typeface="Calibri"/>
                <a:cs typeface="Arial"/>
              </a:rPr>
              <a:t>Academic Texts</a:t>
            </a:r>
          </a:p>
          <a:p>
            <a:pPr marL="342900" indent="-342900">
              <a:buFont typeface="Arial" panose="020B0604020202020204" pitchFamily="34" charset="0"/>
              <a:buChar char="•"/>
            </a:pPr>
            <a:r>
              <a:rPr lang="en-GB" sz="2000" b="1" dirty="0">
                <a:latin typeface="Calibri"/>
                <a:cs typeface="Arial"/>
              </a:rPr>
              <a:t>Dyslexia Assessment</a:t>
            </a:r>
          </a:p>
          <a:p>
            <a:pPr marL="342900" indent="-342900">
              <a:buFont typeface="Arial" panose="020B0604020202020204" pitchFamily="34" charset="0"/>
              <a:buChar char="•"/>
            </a:pPr>
            <a:r>
              <a:rPr lang="en-GB" sz="2000" b="1" dirty="0">
                <a:latin typeface="Calibri"/>
                <a:cs typeface="Arial"/>
              </a:rPr>
              <a:t>Library</a:t>
            </a:r>
          </a:p>
          <a:p>
            <a:pPr marL="342900" indent="-342900">
              <a:buFont typeface="Arial" panose="020B0604020202020204" pitchFamily="34" charset="0"/>
              <a:buChar char="•"/>
            </a:pPr>
            <a:r>
              <a:rPr lang="en-GB" sz="2000" b="1" dirty="0">
                <a:latin typeface="Calibri"/>
                <a:cs typeface="Arial"/>
              </a:rPr>
              <a:t>UCC academic services</a:t>
            </a:r>
          </a:p>
          <a:p>
            <a:pPr marL="342900" indent="-342900">
              <a:buFont typeface="Arial" panose="020B0604020202020204" pitchFamily="34" charset="0"/>
              <a:buChar char="•"/>
            </a:pPr>
            <a:r>
              <a:rPr lang="en-GB" sz="2000" b="1" dirty="0">
                <a:latin typeface="Calibri"/>
                <a:cs typeface="Arial"/>
              </a:rPr>
              <a:t>UCC Skills Centre</a:t>
            </a:r>
          </a:p>
          <a:p>
            <a:pPr marL="342900" indent="-342900">
              <a:buFont typeface="Arial" panose="020B0604020202020204" pitchFamily="34" charset="0"/>
              <a:buChar char="•"/>
            </a:pPr>
            <a:r>
              <a:rPr lang="en-GB" sz="2000" b="1" dirty="0">
                <a:latin typeface="Calibri"/>
                <a:cs typeface="Arial"/>
              </a:rPr>
              <a:t>Pastoral Tutorials</a:t>
            </a:r>
          </a:p>
          <a:p>
            <a:pPr marL="342900" indent="-342900">
              <a:buFont typeface="Arial" panose="020B0604020202020204" pitchFamily="34" charset="0"/>
              <a:buChar char="•"/>
            </a:pPr>
            <a:r>
              <a:rPr lang="en-GB" sz="2000" b="1" dirty="0">
                <a:latin typeface="Calibri"/>
                <a:cs typeface="Arial"/>
              </a:rPr>
              <a:t>Guest Speakers</a:t>
            </a:r>
          </a:p>
          <a:p>
            <a:pPr marL="342900" indent="-342900">
              <a:buFont typeface="Arial" panose="020B0604020202020204" pitchFamily="34" charset="0"/>
              <a:buChar char="•"/>
            </a:pPr>
            <a:r>
              <a:rPr lang="en-GB" sz="2000" b="1" dirty="0">
                <a:latin typeface="Calibri"/>
                <a:cs typeface="Arial"/>
              </a:rPr>
              <a:t>Health Assured</a:t>
            </a:r>
            <a:endParaRPr lang="en-GB" dirty="0"/>
          </a:p>
        </p:txBody>
      </p:sp>
    </p:spTree>
    <p:extLst>
      <p:ext uri="{BB962C8B-B14F-4D97-AF65-F5344CB8AC3E}">
        <p14:creationId xmlns:p14="http://schemas.microsoft.com/office/powerpoint/2010/main" val="1393592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Timetable</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graphicFrame>
        <p:nvGraphicFramePr>
          <p:cNvPr id="3" name="Table 2">
            <a:extLst>
              <a:ext uri="{FF2B5EF4-FFF2-40B4-BE49-F238E27FC236}">
                <a16:creationId xmlns:a16="http://schemas.microsoft.com/office/drawing/2014/main" id="{EE8152AD-5118-DD89-2F66-B8B2BEE2002D}"/>
              </a:ext>
            </a:extLst>
          </p:cNvPr>
          <p:cNvGraphicFramePr>
            <a:graphicFrameLocks noGrp="1"/>
          </p:cNvGraphicFramePr>
          <p:nvPr>
            <p:extLst>
              <p:ext uri="{D42A27DB-BD31-4B8C-83A1-F6EECF244321}">
                <p14:modId xmlns:p14="http://schemas.microsoft.com/office/powerpoint/2010/main" val="4258663714"/>
              </p:ext>
            </p:extLst>
          </p:nvPr>
        </p:nvGraphicFramePr>
        <p:xfrm>
          <a:off x="827314" y="1778170"/>
          <a:ext cx="10341429" cy="3234482"/>
        </p:xfrm>
        <a:graphic>
          <a:graphicData uri="http://schemas.openxmlformats.org/drawingml/2006/table">
            <a:tbl>
              <a:tblPr firstRow="1" firstCol="1" bandRow="1">
                <a:tableStyleId>{16D9F66E-5EB9-4882-86FB-DCBF35E3C3E4}</a:tableStyleId>
              </a:tblPr>
              <a:tblGrid>
                <a:gridCol w="1970315">
                  <a:extLst>
                    <a:ext uri="{9D8B030D-6E8A-4147-A177-3AD203B41FA5}">
                      <a16:colId xmlns:a16="http://schemas.microsoft.com/office/drawing/2014/main" val="2963307081"/>
                    </a:ext>
                  </a:extLst>
                </a:gridCol>
                <a:gridCol w="4923971">
                  <a:extLst>
                    <a:ext uri="{9D8B030D-6E8A-4147-A177-3AD203B41FA5}">
                      <a16:colId xmlns:a16="http://schemas.microsoft.com/office/drawing/2014/main" val="2059473118"/>
                    </a:ext>
                  </a:extLst>
                </a:gridCol>
                <a:gridCol w="3447143">
                  <a:extLst>
                    <a:ext uri="{9D8B030D-6E8A-4147-A177-3AD203B41FA5}">
                      <a16:colId xmlns:a16="http://schemas.microsoft.com/office/drawing/2014/main" val="817443350"/>
                    </a:ext>
                  </a:extLst>
                </a:gridCol>
              </a:tblGrid>
              <a:tr h="573356">
                <a:tc>
                  <a:txBody>
                    <a:bodyPr/>
                    <a:lstStyle/>
                    <a:p>
                      <a:pPr algn="l">
                        <a:lnSpc>
                          <a:spcPct val="107000"/>
                        </a:lnSpc>
                        <a:spcAft>
                          <a:spcPts val="800"/>
                        </a:spcAft>
                      </a:pPr>
                      <a:r>
                        <a:rPr lang="en-GB" sz="2400" kern="100" dirty="0">
                          <a:effectLst/>
                        </a:rPr>
                        <a:t> </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GB" sz="2400" kern="100">
                          <a:effectLst/>
                        </a:rPr>
                        <a:t>AM</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GB" sz="2400" kern="100">
                          <a:effectLst/>
                        </a:rPr>
                        <a:t>PM</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0382956"/>
                  </a:ext>
                </a:extLst>
              </a:tr>
              <a:tr h="1330563">
                <a:tc>
                  <a:txBody>
                    <a:bodyPr/>
                    <a:lstStyle/>
                    <a:p>
                      <a:pPr algn="l">
                        <a:lnSpc>
                          <a:spcPct val="107000"/>
                        </a:lnSpc>
                        <a:spcAft>
                          <a:spcPts val="800"/>
                        </a:spcAft>
                      </a:pPr>
                      <a:r>
                        <a:rPr lang="en-GB" sz="2400" kern="100">
                          <a:effectLst/>
                        </a:rPr>
                        <a:t>Tuesday</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GB" sz="2400" kern="100" dirty="0">
                          <a:effectLst/>
                        </a:rPr>
                        <a:t>9:00- 12:00 </a:t>
                      </a:r>
                    </a:p>
                    <a:p>
                      <a:pPr algn="l">
                        <a:lnSpc>
                          <a:spcPct val="107000"/>
                        </a:lnSpc>
                        <a:spcAft>
                          <a:spcPts val="800"/>
                        </a:spcAft>
                      </a:pPr>
                      <a:r>
                        <a:rPr lang="en-GB" sz="2400" kern="100" dirty="0">
                          <a:effectLst/>
                        </a:rPr>
                        <a:t>Academic Practice: Wendy Meadows</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GB" sz="2400" kern="100" dirty="0">
                          <a:effectLst/>
                        </a:rPr>
                        <a:t>13:00-16:00</a:t>
                      </a:r>
                    </a:p>
                    <a:p>
                      <a:pPr algn="l">
                        <a:lnSpc>
                          <a:spcPct val="107000"/>
                        </a:lnSpc>
                        <a:spcAft>
                          <a:spcPts val="800"/>
                        </a:spcAft>
                      </a:pPr>
                      <a:r>
                        <a:rPr lang="en-GB" sz="2400" kern="100" dirty="0">
                          <a:effectLst/>
                        </a:rPr>
                        <a:t>Professional Practice: Rose Baynes-Revett</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9699545"/>
                  </a:ext>
                </a:extLst>
              </a:tr>
              <a:tr h="1330563">
                <a:tc>
                  <a:txBody>
                    <a:bodyPr/>
                    <a:lstStyle/>
                    <a:p>
                      <a:pPr algn="l">
                        <a:lnSpc>
                          <a:spcPct val="107000"/>
                        </a:lnSpc>
                        <a:spcAft>
                          <a:spcPts val="800"/>
                        </a:spcAft>
                      </a:pPr>
                      <a:r>
                        <a:rPr lang="en-GB" sz="2400" kern="100">
                          <a:effectLst/>
                        </a:rPr>
                        <a:t>Wednesday</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GB" sz="2400" kern="100" dirty="0">
                          <a:effectLst/>
                        </a:rPr>
                        <a:t>9:00-12:00 </a:t>
                      </a:r>
                    </a:p>
                    <a:p>
                      <a:pPr algn="l">
                        <a:lnSpc>
                          <a:spcPct val="107000"/>
                        </a:lnSpc>
                        <a:spcAft>
                          <a:spcPts val="800"/>
                        </a:spcAft>
                      </a:pPr>
                      <a:r>
                        <a:rPr lang="en-GB" sz="2400" kern="100" dirty="0">
                          <a:effectLst/>
                        </a:rPr>
                        <a:t>Safeguarding and Welfare</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8578392"/>
                  </a:ext>
                </a:extLst>
              </a:tr>
            </a:tbl>
          </a:graphicData>
        </a:graphic>
      </p:graphicFrame>
    </p:spTree>
    <p:extLst>
      <p:ext uri="{BB962C8B-B14F-4D97-AF65-F5344CB8AC3E}">
        <p14:creationId xmlns:p14="http://schemas.microsoft.com/office/powerpoint/2010/main" val="958857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Academic and Pastoral Tutorials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19944" y="1591754"/>
            <a:ext cx="11198383" cy="4351338"/>
          </a:xfrm>
        </p:spPr>
        <p:txBody>
          <a:bodyPr vert="horz" lIns="91440" tIns="45720" rIns="91440" bIns="45720" rtlCol="0" anchor="t">
            <a:normAutofit/>
          </a:bodyPr>
          <a:lstStyle/>
          <a:p>
            <a:pPr>
              <a:buFont typeface="Arial"/>
              <a:buChar char="•"/>
            </a:pPr>
            <a:r>
              <a:rPr lang="en-GB" sz="2400" dirty="0">
                <a:latin typeface="Calibri"/>
                <a:cs typeface="Arial"/>
              </a:rPr>
              <a:t>For each module that you study, you will have the opportunity to have up to 2 x 20-minute tutorials to discuss your work with your module tutor.</a:t>
            </a:r>
          </a:p>
          <a:p>
            <a:pPr>
              <a:buFont typeface="Arial"/>
              <a:buChar char="•"/>
            </a:pPr>
            <a:endParaRPr lang="en-GB" sz="2400" dirty="0">
              <a:latin typeface="Calibri"/>
              <a:cs typeface="Arial"/>
            </a:endParaRPr>
          </a:p>
          <a:p>
            <a:pPr>
              <a:buFont typeface="Arial"/>
              <a:buChar char="•"/>
            </a:pPr>
            <a:r>
              <a:rPr lang="en-GB" sz="2400" dirty="0">
                <a:latin typeface="Calibri"/>
                <a:cs typeface="Arial"/>
              </a:rPr>
              <a:t>Additionally, you will be able to have up to 1 x 30-minute pastoral tutorial per semester. </a:t>
            </a:r>
          </a:p>
          <a:p>
            <a:pPr marL="0" indent="0">
              <a:buNone/>
            </a:pPr>
            <a:endParaRPr lang="en-GB" sz="1700" dirty="0">
              <a:cs typeface="Arial"/>
            </a:endParaRPr>
          </a:p>
          <a:p>
            <a:endParaRPr lang="en-GB" dirty="0">
              <a:cs typeface="Calibri"/>
            </a:endParaRPr>
          </a:p>
        </p:txBody>
      </p:sp>
    </p:spTree>
    <p:extLst>
      <p:ext uri="{BB962C8B-B14F-4D97-AF65-F5344CB8AC3E}">
        <p14:creationId xmlns:p14="http://schemas.microsoft.com/office/powerpoint/2010/main" val="1231083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4: Life on Campus</a:t>
            </a:r>
            <a:endParaRPr lang="en-GB" dirty="0">
              <a:ea typeface="Calibri Light"/>
              <a:cs typeface="Calibri Light"/>
            </a:endParaRPr>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165239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Getting Around</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5" name="TextBox 4">
            <a:extLst>
              <a:ext uri="{FF2B5EF4-FFF2-40B4-BE49-F238E27FC236}">
                <a16:creationId xmlns:a16="http://schemas.microsoft.com/office/drawing/2014/main" id="{E9775B63-2FAF-7547-F4EA-65C50E1CA4F6}"/>
              </a:ext>
            </a:extLst>
          </p:cNvPr>
          <p:cNvSpPr txBox="1"/>
          <p:nvPr/>
        </p:nvSpPr>
        <p:spPr>
          <a:xfrm>
            <a:off x="975620" y="1609384"/>
            <a:ext cx="301831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Calibri"/>
                <a:cs typeface="Calibri"/>
              </a:rPr>
              <a:t>Whilst some of your lectures are likely be held in the UCC building (labelled A), some will be in our other buildings so it will be good to familiarise yourself with the layout of campus. </a:t>
            </a:r>
          </a:p>
          <a:p>
            <a:endParaRPr lang="en-GB" dirty="0">
              <a:latin typeface="Calibri"/>
              <a:cs typeface="Calibri"/>
            </a:endParaRPr>
          </a:p>
          <a:p>
            <a:r>
              <a:rPr lang="en-GB" dirty="0">
                <a:latin typeface="Calibri"/>
                <a:cs typeface="Calibri"/>
              </a:rPr>
              <a:t>We have a student lounge for UCC students to relax and eat in on the ground floor of the UCC building in room HE05</a:t>
            </a:r>
            <a:r>
              <a:rPr lang="en-GB" dirty="0">
                <a:cs typeface="Calibri"/>
              </a:rPr>
              <a:t>.</a:t>
            </a:r>
          </a:p>
        </p:txBody>
      </p:sp>
      <p:pic>
        <p:nvPicPr>
          <p:cNvPr id="10" name="Picture 5" descr="A map of a university">
            <a:extLst>
              <a:ext uri="{FF2B5EF4-FFF2-40B4-BE49-F238E27FC236}">
                <a16:creationId xmlns:a16="http://schemas.microsoft.com/office/drawing/2014/main" id="{BDCCE96E-678A-856E-D0AF-1E769A260E7E}"/>
              </a:ext>
            </a:extLst>
          </p:cNvPr>
          <p:cNvPicPr>
            <a:picLocks noChangeAspect="1"/>
          </p:cNvPicPr>
          <p:nvPr/>
        </p:nvPicPr>
        <p:blipFill>
          <a:blip r:embed="rId5"/>
          <a:stretch>
            <a:fillRect/>
          </a:stretch>
        </p:blipFill>
        <p:spPr>
          <a:xfrm>
            <a:off x="4803005" y="1289258"/>
            <a:ext cx="6700842" cy="4571192"/>
          </a:xfrm>
          <a:prstGeom prst="rect">
            <a:avLst/>
          </a:prstGeom>
        </p:spPr>
      </p:pic>
    </p:spTree>
    <p:extLst>
      <p:ext uri="{BB962C8B-B14F-4D97-AF65-F5344CB8AC3E}">
        <p14:creationId xmlns:p14="http://schemas.microsoft.com/office/powerpoint/2010/main" val="3628276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solidFill>
                  <a:schemeClr val="bg1"/>
                </a:solidFill>
                <a:latin typeface="Calibri"/>
                <a:ea typeface="+mj-lt"/>
                <a:cs typeface="+mj-lt"/>
              </a:rPr>
              <a:t>Travelling to UCC and Parking</a:t>
            </a:r>
          </a:p>
          <a:p>
            <a:endParaRPr lang="en-GB" dirty="0">
              <a:cs typeface="Calibri Light"/>
            </a:endParaRPr>
          </a:p>
        </p:txBody>
      </p:sp>
      <p:sp>
        <p:nvSpPr>
          <p:cNvPr id="6" name="Text Placeholder 5">
            <a:extLst>
              <a:ext uri="{FF2B5EF4-FFF2-40B4-BE49-F238E27FC236}">
                <a16:creationId xmlns:a16="http://schemas.microsoft.com/office/drawing/2014/main" id="{FD8136B8-6F48-2716-BEAB-5B9D66F19E1E}"/>
              </a:ext>
            </a:extLst>
          </p:cNvPr>
          <p:cNvSpPr>
            <a:spLocks noGrp="1"/>
          </p:cNvSpPr>
          <p:nvPr>
            <p:ph type="body" idx="1"/>
          </p:nvPr>
        </p:nvSpPr>
        <p:spPr>
          <a:xfrm>
            <a:off x="839788" y="1376363"/>
            <a:ext cx="5157787" cy="823912"/>
          </a:xfrm>
        </p:spPr>
        <p:txBody>
          <a:bodyPr/>
          <a:lstStyle/>
          <a:p>
            <a:r>
              <a:rPr lang="en-GB" dirty="0">
                <a:cs typeface="Calibri"/>
              </a:rPr>
              <a:t>Bus or Train</a:t>
            </a:r>
            <a:endParaRPr lang="en-GB" dirty="0"/>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sz="half" idx="2"/>
          </p:nvPr>
        </p:nvSpPr>
        <p:spPr>
          <a:xfrm>
            <a:off x="872445" y="2287361"/>
            <a:ext cx="5157787" cy="3684588"/>
          </a:xfrm>
        </p:spPr>
        <p:txBody>
          <a:bodyPr vert="horz" lIns="91440" tIns="45720" rIns="91440" bIns="45720" rtlCol="0" anchor="t">
            <a:normAutofit/>
          </a:bodyPr>
          <a:lstStyle/>
          <a:p>
            <a:pPr>
              <a:buFont typeface="Arial"/>
              <a:buChar char="•"/>
            </a:pPr>
            <a:r>
              <a:rPr lang="en-GB" sz="2200" dirty="0">
                <a:latin typeface="Calibri"/>
                <a:cs typeface="Arial"/>
              </a:rPr>
              <a:t>Email </a:t>
            </a:r>
            <a:r>
              <a:rPr lang="en-GB" sz="2200" dirty="0">
                <a:latin typeface="Calibri"/>
                <a:cs typeface="Arial"/>
                <a:hlinkClick r:id="rId5"/>
              </a:rPr>
              <a:t>student.finance@colchester.ac.uk</a:t>
            </a:r>
            <a:r>
              <a:rPr lang="en-GB" sz="2200" dirty="0">
                <a:latin typeface="Calibri"/>
                <a:cs typeface="Arial"/>
              </a:rPr>
              <a:t> or visit student services on the ground floor of B Block for information about bus passes or train tickets. </a:t>
            </a:r>
          </a:p>
          <a:p>
            <a:pPr marL="0" indent="0">
              <a:buNone/>
            </a:pPr>
            <a:endParaRPr lang="en-GB" sz="1700" dirty="0">
              <a:latin typeface="Calibri"/>
              <a:cs typeface="Arial"/>
            </a:endParaRPr>
          </a:p>
          <a:p>
            <a:endParaRPr lang="en-GB" dirty="0">
              <a:cs typeface="Calibri"/>
            </a:endParaRPr>
          </a:p>
        </p:txBody>
      </p:sp>
      <p:sp>
        <p:nvSpPr>
          <p:cNvPr id="11" name="Text Placeholder 10">
            <a:extLst>
              <a:ext uri="{FF2B5EF4-FFF2-40B4-BE49-F238E27FC236}">
                <a16:creationId xmlns:a16="http://schemas.microsoft.com/office/drawing/2014/main" id="{AE4681F2-59F5-DEF3-3C79-0D89E07ED2A1}"/>
              </a:ext>
            </a:extLst>
          </p:cNvPr>
          <p:cNvSpPr>
            <a:spLocks noGrp="1"/>
          </p:cNvSpPr>
          <p:nvPr>
            <p:ph type="body" sz="quarter" idx="3"/>
          </p:nvPr>
        </p:nvSpPr>
        <p:spPr>
          <a:xfrm>
            <a:off x="6172200" y="1376363"/>
            <a:ext cx="5183188" cy="823912"/>
          </a:xfrm>
        </p:spPr>
        <p:txBody>
          <a:bodyPr/>
          <a:lstStyle/>
          <a:p>
            <a:r>
              <a:rPr lang="en-GB" dirty="0">
                <a:cs typeface="Calibri"/>
              </a:rPr>
              <a:t>Car</a:t>
            </a:r>
            <a:endParaRPr lang="en-GB" dirty="0"/>
          </a:p>
        </p:txBody>
      </p:sp>
      <p:sp>
        <p:nvSpPr>
          <p:cNvPr id="12" name="Content Placeholder 11">
            <a:extLst>
              <a:ext uri="{FF2B5EF4-FFF2-40B4-BE49-F238E27FC236}">
                <a16:creationId xmlns:a16="http://schemas.microsoft.com/office/drawing/2014/main" id="{58816EC2-4A39-1F7E-D1CA-6EDE6799E49E}"/>
              </a:ext>
            </a:extLst>
          </p:cNvPr>
          <p:cNvSpPr>
            <a:spLocks noGrp="1"/>
          </p:cNvSpPr>
          <p:nvPr>
            <p:ph sz="quarter" idx="4"/>
          </p:nvPr>
        </p:nvSpPr>
        <p:spPr>
          <a:xfrm>
            <a:off x="6172200" y="2287361"/>
            <a:ext cx="5183188" cy="3684588"/>
          </a:xfrm>
        </p:spPr>
        <p:txBody>
          <a:bodyPr vert="horz" lIns="91440" tIns="45720" rIns="91440" bIns="45720" rtlCol="0" anchor="t">
            <a:normAutofit/>
          </a:bodyPr>
          <a:lstStyle/>
          <a:p>
            <a:r>
              <a:rPr lang="en-GB" sz="2200" dirty="0">
                <a:cs typeface="Calibri"/>
              </a:rPr>
              <a:t>If you're travelling by car, we have ANPR system which allows you entry and exit from the campus in the Eastgate entrance. </a:t>
            </a:r>
          </a:p>
          <a:p>
            <a:r>
              <a:rPr lang="en-GB" sz="2200">
                <a:cs typeface="Calibri"/>
              </a:rPr>
              <a:t>The current cost is £2.50 per day</a:t>
            </a:r>
            <a:r>
              <a:rPr lang="en-GB" sz="2200">
                <a:ea typeface="+mn-lt"/>
                <a:cs typeface="+mn-lt"/>
              </a:rPr>
              <a:t>.</a:t>
            </a:r>
            <a:r>
              <a:rPr lang="en-GB" sz="2200" dirty="0">
                <a:ea typeface="+mn-lt"/>
                <a:cs typeface="+mn-lt"/>
              </a:rPr>
              <a:t> Further information can be found </a:t>
            </a:r>
            <a:r>
              <a:rPr lang="en-GB" sz="2200" dirty="0">
                <a:solidFill>
                  <a:srgbClr val="0563C1"/>
                </a:solidFill>
                <a:ea typeface="+mn-lt"/>
                <a:cs typeface="+mn-lt"/>
                <a:hlinkClick r:id="rId6"/>
              </a:rPr>
              <a:t>here</a:t>
            </a:r>
            <a:r>
              <a:rPr lang="en-GB" sz="2200" dirty="0">
                <a:solidFill>
                  <a:srgbClr val="0563C1"/>
                </a:solidFill>
                <a:ea typeface="+mn-lt"/>
                <a:cs typeface="+mn-lt"/>
              </a:rPr>
              <a:t>. </a:t>
            </a:r>
            <a:r>
              <a:rPr lang="en-GB" sz="2200" dirty="0">
                <a:ea typeface="+mn-lt"/>
                <a:cs typeface="+mn-lt"/>
              </a:rPr>
              <a:t>QR codes are located in the car park. </a:t>
            </a:r>
          </a:p>
          <a:p>
            <a:pPr marL="0" indent="0">
              <a:buNone/>
            </a:pPr>
            <a:endParaRPr lang="en-GB" sz="2200" dirty="0">
              <a:ea typeface="Calibri"/>
              <a:cs typeface="Calibri"/>
            </a:endParaRPr>
          </a:p>
          <a:p>
            <a:endParaRPr lang="en-GB" sz="2200" dirty="0">
              <a:ea typeface="Calibri"/>
              <a:cs typeface="Calibri"/>
            </a:endParaRPr>
          </a:p>
        </p:txBody>
      </p:sp>
      <p:sp>
        <p:nvSpPr>
          <p:cNvPr id="14" name="Text Placeholder 5">
            <a:extLst>
              <a:ext uri="{FF2B5EF4-FFF2-40B4-BE49-F238E27FC236}">
                <a16:creationId xmlns:a16="http://schemas.microsoft.com/office/drawing/2014/main" id="{94E84194-D316-9DCE-55B2-353FB0A10045}"/>
              </a:ext>
            </a:extLst>
          </p:cNvPr>
          <p:cNvSpPr txBox="1">
            <a:spLocks/>
          </p:cNvSpPr>
          <p:nvPr/>
        </p:nvSpPr>
        <p:spPr>
          <a:xfrm>
            <a:off x="872445" y="3716792"/>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cs typeface="Calibri"/>
              </a:rPr>
              <a:t>Bike or Motorbike</a:t>
            </a:r>
            <a:endParaRPr lang="en-GB" dirty="0"/>
          </a:p>
        </p:txBody>
      </p:sp>
      <p:sp>
        <p:nvSpPr>
          <p:cNvPr id="19" name="Content Placeholder 11">
            <a:extLst>
              <a:ext uri="{FF2B5EF4-FFF2-40B4-BE49-F238E27FC236}">
                <a16:creationId xmlns:a16="http://schemas.microsoft.com/office/drawing/2014/main" id="{6117C3AB-3A60-A58E-695A-EBFDD311B68A}"/>
              </a:ext>
            </a:extLst>
          </p:cNvPr>
          <p:cNvSpPr txBox="1">
            <a:spLocks/>
          </p:cNvSpPr>
          <p:nvPr/>
        </p:nvSpPr>
        <p:spPr>
          <a:xfrm>
            <a:off x="827315" y="4627790"/>
            <a:ext cx="5183188" cy="36845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cs typeface="Calibri"/>
              </a:rPr>
              <a:t>Parking is free.</a:t>
            </a:r>
          </a:p>
          <a:p>
            <a:r>
              <a:rPr lang="en-GB" sz="2200" dirty="0">
                <a:cs typeface="Calibri"/>
              </a:rPr>
              <a:t>Cycle bays are at the front of the main building.</a:t>
            </a:r>
          </a:p>
        </p:txBody>
      </p:sp>
    </p:spTree>
    <p:extLst>
      <p:ext uri="{BB962C8B-B14F-4D97-AF65-F5344CB8AC3E}">
        <p14:creationId xmlns:p14="http://schemas.microsoft.com/office/powerpoint/2010/main" val="3135810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Food and Drink on Campus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8294914"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latin typeface="Calibri"/>
                <a:ea typeface="+mn-lt"/>
                <a:cs typeface="Arial"/>
              </a:rPr>
              <a:t>The</a:t>
            </a:r>
            <a:r>
              <a:rPr lang="en-GB" sz="2000" dirty="0">
                <a:latin typeface="Calibri"/>
                <a:cs typeface="Arial"/>
              </a:rPr>
              <a:t> following refectories are open serving </a:t>
            </a:r>
            <a:r>
              <a:rPr lang="en-GB" sz="2000" dirty="0">
                <a:latin typeface="Calibri"/>
                <a:ea typeface="+mn-lt"/>
                <a:cs typeface="Arial"/>
              </a:rPr>
              <a:t>a </a:t>
            </a:r>
            <a:r>
              <a:rPr lang="en-GB" sz="2000" dirty="0">
                <a:latin typeface="Calibri"/>
                <a:cs typeface="Arial"/>
              </a:rPr>
              <a:t>range </a:t>
            </a:r>
            <a:r>
              <a:rPr lang="en-GB" sz="2000" dirty="0">
                <a:latin typeface="Calibri"/>
                <a:ea typeface="+mn-lt"/>
                <a:cs typeface="Arial"/>
              </a:rPr>
              <a:t>of hot </a:t>
            </a:r>
            <a:r>
              <a:rPr lang="en-GB" sz="2000" dirty="0">
                <a:latin typeface="Calibri"/>
                <a:cs typeface="Arial"/>
              </a:rPr>
              <a:t>and cold food and drinks:</a:t>
            </a:r>
            <a:r>
              <a:rPr lang="en-GB" sz="2000" b="1" dirty="0">
                <a:latin typeface="Calibri"/>
                <a:cs typeface="Arial"/>
              </a:rPr>
              <a:t>   </a:t>
            </a:r>
            <a:endParaRPr lang="en-GB" sz="2000" dirty="0">
              <a:latin typeface="Calibri"/>
              <a:cs typeface="Arial"/>
            </a:endParaRPr>
          </a:p>
          <a:p>
            <a:pPr marL="0" indent="0">
              <a:buNone/>
            </a:pPr>
            <a:endParaRPr lang="en-GB" sz="2000" b="1" dirty="0">
              <a:latin typeface="Calibri"/>
              <a:cs typeface="Arial"/>
            </a:endParaRPr>
          </a:p>
          <a:p>
            <a:pPr lvl="1"/>
            <a:r>
              <a:rPr lang="en-GB" sz="2000" dirty="0">
                <a:latin typeface="Calibri"/>
                <a:cs typeface="Arial"/>
              </a:rPr>
              <a:t>Eat Central (C Block) </a:t>
            </a:r>
          </a:p>
          <a:p>
            <a:pPr lvl="1"/>
            <a:r>
              <a:rPr lang="en-GB" sz="2000" dirty="0">
                <a:latin typeface="Calibri"/>
                <a:cs typeface="Arial"/>
              </a:rPr>
              <a:t>Costa (UCC Building)</a:t>
            </a:r>
          </a:p>
          <a:p>
            <a:pPr lvl="1"/>
            <a:r>
              <a:rPr lang="en-GB" sz="2000" dirty="0">
                <a:latin typeface="Calibri"/>
                <a:cs typeface="Arial"/>
              </a:rPr>
              <a:t>Starbucks (K Block) coffee shop/light bites.</a:t>
            </a:r>
          </a:p>
          <a:p>
            <a:endParaRPr lang="en-GB" sz="1800" dirty="0">
              <a:latin typeface="Calibri"/>
              <a:cs typeface="Arial"/>
            </a:endParaRPr>
          </a:p>
          <a:p>
            <a:r>
              <a:rPr lang="en-GB" sz="2000" i="1" dirty="0">
                <a:latin typeface="Calibri"/>
                <a:cs typeface="Arial"/>
              </a:rPr>
              <a:t>Opening times are displayed locally.</a:t>
            </a:r>
          </a:p>
          <a:p>
            <a:endParaRPr lang="en-GB" sz="2000" dirty="0">
              <a:latin typeface="Calibri"/>
              <a:cs typeface="Arial"/>
            </a:endParaRPr>
          </a:p>
          <a:p>
            <a:r>
              <a:rPr lang="en-GB" sz="2000" dirty="0">
                <a:latin typeface="Calibri"/>
                <a:cs typeface="Arial"/>
              </a:rPr>
              <a:t>Within the CH&amp;FS building there is CH&amp;FS Takeaway on a Friday, and we also have the fantastic restaurant, </a:t>
            </a:r>
            <a:r>
              <a:rPr lang="en-GB" sz="2000" dirty="0">
                <a:latin typeface="Calibri"/>
                <a:cs typeface="Arial"/>
                <a:hlinkClick r:id="rId5"/>
              </a:rPr>
              <a:t>The Balkerne</a:t>
            </a:r>
            <a:r>
              <a:rPr lang="en-GB" sz="2000" dirty="0">
                <a:latin typeface="Calibri"/>
                <a:cs typeface="Arial"/>
              </a:rPr>
              <a:t>, which is open to the public.</a:t>
            </a:r>
            <a:endParaRPr lang="en-US" sz="2000" dirty="0">
              <a:latin typeface="Calibri"/>
              <a:cs typeface="Arial"/>
            </a:endParaRPr>
          </a:p>
          <a:p>
            <a:endParaRPr lang="en-US" sz="2000">
              <a:latin typeface="Arial"/>
              <a:cs typeface="Arial"/>
            </a:endParaRPr>
          </a:p>
          <a:p>
            <a:endParaRPr lang="en-GB" sz="2600" dirty="0">
              <a:cs typeface="Calibri" panose="020F0502020204030204"/>
            </a:endParaRPr>
          </a:p>
        </p:txBody>
      </p:sp>
      <p:pic>
        <p:nvPicPr>
          <p:cNvPr id="5" name="Picture 4" descr="A building with a curved roof and glass windows&#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6"/>
          <a:stretch>
            <a:fillRect/>
          </a:stretch>
        </p:blipFill>
        <p:spPr>
          <a:xfrm>
            <a:off x="8893754" y="2151733"/>
            <a:ext cx="2928007" cy="2565419"/>
          </a:xfrm>
          <a:prstGeom prst="rect">
            <a:avLst/>
          </a:prstGeom>
        </p:spPr>
      </p:pic>
    </p:spTree>
    <p:extLst>
      <p:ext uri="{BB962C8B-B14F-4D97-AF65-F5344CB8AC3E}">
        <p14:creationId xmlns:p14="http://schemas.microsoft.com/office/powerpoint/2010/main" val="1256233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Food, Drink and Breaks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8294914"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ea typeface="+mn-lt"/>
                <a:cs typeface="+mn-lt"/>
              </a:rPr>
              <a:t>All students attending UCC for a full day will have time to have lunch and there will be plenty of opportunities for breaks during the day. </a:t>
            </a:r>
          </a:p>
          <a:p>
            <a:r>
              <a:rPr lang="en-GB" sz="2200" dirty="0">
                <a:latin typeface="Calibri"/>
                <a:cs typeface="Arial"/>
              </a:rPr>
              <a:t>We encourage you to relax and use the UCC student lounge in HE05 where there is a kitchen with a microwave and fridge that you're welcome to use too. </a:t>
            </a:r>
            <a:endParaRPr lang="en-US" sz="2200">
              <a:latin typeface="Calibri"/>
              <a:cs typeface="Arial"/>
            </a:endParaRPr>
          </a:p>
          <a:p>
            <a:r>
              <a:rPr lang="en-GB" sz="2200" dirty="0">
                <a:latin typeface="Calibri"/>
                <a:cs typeface="Arial"/>
              </a:rPr>
              <a:t>You're welcome bring your own food and drink to UCC, or purchase it using a </a:t>
            </a:r>
            <a:r>
              <a:rPr lang="en-GB" sz="2200" b="1" dirty="0">
                <a:latin typeface="Calibri"/>
                <a:cs typeface="Arial"/>
              </a:rPr>
              <a:t>cashless method</a:t>
            </a:r>
            <a:r>
              <a:rPr lang="en-GB" sz="2200" dirty="0">
                <a:latin typeface="Calibri"/>
                <a:cs typeface="Arial"/>
              </a:rPr>
              <a:t>, in our many refectories. </a:t>
            </a:r>
          </a:p>
          <a:p>
            <a:r>
              <a:rPr lang="en-GB" sz="2200" dirty="0">
                <a:latin typeface="Calibri"/>
                <a:cs typeface="Arial"/>
              </a:rPr>
              <a:t>Please refer to your course leaders and lecturers about eating and drinking in classrooms.</a:t>
            </a:r>
          </a:p>
          <a:p>
            <a:r>
              <a:rPr lang="en-GB" sz="2200" dirty="0">
                <a:latin typeface="Calibri"/>
                <a:cs typeface="Arial"/>
              </a:rPr>
              <a:t>There is a dedicated smoking and vaping area by the entrance of the student car park (Eastgate entrance).</a:t>
            </a:r>
          </a:p>
          <a:p>
            <a:endParaRPr lang="en-GB" sz="2600" dirty="0">
              <a:cs typeface="Calibri" panose="020F0502020204030204"/>
            </a:endParaRPr>
          </a:p>
        </p:txBody>
      </p:sp>
      <p:pic>
        <p:nvPicPr>
          <p:cNvPr id="5" name="Picture 4" descr="A group of people sitting on a floor&#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5"/>
          <a:stretch>
            <a:fillRect/>
          </a:stretch>
        </p:blipFill>
        <p:spPr>
          <a:xfrm>
            <a:off x="9013497" y="1589314"/>
            <a:ext cx="2742950" cy="4114800"/>
          </a:xfrm>
          <a:prstGeom prst="rect">
            <a:avLst/>
          </a:prstGeom>
        </p:spPr>
      </p:pic>
    </p:spTree>
    <p:extLst>
      <p:ext uri="{BB962C8B-B14F-4D97-AF65-F5344CB8AC3E}">
        <p14:creationId xmlns:p14="http://schemas.microsoft.com/office/powerpoint/2010/main" val="147763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printer with a black screen&#10;&#10;Description automatically generated">
            <a:extLst>
              <a:ext uri="{FF2B5EF4-FFF2-40B4-BE49-F238E27FC236}">
                <a16:creationId xmlns:a16="http://schemas.microsoft.com/office/drawing/2014/main" id="{24979E1E-E249-D035-0708-532752D4E183}"/>
              </a:ext>
            </a:extLst>
          </p:cNvPr>
          <p:cNvPicPr>
            <a:picLocks noChangeAspect="1"/>
          </p:cNvPicPr>
          <p:nvPr/>
        </p:nvPicPr>
        <p:blipFill>
          <a:blip r:embed="rId3"/>
          <a:stretch>
            <a:fillRect/>
          </a:stretch>
        </p:blipFill>
        <p:spPr>
          <a:xfrm>
            <a:off x="2489428" y="1851934"/>
            <a:ext cx="3370488" cy="2555420"/>
          </a:xfrm>
          <a:prstGeom prst="rect">
            <a:avLst/>
          </a:prstGeom>
        </p:spPr>
      </p:pic>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4"/>
          <a:stretch>
            <a:fillRect/>
          </a:stretch>
        </p:blipFill>
        <p:spPr>
          <a:xfrm>
            <a:off x="10062609" y="6152690"/>
            <a:ext cx="1656184" cy="41349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Facilities on Campus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8294914"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latin typeface="Arial"/>
              <a:cs typeface="Arial"/>
            </a:endParaRPr>
          </a:p>
          <a:p>
            <a:endParaRPr lang="en-GB" sz="2600" dirty="0">
              <a:cs typeface="Calibri" panose="020F0502020204030204"/>
            </a:endParaRPr>
          </a:p>
        </p:txBody>
      </p:sp>
      <p:pic>
        <p:nvPicPr>
          <p:cNvPr id="5" name="Picture 4" descr="A room with chairs and a table&#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6"/>
          <a:stretch>
            <a:fillRect/>
          </a:stretch>
        </p:blipFill>
        <p:spPr>
          <a:xfrm>
            <a:off x="9448124" y="1846932"/>
            <a:ext cx="2276467" cy="2565419"/>
          </a:xfrm>
          <a:prstGeom prst="rect">
            <a:avLst/>
          </a:prstGeom>
        </p:spPr>
      </p:pic>
      <p:pic>
        <p:nvPicPr>
          <p:cNvPr id="6" name="Picture 5" descr="A room with exercise equipment&#10;&#10;Description automatically generated">
            <a:extLst>
              <a:ext uri="{FF2B5EF4-FFF2-40B4-BE49-F238E27FC236}">
                <a16:creationId xmlns:a16="http://schemas.microsoft.com/office/drawing/2014/main" id="{44010148-D86C-9100-F680-36995851B136}"/>
              </a:ext>
            </a:extLst>
          </p:cNvPr>
          <p:cNvPicPr>
            <a:picLocks noChangeAspect="1"/>
          </p:cNvPicPr>
          <p:nvPr/>
        </p:nvPicPr>
        <p:blipFill>
          <a:blip r:embed="rId7"/>
          <a:stretch>
            <a:fillRect/>
          </a:stretch>
        </p:blipFill>
        <p:spPr>
          <a:xfrm>
            <a:off x="5802087" y="1844409"/>
            <a:ext cx="2862942" cy="2548696"/>
          </a:xfrm>
          <a:prstGeom prst="rect">
            <a:avLst/>
          </a:prstGeom>
        </p:spPr>
      </p:pic>
      <p:pic>
        <p:nvPicPr>
          <p:cNvPr id="11" name="Picture 10" descr="A library with a few bookshelves&#10;&#10;Description automatically generated">
            <a:extLst>
              <a:ext uri="{FF2B5EF4-FFF2-40B4-BE49-F238E27FC236}">
                <a16:creationId xmlns:a16="http://schemas.microsoft.com/office/drawing/2014/main" id="{46AA4E10-7F19-DC38-0161-CDAABC772DD4}"/>
              </a:ext>
            </a:extLst>
          </p:cNvPr>
          <p:cNvPicPr>
            <a:picLocks noChangeAspect="1"/>
          </p:cNvPicPr>
          <p:nvPr/>
        </p:nvPicPr>
        <p:blipFill>
          <a:blip r:embed="rId8"/>
          <a:stretch>
            <a:fillRect/>
          </a:stretch>
        </p:blipFill>
        <p:spPr>
          <a:xfrm>
            <a:off x="566057" y="1839686"/>
            <a:ext cx="1926772" cy="2558143"/>
          </a:xfrm>
          <a:prstGeom prst="rect">
            <a:avLst/>
          </a:prstGeom>
        </p:spPr>
      </p:pic>
      <p:sp>
        <p:nvSpPr>
          <p:cNvPr id="12" name="TextBox 11">
            <a:extLst>
              <a:ext uri="{FF2B5EF4-FFF2-40B4-BE49-F238E27FC236}">
                <a16:creationId xmlns:a16="http://schemas.microsoft.com/office/drawing/2014/main" id="{C7FD2700-950C-14D2-BE74-B746C99DA368}"/>
              </a:ext>
            </a:extLst>
          </p:cNvPr>
          <p:cNvSpPr txBox="1"/>
          <p:nvPr/>
        </p:nvSpPr>
        <p:spPr>
          <a:xfrm>
            <a:off x="566057" y="5018314"/>
            <a:ext cx="111578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Further details about all the student facilities that we have on offer, including opening hours can be found </a:t>
            </a:r>
            <a:r>
              <a:rPr lang="en-GB" dirty="0">
                <a:cs typeface="Calibri"/>
                <a:hlinkClick r:id="rId9"/>
              </a:rPr>
              <a:t>here</a:t>
            </a:r>
            <a:r>
              <a:rPr lang="en-GB" dirty="0">
                <a:cs typeface="Calibri"/>
              </a:rPr>
              <a:t>. </a:t>
            </a:r>
            <a:endParaRPr lang="en-GB" dirty="0"/>
          </a:p>
        </p:txBody>
      </p:sp>
    </p:spTree>
    <p:extLst>
      <p:ext uri="{BB962C8B-B14F-4D97-AF65-F5344CB8AC3E}">
        <p14:creationId xmlns:p14="http://schemas.microsoft.com/office/powerpoint/2010/main" val="1100126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Induction Agenda</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644310"/>
            <a:ext cx="11198383" cy="4123728"/>
          </a:xfrm>
        </p:spPr>
        <p:txBody>
          <a:bodyPr vert="horz" lIns="91440" tIns="45720" rIns="91440" bIns="45720" rtlCol="0" anchor="t">
            <a:normAutofit fontScale="92500" lnSpcReduction="10000"/>
          </a:bodyPr>
          <a:lstStyle/>
          <a:p>
            <a:pPr>
              <a:buFont typeface="Arial"/>
              <a:buChar char="•"/>
            </a:pPr>
            <a:r>
              <a:rPr lang="en-GB" sz="2400" dirty="0">
                <a:latin typeface="Calibri"/>
                <a:cs typeface="Arial"/>
              </a:rPr>
              <a:t>Brief health and safety notices. </a:t>
            </a:r>
            <a:endParaRPr lang="en-US" sz="2400">
              <a:latin typeface="Calibri"/>
              <a:cs typeface="Arial"/>
            </a:endParaRPr>
          </a:p>
          <a:p>
            <a:pPr>
              <a:buFont typeface="Arial"/>
              <a:buChar char="•"/>
            </a:pPr>
            <a:r>
              <a:rPr lang="en-GB" sz="2400" dirty="0">
                <a:latin typeface="Calibri"/>
                <a:cs typeface="Arial"/>
              </a:rPr>
              <a:t>Welcome to University Centre Colchester (UCC) talk.</a:t>
            </a:r>
            <a:endParaRPr lang="en-GB" sz="2400" dirty="0">
              <a:latin typeface="Calibri"/>
              <a:ea typeface="Calibri"/>
              <a:cs typeface="Arial"/>
            </a:endParaRPr>
          </a:p>
          <a:p>
            <a:pPr>
              <a:buFont typeface="Arial"/>
              <a:buChar char="•"/>
            </a:pPr>
            <a:r>
              <a:rPr lang="en-GB" sz="2400" dirty="0">
                <a:latin typeface="Calibri"/>
                <a:cs typeface="Arial"/>
              </a:rPr>
              <a:t>Information about your course.</a:t>
            </a:r>
            <a:endParaRPr lang="en-US" sz="2400" dirty="0">
              <a:latin typeface="Calibri"/>
              <a:cs typeface="Arial"/>
            </a:endParaRPr>
          </a:p>
          <a:p>
            <a:pPr>
              <a:buFont typeface="Arial"/>
              <a:buChar char="•"/>
            </a:pPr>
            <a:r>
              <a:rPr lang="en-GB" sz="2400" dirty="0">
                <a:latin typeface="Calibri"/>
                <a:cs typeface="Arial"/>
              </a:rPr>
              <a:t>Overview of the campus and facilities.</a:t>
            </a:r>
            <a:endParaRPr lang="en-US" sz="2400">
              <a:latin typeface="Calibri"/>
              <a:cs typeface="Arial"/>
            </a:endParaRPr>
          </a:p>
          <a:p>
            <a:pPr>
              <a:buFont typeface="Arial"/>
              <a:buChar char="•"/>
            </a:pPr>
            <a:r>
              <a:rPr lang="en-US" sz="2400" dirty="0">
                <a:latin typeface="Calibri"/>
                <a:ea typeface="Calibri"/>
                <a:cs typeface="Arial"/>
              </a:rPr>
              <a:t>Support, wellbeing and keeping safe.</a:t>
            </a:r>
            <a:endParaRPr lang="en-GB" sz="2400" dirty="0">
              <a:latin typeface="Calibri"/>
              <a:cs typeface="Arial"/>
            </a:endParaRPr>
          </a:p>
          <a:p>
            <a:pPr>
              <a:buFont typeface="Arial"/>
              <a:buChar char="•"/>
            </a:pPr>
            <a:r>
              <a:rPr lang="en-GB" sz="2400" dirty="0">
                <a:latin typeface="Calibri"/>
                <a:ea typeface="Calibri"/>
                <a:cs typeface="Arial"/>
              </a:rPr>
              <a:t>Professional standards and expectations. </a:t>
            </a:r>
            <a:endParaRPr lang="en-US" sz="2400" dirty="0">
              <a:latin typeface="Calibri"/>
              <a:cs typeface="Arial"/>
            </a:endParaRPr>
          </a:p>
          <a:p>
            <a:pPr>
              <a:buFont typeface="Arial"/>
              <a:buChar char="•"/>
            </a:pPr>
            <a:r>
              <a:rPr lang="en-GB" sz="2400" dirty="0">
                <a:latin typeface="Calibri"/>
                <a:cs typeface="Arial"/>
              </a:rPr>
              <a:t>Overview of IT systems and getting you logged into systems.</a:t>
            </a:r>
            <a:endParaRPr lang="en-GB" sz="2400" dirty="0">
              <a:latin typeface="Calibri"/>
              <a:ea typeface="Calibri"/>
              <a:cs typeface="Arial"/>
            </a:endParaRPr>
          </a:p>
          <a:p>
            <a:pPr>
              <a:buFont typeface="Arial"/>
              <a:buChar char="•"/>
            </a:pPr>
            <a:r>
              <a:rPr lang="en-GB" sz="2400" dirty="0">
                <a:latin typeface="Calibri"/>
                <a:cs typeface="Arial"/>
              </a:rPr>
              <a:t>Information about work-based placements.**</a:t>
            </a:r>
            <a:endParaRPr lang="en-US" sz="2400">
              <a:latin typeface="Calibri"/>
              <a:cs typeface="Arial"/>
            </a:endParaRPr>
          </a:p>
          <a:p>
            <a:pPr>
              <a:buFont typeface="Arial"/>
              <a:buChar char="•"/>
            </a:pPr>
            <a:r>
              <a:rPr lang="en-GB" sz="2400" dirty="0">
                <a:latin typeface="Calibri"/>
                <a:cs typeface="Arial"/>
              </a:rPr>
              <a:t>Apprentices only - further information and eLearning.**</a:t>
            </a:r>
            <a:endParaRPr lang="en-US" sz="2400">
              <a:latin typeface="Calibri"/>
              <a:cs typeface="Arial"/>
            </a:endParaRPr>
          </a:p>
          <a:p>
            <a:pPr>
              <a:buFont typeface="Arial"/>
              <a:buChar char="•"/>
            </a:pPr>
            <a:r>
              <a:rPr lang="en-GB" sz="2400" dirty="0">
                <a:latin typeface="Calibri"/>
                <a:cs typeface="Arial"/>
              </a:rPr>
              <a:t>An overview of what happens next in your induction.</a:t>
            </a:r>
            <a:endParaRPr lang="en-US" sz="2400">
              <a:latin typeface="Calibri"/>
              <a:cs typeface="Arial"/>
            </a:endParaRPr>
          </a:p>
          <a:p>
            <a:pPr marL="0" indent="0">
              <a:buNone/>
            </a:pPr>
            <a:endParaRPr lang="en-GB" sz="2400" dirty="0">
              <a:latin typeface="Calibri"/>
              <a:cs typeface="Arial"/>
            </a:endParaRPr>
          </a:p>
          <a:p>
            <a:endParaRPr lang="en-GB" dirty="0">
              <a:cs typeface="Calibri"/>
            </a:endParaRPr>
          </a:p>
        </p:txBody>
      </p:sp>
    </p:spTree>
    <p:extLst>
      <p:ext uri="{BB962C8B-B14F-4D97-AF65-F5344CB8AC3E}">
        <p14:creationId xmlns:p14="http://schemas.microsoft.com/office/powerpoint/2010/main" val="3343492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5: Support, Wellbeing and Keeping Safe</a:t>
            </a:r>
            <a:endParaRPr lang="en-GB" dirty="0">
              <a:ea typeface="Calibri Light"/>
              <a:cs typeface="Calibri Light"/>
            </a:endParaRPr>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807921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a:extLst>
              <a:ext uri="{FF2B5EF4-FFF2-40B4-BE49-F238E27FC236}">
                <a16:creationId xmlns:a16="http://schemas.microsoft.com/office/drawing/2014/main" id="{DFDB263B-8E99-CDEC-66E7-7148A58E54CD}"/>
              </a:ext>
            </a:extLst>
          </p:cNvPr>
          <p:cNvPicPr>
            <a:picLocks noChangeAspect="1"/>
          </p:cNvPicPr>
          <p:nvPr/>
        </p:nvPicPr>
        <p:blipFill>
          <a:blip r:embed="rId5"/>
          <a:stretch>
            <a:fillRect/>
          </a:stretch>
        </p:blipFill>
        <p:spPr>
          <a:xfrm>
            <a:off x="1524000" y="584080"/>
            <a:ext cx="9144000" cy="5143500"/>
          </a:xfrm>
          <a:prstGeom prst="rect">
            <a:avLst/>
          </a:prstGeom>
        </p:spPr>
      </p:pic>
    </p:spTree>
    <p:extLst>
      <p:ext uri="{BB962C8B-B14F-4D97-AF65-F5344CB8AC3E}">
        <p14:creationId xmlns:p14="http://schemas.microsoft.com/office/powerpoint/2010/main" val="3570751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descr="A person wearing a badge&#10;&#10;Description automatically generated">
            <a:extLst>
              <a:ext uri="{FF2B5EF4-FFF2-40B4-BE49-F238E27FC236}">
                <a16:creationId xmlns:a16="http://schemas.microsoft.com/office/drawing/2014/main" id="{9F2FCAE9-520B-C014-548E-2D1439D58C65}"/>
              </a:ext>
            </a:extLst>
          </p:cNvPr>
          <p:cNvPicPr>
            <a:picLocks noChangeAspect="1"/>
          </p:cNvPicPr>
          <p:nvPr/>
        </p:nvPicPr>
        <p:blipFill>
          <a:blip r:embed="rId5"/>
          <a:stretch>
            <a:fillRect/>
          </a:stretch>
        </p:blipFill>
        <p:spPr>
          <a:xfrm>
            <a:off x="1524000" y="641590"/>
            <a:ext cx="9417169" cy="5287274"/>
          </a:xfrm>
          <a:prstGeom prst="rect">
            <a:avLst/>
          </a:prstGeom>
        </p:spPr>
      </p:pic>
    </p:spTree>
    <p:extLst>
      <p:ext uri="{BB962C8B-B14F-4D97-AF65-F5344CB8AC3E}">
        <p14:creationId xmlns:p14="http://schemas.microsoft.com/office/powerpoint/2010/main" val="1254173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a:extLst>
              <a:ext uri="{FF2B5EF4-FFF2-40B4-BE49-F238E27FC236}">
                <a16:creationId xmlns:a16="http://schemas.microsoft.com/office/drawing/2014/main" id="{8085725E-397A-25B5-692E-26A7971556C4}"/>
              </a:ext>
            </a:extLst>
          </p:cNvPr>
          <p:cNvPicPr>
            <a:picLocks noChangeAspect="1"/>
          </p:cNvPicPr>
          <p:nvPr/>
        </p:nvPicPr>
        <p:blipFill>
          <a:blip r:embed="rId5"/>
          <a:stretch>
            <a:fillRect/>
          </a:stretch>
        </p:blipFill>
        <p:spPr>
          <a:xfrm>
            <a:off x="1592239" y="720772"/>
            <a:ext cx="9144000" cy="5143500"/>
          </a:xfrm>
          <a:prstGeom prst="rect">
            <a:avLst/>
          </a:prstGeom>
        </p:spPr>
      </p:pic>
    </p:spTree>
    <p:extLst>
      <p:ext uri="{BB962C8B-B14F-4D97-AF65-F5344CB8AC3E}">
        <p14:creationId xmlns:p14="http://schemas.microsoft.com/office/powerpoint/2010/main" val="2974251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a:extLst>
              <a:ext uri="{FF2B5EF4-FFF2-40B4-BE49-F238E27FC236}">
                <a16:creationId xmlns:a16="http://schemas.microsoft.com/office/drawing/2014/main" id="{EFD9547F-5BA5-2DF3-AE56-154A520331B5}"/>
              </a:ext>
            </a:extLst>
          </p:cNvPr>
          <p:cNvPicPr>
            <a:picLocks noChangeAspect="1"/>
          </p:cNvPicPr>
          <p:nvPr/>
        </p:nvPicPr>
        <p:blipFill>
          <a:blip r:embed="rId5"/>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3820758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a:extLst>
              <a:ext uri="{FF2B5EF4-FFF2-40B4-BE49-F238E27FC236}">
                <a16:creationId xmlns:a16="http://schemas.microsoft.com/office/drawing/2014/main" id="{EE4DB4AF-F098-A8A7-B9BD-5D60F0F46BCA}"/>
              </a:ext>
            </a:extLst>
          </p:cNvPr>
          <p:cNvPicPr>
            <a:picLocks noChangeAspect="1"/>
          </p:cNvPicPr>
          <p:nvPr/>
        </p:nvPicPr>
        <p:blipFill>
          <a:blip r:embed="rId5"/>
          <a:stretch>
            <a:fillRect/>
          </a:stretch>
        </p:blipFill>
        <p:spPr>
          <a:xfrm>
            <a:off x="1524000" y="742231"/>
            <a:ext cx="9144000" cy="5143500"/>
          </a:xfrm>
          <a:prstGeom prst="rect">
            <a:avLst/>
          </a:prstGeom>
        </p:spPr>
      </p:pic>
    </p:spTree>
    <p:extLst>
      <p:ext uri="{BB962C8B-B14F-4D97-AF65-F5344CB8AC3E}">
        <p14:creationId xmlns:p14="http://schemas.microsoft.com/office/powerpoint/2010/main" val="137279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descr="A colorful splashes of paint on a white background&#10;&#10;Description automatically generated">
            <a:extLst>
              <a:ext uri="{FF2B5EF4-FFF2-40B4-BE49-F238E27FC236}">
                <a16:creationId xmlns:a16="http://schemas.microsoft.com/office/drawing/2014/main" id="{D8ED6471-ACF1-6B77-2A85-20650AC8A00E}"/>
              </a:ext>
            </a:extLst>
          </p:cNvPr>
          <p:cNvPicPr>
            <a:picLocks noChangeAspect="1"/>
          </p:cNvPicPr>
          <p:nvPr/>
        </p:nvPicPr>
        <p:blipFill>
          <a:blip r:embed="rId5"/>
          <a:stretch>
            <a:fillRect/>
          </a:stretch>
        </p:blipFill>
        <p:spPr>
          <a:xfrm>
            <a:off x="1524000" y="742231"/>
            <a:ext cx="9144000" cy="5143500"/>
          </a:xfrm>
          <a:prstGeom prst="rect">
            <a:avLst/>
          </a:prstGeom>
        </p:spPr>
      </p:pic>
    </p:spTree>
    <p:extLst>
      <p:ext uri="{BB962C8B-B14F-4D97-AF65-F5344CB8AC3E}">
        <p14:creationId xmlns:p14="http://schemas.microsoft.com/office/powerpoint/2010/main" val="318049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descr="A purple and white text&#10;&#10;Description automatically generated">
            <a:extLst>
              <a:ext uri="{FF2B5EF4-FFF2-40B4-BE49-F238E27FC236}">
                <a16:creationId xmlns:a16="http://schemas.microsoft.com/office/drawing/2014/main" id="{9E6CF1C0-84DB-109D-4F68-A140A9C514D2}"/>
              </a:ext>
            </a:extLst>
          </p:cNvPr>
          <p:cNvPicPr>
            <a:picLocks noChangeAspect="1"/>
          </p:cNvPicPr>
          <p:nvPr/>
        </p:nvPicPr>
        <p:blipFill>
          <a:blip r:embed="rId5"/>
          <a:stretch>
            <a:fillRect/>
          </a:stretch>
        </p:blipFill>
        <p:spPr>
          <a:xfrm>
            <a:off x="1524000" y="742231"/>
            <a:ext cx="9144000" cy="5143500"/>
          </a:xfrm>
          <a:prstGeom prst="rect">
            <a:avLst/>
          </a:prstGeom>
        </p:spPr>
      </p:pic>
    </p:spTree>
    <p:extLst>
      <p:ext uri="{BB962C8B-B14F-4D97-AF65-F5344CB8AC3E}">
        <p14:creationId xmlns:p14="http://schemas.microsoft.com/office/powerpoint/2010/main" val="2675208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Prevent</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sp>
        <p:nvSpPr>
          <p:cNvPr id="6" name="TextBox 5">
            <a:extLst>
              <a:ext uri="{FF2B5EF4-FFF2-40B4-BE49-F238E27FC236}">
                <a16:creationId xmlns:a16="http://schemas.microsoft.com/office/drawing/2014/main" id="{4DD7F1D6-006D-3CD8-4E34-2AB98423AF1F}"/>
              </a:ext>
            </a:extLst>
          </p:cNvPr>
          <p:cNvSpPr txBox="1"/>
          <p:nvPr/>
        </p:nvSpPr>
        <p:spPr>
          <a:xfrm>
            <a:off x="483081" y="1245080"/>
            <a:ext cx="11225838" cy="54322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b="1" dirty="0">
                <a:latin typeface="Calibri"/>
                <a:ea typeface="Calibri"/>
                <a:cs typeface="Segoe UI"/>
              </a:rPr>
              <a:t>What is Prevent?</a:t>
            </a:r>
            <a:r>
              <a:rPr lang="en-US" sz="2200" dirty="0">
                <a:latin typeface="Calibri"/>
                <a:ea typeface="Calibri"/>
                <a:cs typeface="Segoe UI"/>
              </a:rPr>
              <a:t>​</a:t>
            </a:r>
          </a:p>
          <a:p>
            <a:r>
              <a:rPr lang="en-GB" sz="2200" dirty="0">
                <a:latin typeface="Calibri"/>
                <a:ea typeface="Calibri"/>
                <a:cs typeface="Segoe UI"/>
              </a:rPr>
              <a:t>​</a:t>
            </a:r>
          </a:p>
          <a:p>
            <a:r>
              <a:rPr lang="en-GB" sz="2200" dirty="0">
                <a:latin typeface="Calibri"/>
                <a:ea typeface="Calibri"/>
                <a:cs typeface="Segoe UI"/>
              </a:rPr>
              <a:t>Prevent is the name of the Government’s strategy to stop people from​</a:t>
            </a:r>
          </a:p>
          <a:p>
            <a:r>
              <a:rPr lang="en-GB" sz="2200" dirty="0">
                <a:latin typeface="Calibri"/>
                <a:ea typeface="Calibri"/>
                <a:cs typeface="Segoe UI"/>
              </a:rPr>
              <a:t>being drawn into extremist behaviour and terrorism (Preventing people from​</a:t>
            </a:r>
          </a:p>
          <a:p>
            <a:r>
              <a:rPr lang="en-GB" sz="2200" dirty="0">
                <a:latin typeface="Calibri"/>
                <a:ea typeface="Calibri"/>
                <a:cs typeface="Segoe UI"/>
              </a:rPr>
              <a:t>being radicalised)​</a:t>
            </a:r>
          </a:p>
          <a:p>
            <a:r>
              <a:rPr lang="en-GB" sz="2200" dirty="0">
                <a:latin typeface="Calibri"/>
                <a:ea typeface="Calibri"/>
                <a:cs typeface="Segoe UI"/>
              </a:rPr>
              <a:t>​</a:t>
            </a:r>
          </a:p>
          <a:p>
            <a:r>
              <a:rPr lang="en-GB" sz="2200" dirty="0">
                <a:latin typeface="Calibri"/>
                <a:ea typeface="Calibri"/>
                <a:cs typeface="Segoe UI"/>
              </a:rPr>
              <a:t>Our college, as a wider institution has a duty to act to Prevent people being drawn into extremism and terrorism and to promote British Values. Local threats include county lines, knife crime and gangs.</a:t>
            </a:r>
            <a:endParaRPr lang="en-GB" sz="2200">
              <a:latin typeface="Arial"/>
              <a:cs typeface="Segoe UI"/>
            </a:endParaRPr>
          </a:p>
          <a:p>
            <a:endParaRPr lang="en-GB" sz="2200" dirty="0">
              <a:solidFill>
                <a:srgbClr val="000000"/>
              </a:solidFill>
              <a:latin typeface="Calibri"/>
              <a:ea typeface="Calibri"/>
              <a:cs typeface="Segoe UI"/>
            </a:endParaRPr>
          </a:p>
          <a:p>
            <a:pPr algn="ctr"/>
            <a:r>
              <a:rPr lang="en-GB" sz="2200" dirty="0">
                <a:latin typeface="Calibri"/>
                <a:ea typeface="Calibri"/>
                <a:cs typeface="Arial"/>
              </a:rPr>
              <a:t>If you have concerns that you or someone you know is being radicalised or </a:t>
            </a:r>
            <a:endParaRPr lang="en-GB" sz="2200">
              <a:latin typeface="Calibri"/>
              <a:ea typeface="Calibri"/>
              <a:cs typeface="Calibri"/>
            </a:endParaRPr>
          </a:p>
          <a:p>
            <a:pPr algn="ctr"/>
            <a:r>
              <a:rPr lang="en-GB" sz="2200" dirty="0">
                <a:latin typeface="Calibri"/>
                <a:ea typeface="Calibri"/>
                <a:cs typeface="Arial"/>
              </a:rPr>
              <a:t>exploited then it is important you share your concerns. You can share you </a:t>
            </a:r>
            <a:endParaRPr lang="en-GB" sz="2200">
              <a:latin typeface="Calibri"/>
              <a:ea typeface="Calibri"/>
              <a:cs typeface="Calibri"/>
            </a:endParaRPr>
          </a:p>
          <a:p>
            <a:pPr algn="ctr"/>
            <a:r>
              <a:rPr lang="en-GB" sz="2200" dirty="0">
                <a:latin typeface="Calibri"/>
                <a:ea typeface="Calibri"/>
                <a:cs typeface="Arial"/>
              </a:rPr>
              <a:t>concerns with the Safeguarding Team at College, </a:t>
            </a:r>
            <a:r>
              <a:rPr lang="en-GB" sz="2200" b="1" dirty="0">
                <a:latin typeface="Calibri"/>
                <a:ea typeface="Calibri"/>
                <a:cs typeface="Arial"/>
              </a:rPr>
              <a:t>01206 718282</a:t>
            </a:r>
            <a:r>
              <a:rPr lang="en-GB" sz="2200" dirty="0">
                <a:latin typeface="Calibri"/>
                <a:ea typeface="Calibri"/>
                <a:cs typeface="Arial"/>
              </a:rPr>
              <a:t> or talk to your </a:t>
            </a:r>
            <a:endParaRPr lang="en-GB" sz="2200">
              <a:latin typeface="Calibri"/>
              <a:ea typeface="Calibri"/>
              <a:cs typeface="Calibri"/>
            </a:endParaRPr>
          </a:p>
          <a:p>
            <a:pPr algn="ctr"/>
            <a:r>
              <a:rPr lang="en-GB" sz="2200" dirty="0">
                <a:latin typeface="Calibri"/>
                <a:ea typeface="Calibri"/>
                <a:cs typeface="Arial"/>
              </a:rPr>
              <a:t>Course Leader who will support you to access the Safeguarding Team.   </a:t>
            </a:r>
            <a:endParaRPr lang="en-GB" sz="2200">
              <a:latin typeface="Calibri"/>
              <a:ea typeface="Calibri"/>
              <a:cs typeface="Calibri"/>
            </a:endParaRPr>
          </a:p>
          <a:p>
            <a:endParaRPr lang="en-GB" sz="2400" dirty="0">
              <a:latin typeface="Calibri"/>
              <a:ea typeface="Calibri"/>
              <a:cs typeface="Segoe UI"/>
            </a:endParaRPr>
          </a:p>
          <a:p>
            <a:endParaRPr lang="en-GB" sz="1500" dirty="0">
              <a:latin typeface="Arial"/>
              <a:cs typeface="Segoe UI"/>
            </a:endParaRPr>
          </a:p>
        </p:txBody>
      </p:sp>
      <p:pic>
        <p:nvPicPr>
          <p:cNvPr id="10" name="Picture 9" descr="A black and white logo&#10;&#10;Description automatically generated">
            <a:extLst>
              <a:ext uri="{FF2B5EF4-FFF2-40B4-BE49-F238E27FC236}">
                <a16:creationId xmlns:a16="http://schemas.microsoft.com/office/drawing/2014/main" id="{7B2581EE-74B2-EE5C-CD18-1AE4525A6D71}"/>
              </a:ext>
            </a:extLst>
          </p:cNvPr>
          <p:cNvPicPr>
            <a:picLocks noChangeAspect="1"/>
          </p:cNvPicPr>
          <p:nvPr/>
        </p:nvPicPr>
        <p:blipFill>
          <a:blip r:embed="rId5"/>
          <a:stretch>
            <a:fillRect/>
          </a:stretch>
        </p:blipFill>
        <p:spPr>
          <a:xfrm>
            <a:off x="10062982" y="1417965"/>
            <a:ext cx="2158940" cy="1146595"/>
          </a:xfrm>
          <a:prstGeom prst="rect">
            <a:avLst/>
          </a:prstGeom>
        </p:spPr>
      </p:pic>
    </p:spTree>
    <p:extLst>
      <p:ext uri="{BB962C8B-B14F-4D97-AF65-F5344CB8AC3E}">
        <p14:creationId xmlns:p14="http://schemas.microsoft.com/office/powerpoint/2010/main" val="31691155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descr="A colorful powder explosion on a white background&#10;&#10;Description automatically generated">
            <a:extLst>
              <a:ext uri="{FF2B5EF4-FFF2-40B4-BE49-F238E27FC236}">
                <a16:creationId xmlns:a16="http://schemas.microsoft.com/office/drawing/2014/main" id="{D042CC96-2178-BE6F-E018-A81FD24788DD}"/>
              </a:ext>
            </a:extLst>
          </p:cNvPr>
          <p:cNvPicPr>
            <a:picLocks noChangeAspect="1"/>
          </p:cNvPicPr>
          <p:nvPr/>
        </p:nvPicPr>
        <p:blipFill>
          <a:blip r:embed="rId5"/>
          <a:stretch>
            <a:fillRect/>
          </a:stretch>
        </p:blipFill>
        <p:spPr>
          <a:xfrm>
            <a:off x="1524000" y="720772"/>
            <a:ext cx="9144000" cy="5143500"/>
          </a:xfrm>
          <a:prstGeom prst="rect">
            <a:avLst/>
          </a:prstGeom>
        </p:spPr>
      </p:pic>
    </p:spTree>
    <p:extLst>
      <p:ext uri="{BB962C8B-B14F-4D97-AF65-F5344CB8AC3E}">
        <p14:creationId xmlns:p14="http://schemas.microsoft.com/office/powerpoint/2010/main" val="3402249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1: Introduction</a:t>
            </a:r>
            <a:endParaRPr lang="en-GB" dirty="0"/>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808617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04267" y="927655"/>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a:extLst>
              <a:ext uri="{FF2B5EF4-FFF2-40B4-BE49-F238E27FC236}">
                <a16:creationId xmlns:a16="http://schemas.microsoft.com/office/drawing/2014/main" id="{4CED26B2-670E-6DDB-04BF-7C9D0DE18E6A}"/>
              </a:ext>
            </a:extLst>
          </p:cNvPr>
          <p:cNvPicPr>
            <a:picLocks noChangeAspect="1"/>
          </p:cNvPicPr>
          <p:nvPr/>
        </p:nvPicPr>
        <p:blipFill>
          <a:blip r:embed="rId5"/>
          <a:stretch>
            <a:fillRect/>
          </a:stretch>
        </p:blipFill>
        <p:spPr>
          <a:xfrm>
            <a:off x="1524000" y="720772"/>
            <a:ext cx="9144000" cy="5143500"/>
          </a:xfrm>
          <a:prstGeom prst="rect">
            <a:avLst/>
          </a:prstGeom>
        </p:spPr>
      </p:pic>
    </p:spTree>
    <p:extLst>
      <p:ext uri="{BB962C8B-B14F-4D97-AF65-F5344CB8AC3E}">
        <p14:creationId xmlns:p14="http://schemas.microsoft.com/office/powerpoint/2010/main" val="3169671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03624" y="1488586"/>
            <a:ext cx="8409176" cy="4351338"/>
          </a:xfrm>
        </p:spPr>
        <p:txBody>
          <a:bodyPr vert="horz" lIns="91440" tIns="45720" rIns="91440" bIns="45720" rtlCol="0" anchor="t">
            <a:normAutofit/>
          </a:bodyPr>
          <a:lstStyle/>
          <a:p>
            <a:pPr>
              <a:buNone/>
            </a:pPr>
            <a:endParaRPr lang="en-GB" sz="2000" b="1" dirty="0">
              <a:latin typeface="Arial"/>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6" name="Picture 5" descr="A colorful background with text and words&#10;&#10;Description automatically generated">
            <a:extLst>
              <a:ext uri="{FF2B5EF4-FFF2-40B4-BE49-F238E27FC236}">
                <a16:creationId xmlns:a16="http://schemas.microsoft.com/office/drawing/2014/main" id="{060232DC-F402-B335-D47E-DD571F59DC74}"/>
              </a:ext>
            </a:extLst>
          </p:cNvPr>
          <p:cNvPicPr>
            <a:picLocks noChangeAspect="1"/>
          </p:cNvPicPr>
          <p:nvPr/>
        </p:nvPicPr>
        <p:blipFill>
          <a:blip r:embed="rId5"/>
          <a:stretch>
            <a:fillRect/>
          </a:stretch>
        </p:blipFill>
        <p:spPr>
          <a:xfrm>
            <a:off x="1524000" y="720772"/>
            <a:ext cx="9144000" cy="5143500"/>
          </a:xfrm>
          <a:prstGeom prst="rect">
            <a:avLst/>
          </a:prstGeom>
        </p:spPr>
      </p:pic>
    </p:spTree>
    <p:extLst>
      <p:ext uri="{BB962C8B-B14F-4D97-AF65-F5344CB8AC3E}">
        <p14:creationId xmlns:p14="http://schemas.microsoft.com/office/powerpoint/2010/main" val="1800833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Student Welfare</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03624" y="1488586"/>
            <a:ext cx="8409176" cy="4351338"/>
          </a:xfrm>
        </p:spPr>
        <p:txBody>
          <a:bodyPr vert="horz" lIns="91440" tIns="45720" rIns="91440" bIns="45720" rtlCol="0" anchor="t">
            <a:noAutofit/>
          </a:bodyPr>
          <a:lstStyle/>
          <a:p>
            <a:pPr>
              <a:buFont typeface="Arial,Sans-Serif" panose="020B0604020202020204" pitchFamily="34" charset="0"/>
              <a:buChar char="•"/>
            </a:pPr>
            <a:r>
              <a:rPr lang="en-GB" sz="2400" dirty="0">
                <a:latin typeface="Calibri"/>
                <a:ea typeface="Calibri"/>
                <a:cs typeface="Arial"/>
              </a:rPr>
              <a:t>We understand that sometimes things can feel very difficult and overwhelming. Whilst y</a:t>
            </a:r>
            <a:r>
              <a:rPr lang="en-GB" sz="2400" dirty="0">
                <a:latin typeface="Calibri"/>
                <a:ea typeface="Calibri"/>
                <a:cs typeface="Calibri"/>
              </a:rPr>
              <a:t>our first port of call will likely be your Course Leader or Pastoral Leader,  UCC has </a:t>
            </a:r>
            <a:r>
              <a:rPr lang="en-GB" sz="2400" dirty="0">
                <a:latin typeface="Calibri"/>
                <a:ea typeface="Calibri"/>
                <a:cs typeface="Arial"/>
              </a:rPr>
              <a:t>teamed up with </a:t>
            </a:r>
            <a:r>
              <a:rPr lang="en-GB" sz="2400" b="1" dirty="0">
                <a:latin typeface="Calibri"/>
                <a:ea typeface="Calibri"/>
                <a:cs typeface="Arial"/>
              </a:rPr>
              <a:t>Health Assured</a:t>
            </a:r>
            <a:r>
              <a:rPr lang="en-GB" sz="2400" dirty="0">
                <a:latin typeface="Calibri"/>
                <a:ea typeface="Calibri"/>
                <a:cs typeface="Arial"/>
              </a:rPr>
              <a:t> to provide all UCC students access to the Student Assistance Programme (SAP). The confidential programme is designed to help students deal with personal or student related problems such as: </a:t>
            </a:r>
            <a:endParaRPr lang="en-GB" dirty="0">
              <a:latin typeface="Calibri"/>
              <a:ea typeface="Calibri"/>
              <a:cs typeface="Arial"/>
            </a:endParaRPr>
          </a:p>
          <a:p>
            <a:pPr marL="0" indent="0">
              <a:buNone/>
            </a:pPr>
            <a:endParaRPr lang="en-GB" sz="2400" b="1" dirty="0">
              <a:latin typeface="Calibri"/>
              <a:ea typeface="Calibri"/>
              <a:cs typeface="Arial"/>
            </a:endParaRPr>
          </a:p>
          <a:p>
            <a:pPr lvl="1">
              <a:buFont typeface="Courier New" panose="020B0604020202020204" pitchFamily="34" charset="0"/>
              <a:buChar char="o"/>
            </a:pPr>
            <a:r>
              <a:rPr lang="en-GB" sz="2000" b="1" dirty="0">
                <a:latin typeface="Calibri"/>
                <a:ea typeface="Calibri"/>
                <a:cs typeface="Arial"/>
              </a:rPr>
              <a:t>Life support</a:t>
            </a:r>
            <a:endParaRPr lang="en-GB" sz="2000" dirty="0">
              <a:latin typeface="Calibri"/>
              <a:ea typeface="Calibri"/>
              <a:cs typeface="Arial"/>
            </a:endParaRPr>
          </a:p>
          <a:p>
            <a:pPr lvl="1">
              <a:buFont typeface="Courier New" panose="020B0604020202020204" pitchFamily="34" charset="0"/>
              <a:buChar char="o"/>
            </a:pPr>
            <a:r>
              <a:rPr lang="en-GB" sz="2000" b="1" dirty="0">
                <a:latin typeface="Calibri"/>
                <a:ea typeface="Calibri"/>
                <a:cs typeface="Arial"/>
              </a:rPr>
              <a:t>Legal information</a:t>
            </a:r>
            <a:endParaRPr lang="en-GB" sz="2000">
              <a:latin typeface="Calibri"/>
              <a:ea typeface="Calibri"/>
              <a:cs typeface="Arial"/>
            </a:endParaRPr>
          </a:p>
          <a:p>
            <a:pPr lvl="1">
              <a:buFont typeface="Courier New" panose="020B0604020202020204" pitchFamily="34" charset="0"/>
              <a:buChar char="o"/>
            </a:pPr>
            <a:r>
              <a:rPr lang="en-GB" sz="2000" b="1" dirty="0">
                <a:latin typeface="Calibri"/>
                <a:ea typeface="Calibri"/>
                <a:cs typeface="Arial"/>
              </a:rPr>
              <a:t>Bereavement support</a:t>
            </a:r>
            <a:endParaRPr lang="en-GB" sz="2000">
              <a:latin typeface="Calibri"/>
              <a:ea typeface="Calibri"/>
              <a:cs typeface="Arial"/>
            </a:endParaRPr>
          </a:p>
          <a:p>
            <a:pPr lvl="1">
              <a:buFont typeface="Courier New" panose="020B0604020202020204" pitchFamily="34" charset="0"/>
              <a:buChar char="o"/>
            </a:pPr>
            <a:r>
              <a:rPr lang="en-GB" sz="2000" b="1" dirty="0">
                <a:latin typeface="Calibri"/>
                <a:ea typeface="Calibri"/>
                <a:cs typeface="Arial"/>
              </a:rPr>
              <a:t>Medical information</a:t>
            </a:r>
            <a:endParaRPr lang="en-GB" sz="2000" dirty="0">
              <a:latin typeface="Calibri"/>
              <a:ea typeface="Calibri"/>
              <a:cs typeface="Arial"/>
            </a:endParaRPr>
          </a:p>
          <a:p>
            <a:pPr>
              <a:buNone/>
            </a:pPr>
            <a:endParaRPr lang="en-GB" sz="2400" dirty="0">
              <a:latin typeface="Calibri"/>
              <a:ea typeface="Calibri"/>
              <a:cs typeface="Courier New"/>
            </a:endParaRPr>
          </a:p>
          <a:p>
            <a:pPr>
              <a:buNone/>
            </a:pPr>
            <a:endParaRPr lang="en-GB" sz="2400" b="1" dirty="0">
              <a:latin typeface="Calibri"/>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descr="A blue background with white text&#10;&#10;Description automatically generated">
            <a:extLst>
              <a:ext uri="{FF2B5EF4-FFF2-40B4-BE49-F238E27FC236}">
                <a16:creationId xmlns:a16="http://schemas.microsoft.com/office/drawing/2014/main" id="{8BB2FB69-A37E-72DB-044F-A25802BE7FB5}"/>
              </a:ext>
            </a:extLst>
          </p:cNvPr>
          <p:cNvPicPr>
            <a:picLocks noChangeAspect="1"/>
          </p:cNvPicPr>
          <p:nvPr/>
        </p:nvPicPr>
        <p:blipFill>
          <a:blip r:embed="rId5"/>
          <a:stretch>
            <a:fillRect/>
          </a:stretch>
        </p:blipFill>
        <p:spPr>
          <a:xfrm>
            <a:off x="8771530" y="2766332"/>
            <a:ext cx="2960914" cy="1782535"/>
          </a:xfrm>
          <a:prstGeom prst="rect">
            <a:avLst/>
          </a:prstGeom>
        </p:spPr>
      </p:pic>
    </p:spTree>
    <p:extLst>
      <p:ext uri="{BB962C8B-B14F-4D97-AF65-F5344CB8AC3E}">
        <p14:creationId xmlns:p14="http://schemas.microsoft.com/office/powerpoint/2010/main" val="1760030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Student Welfare</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470967" y="1259985"/>
            <a:ext cx="8670433" cy="4351338"/>
          </a:xfrm>
        </p:spPr>
        <p:txBody>
          <a:bodyPr vert="horz" lIns="91440" tIns="45720" rIns="91440" bIns="45720" rtlCol="0" anchor="t">
            <a:noAutofit/>
          </a:bodyPr>
          <a:lstStyle/>
          <a:p>
            <a:pPr marL="0" indent="0">
              <a:buNone/>
            </a:pPr>
            <a:endParaRPr lang="en-GB" sz="3000" dirty="0">
              <a:latin typeface="Calibri"/>
              <a:ea typeface="Calibri"/>
              <a:cs typeface="Arial"/>
            </a:endParaRPr>
          </a:p>
          <a:p>
            <a:r>
              <a:rPr lang="en-GB" sz="2400" dirty="0">
                <a:latin typeface="Calibri"/>
                <a:ea typeface="Calibri"/>
                <a:cs typeface="Arial"/>
              </a:rPr>
              <a:t>You can access the service via:</a:t>
            </a:r>
            <a:endParaRPr lang="en-GB" sz="2400" dirty="0">
              <a:latin typeface="Calibri"/>
              <a:ea typeface="Calibri"/>
              <a:cs typeface="Calibri"/>
            </a:endParaRPr>
          </a:p>
          <a:p>
            <a:pPr marL="0" indent="0">
              <a:buNone/>
            </a:pPr>
            <a:endParaRPr lang="en-GB" sz="2400" dirty="0">
              <a:latin typeface="Calibri"/>
              <a:ea typeface="Calibri"/>
              <a:cs typeface="Arial"/>
            </a:endParaRPr>
          </a:p>
          <a:p>
            <a:pPr lvl="1">
              <a:buFont typeface="Courier New" panose="020B0604020202020204" pitchFamily="34" charset="0"/>
              <a:buChar char="o"/>
            </a:pPr>
            <a:r>
              <a:rPr lang="en-GB" sz="2000" dirty="0">
                <a:latin typeface="Calibri"/>
                <a:ea typeface="Calibri"/>
                <a:cs typeface="Arial"/>
              </a:rPr>
              <a:t>Freephone 0800 028 3766, please state you are a UCC student.</a:t>
            </a:r>
            <a:endParaRPr lang="en-GB" sz="2000" dirty="0">
              <a:latin typeface="Calibri"/>
              <a:ea typeface="Calibri"/>
              <a:cs typeface="Calibri"/>
            </a:endParaRPr>
          </a:p>
          <a:p>
            <a:pPr lvl="1">
              <a:buFont typeface="Courier New" panose="020B0604020202020204" pitchFamily="34" charset="0"/>
              <a:buChar char="o"/>
            </a:pPr>
            <a:r>
              <a:rPr lang="en-GB" sz="2000" dirty="0">
                <a:latin typeface="Calibri"/>
                <a:ea typeface="Calibri"/>
                <a:cs typeface="Arial"/>
              </a:rPr>
              <a:t>My Healthy Advantage smartphone app. To access the app you will need the code: MHA198066</a:t>
            </a:r>
            <a:endParaRPr lang="en-GB" sz="2000" dirty="0">
              <a:latin typeface="Calibri"/>
              <a:ea typeface="Calibri"/>
              <a:cs typeface="Calibri"/>
            </a:endParaRPr>
          </a:p>
          <a:p>
            <a:pPr lvl="1">
              <a:buFont typeface="Courier New" panose="020B0604020202020204" pitchFamily="34" charset="0"/>
              <a:buChar char="o"/>
            </a:pPr>
            <a:r>
              <a:rPr lang="en-GB" sz="2000" dirty="0">
                <a:latin typeface="Calibri"/>
                <a:ea typeface="Calibri"/>
                <a:cs typeface="Arial"/>
              </a:rPr>
              <a:t>The Health Assured Wellbeing Portal which can be accessed</a:t>
            </a:r>
            <a:r>
              <a:rPr lang="en-GB" sz="2000" dirty="0">
                <a:solidFill>
                  <a:srgbClr val="212529"/>
                </a:solidFill>
                <a:latin typeface="Calibri"/>
                <a:ea typeface="Calibri"/>
                <a:cs typeface="Arial"/>
              </a:rPr>
              <a:t> </a:t>
            </a:r>
            <a:r>
              <a:rPr lang="en-GB" sz="2000" dirty="0">
                <a:solidFill>
                  <a:srgbClr val="212529"/>
                </a:solidFill>
                <a:latin typeface="Calibri"/>
                <a:ea typeface="Calibri"/>
                <a:cs typeface="Arial"/>
                <a:hlinkClick r:id="rId5"/>
              </a:rPr>
              <a:t>here</a:t>
            </a:r>
            <a:endParaRPr lang="en-GB" sz="2000">
              <a:solidFill>
                <a:srgbClr val="000000"/>
              </a:solidFill>
              <a:latin typeface="Calibri"/>
              <a:ea typeface="Calibri"/>
              <a:cs typeface="Calibri"/>
            </a:endParaRPr>
          </a:p>
          <a:p>
            <a:pPr lvl="1">
              <a:buFont typeface="Courier New" panose="020B0604020202020204" pitchFamily="34" charset="0"/>
              <a:buChar char="o"/>
            </a:pPr>
            <a:r>
              <a:rPr lang="en-GB" sz="2000" dirty="0">
                <a:solidFill>
                  <a:srgbClr val="000000"/>
                </a:solidFill>
                <a:latin typeface="Calibri"/>
                <a:ea typeface="Calibri"/>
                <a:cs typeface="Arial"/>
              </a:rPr>
              <a:t>Username</a:t>
            </a:r>
            <a:r>
              <a:rPr lang="en-GB" sz="2000" dirty="0">
                <a:latin typeface="Calibri"/>
                <a:ea typeface="Calibri"/>
                <a:cs typeface="Arial"/>
              </a:rPr>
              <a:t>: wellbeing</a:t>
            </a:r>
            <a:endParaRPr lang="en-GB" sz="2000" dirty="0">
              <a:latin typeface="Calibri"/>
              <a:ea typeface="Calibri"/>
              <a:cs typeface="Calibri"/>
            </a:endParaRPr>
          </a:p>
          <a:p>
            <a:pPr lvl="1">
              <a:buFont typeface="Courier New" panose="020B0604020202020204" pitchFamily="34" charset="0"/>
              <a:buChar char="o"/>
            </a:pPr>
            <a:r>
              <a:rPr lang="en-GB" sz="2000" dirty="0">
                <a:latin typeface="Calibri"/>
                <a:ea typeface="Calibri"/>
                <a:cs typeface="Arial"/>
              </a:rPr>
              <a:t>Password: </a:t>
            </a:r>
            <a:r>
              <a:rPr lang="en-GB" sz="2000" err="1">
                <a:latin typeface="Calibri"/>
                <a:ea typeface="Calibri"/>
                <a:cs typeface="Arial"/>
              </a:rPr>
              <a:t>HoldTramPlan</a:t>
            </a:r>
            <a:endParaRPr lang="en-GB" sz="2000">
              <a:latin typeface="Calibri"/>
              <a:ea typeface="Calibri"/>
              <a:cs typeface="Calibri"/>
            </a:endParaRPr>
          </a:p>
          <a:p>
            <a:pPr marL="0" indent="0">
              <a:buNone/>
            </a:pPr>
            <a:endParaRPr lang="en-GB" sz="2400" dirty="0">
              <a:latin typeface="Calibri"/>
              <a:ea typeface="Calibri"/>
              <a:cs typeface="Courier New"/>
            </a:endParaRPr>
          </a:p>
          <a:p>
            <a:r>
              <a:rPr lang="en-GB" sz="2400" dirty="0">
                <a:latin typeface="Calibri"/>
                <a:ea typeface="Calibri"/>
                <a:cs typeface="Arial"/>
              </a:rPr>
              <a:t>Further details can be accessed from the UCC Academic Services Moodle page found</a:t>
            </a:r>
            <a:r>
              <a:rPr lang="en-GB" sz="2400" dirty="0">
                <a:solidFill>
                  <a:srgbClr val="212529"/>
                </a:solidFill>
                <a:latin typeface="Calibri"/>
                <a:ea typeface="Calibri"/>
                <a:cs typeface="Arial"/>
              </a:rPr>
              <a:t> </a:t>
            </a:r>
            <a:r>
              <a:rPr lang="en-GB" sz="2400" dirty="0">
                <a:solidFill>
                  <a:srgbClr val="212529"/>
                </a:solidFill>
                <a:latin typeface="Calibri"/>
                <a:ea typeface="Calibri"/>
                <a:cs typeface="Arial"/>
                <a:hlinkClick r:id="rId6"/>
              </a:rPr>
              <a:t>here</a:t>
            </a:r>
            <a:r>
              <a:rPr lang="en-GB" sz="2400" dirty="0">
                <a:latin typeface="Calibri"/>
                <a:ea typeface="Calibri"/>
                <a:cs typeface="Arial"/>
              </a:rPr>
              <a:t>.</a:t>
            </a:r>
            <a:r>
              <a:rPr lang="en-GB" sz="2400" b="1" dirty="0">
                <a:latin typeface="Calibri"/>
                <a:ea typeface="Calibri"/>
                <a:cs typeface="Arial"/>
              </a:rPr>
              <a:t> </a:t>
            </a:r>
            <a:endParaRPr lang="en-GB" sz="2400" dirty="0">
              <a:latin typeface="Calibri"/>
              <a:ea typeface="Calibri"/>
            </a:endParaRPr>
          </a:p>
          <a:p>
            <a:endParaRPr lang="en-GB" dirty="0">
              <a:ea typeface="Calibri"/>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pic>
        <p:nvPicPr>
          <p:cNvPr id="5" name="Picture 4" descr="A group of cell phones with screenshots&#10;&#10;Description automatically generated">
            <a:extLst>
              <a:ext uri="{FF2B5EF4-FFF2-40B4-BE49-F238E27FC236}">
                <a16:creationId xmlns:a16="http://schemas.microsoft.com/office/drawing/2014/main" id="{C8C4C801-65AA-BBAD-F039-8222EB581BCE}"/>
              </a:ext>
            </a:extLst>
          </p:cNvPr>
          <p:cNvPicPr>
            <a:picLocks noChangeAspect="1"/>
          </p:cNvPicPr>
          <p:nvPr/>
        </p:nvPicPr>
        <p:blipFill>
          <a:blip r:embed="rId7"/>
          <a:stretch>
            <a:fillRect/>
          </a:stretch>
        </p:blipFill>
        <p:spPr>
          <a:xfrm>
            <a:off x="8917017" y="2323472"/>
            <a:ext cx="3257550" cy="2671133"/>
          </a:xfrm>
          <a:prstGeom prst="rect">
            <a:avLst/>
          </a:prstGeom>
        </p:spPr>
      </p:pic>
    </p:spTree>
    <p:extLst>
      <p:ext uri="{BB962C8B-B14F-4D97-AF65-F5344CB8AC3E}">
        <p14:creationId xmlns:p14="http://schemas.microsoft.com/office/powerpoint/2010/main" val="3697841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Student Welfare</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03624" y="1488586"/>
            <a:ext cx="8409176" cy="4351338"/>
          </a:xfrm>
        </p:spPr>
        <p:txBody>
          <a:bodyPr vert="horz" lIns="91440" tIns="45720" rIns="91440" bIns="45720" rtlCol="0" anchor="t">
            <a:normAutofit/>
          </a:bodyPr>
          <a:lstStyle/>
          <a:p>
            <a:pPr>
              <a:buNone/>
            </a:pPr>
            <a:r>
              <a:rPr lang="en-GB" sz="2400" b="1" dirty="0">
                <a:latin typeface="Calibri"/>
                <a:ea typeface="Calibri"/>
                <a:cs typeface="Arial"/>
              </a:rPr>
              <a:t>Further mental health support can also be found here on the College website:</a:t>
            </a:r>
            <a:endParaRPr lang="en-US" sz="2400">
              <a:latin typeface="Calibri"/>
              <a:ea typeface="Calibri"/>
              <a:cs typeface="Calibri"/>
            </a:endParaRPr>
          </a:p>
          <a:p>
            <a:pPr>
              <a:buNone/>
            </a:pPr>
            <a:r>
              <a:rPr lang="en-GB" sz="2400" dirty="0">
                <a:latin typeface="Calibri"/>
                <a:ea typeface="Calibri"/>
                <a:cs typeface="Arial"/>
                <a:hlinkClick r:id="rId5"/>
              </a:rPr>
              <a:t>www.colchester.ac.uk/emotional-wellbeing-support/</a:t>
            </a:r>
            <a:r>
              <a:rPr lang="en-GB" sz="2400" dirty="0">
                <a:latin typeface="Calibri"/>
                <a:ea typeface="Calibri"/>
                <a:cs typeface="Arial"/>
              </a:rPr>
              <a:t>  </a:t>
            </a:r>
            <a:endParaRPr lang="en-GB" sz="2400">
              <a:latin typeface="Calibri"/>
              <a:ea typeface="Calibri"/>
              <a:cs typeface="Calibri"/>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spTree>
    <p:extLst>
      <p:ext uri="{BB962C8B-B14F-4D97-AF65-F5344CB8AC3E}">
        <p14:creationId xmlns:p14="http://schemas.microsoft.com/office/powerpoint/2010/main" val="1647456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Learning Support &amp; Reasonable Adjustments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489247" y="1517340"/>
            <a:ext cx="11227137" cy="4351338"/>
          </a:xfrm>
        </p:spPr>
        <p:txBody>
          <a:bodyPr vert="horz" lIns="91440" tIns="45720" rIns="91440" bIns="45720" rtlCol="0" anchor="t">
            <a:normAutofit/>
          </a:bodyPr>
          <a:lstStyle/>
          <a:p>
            <a:pPr algn="ctr">
              <a:buNone/>
            </a:pPr>
            <a:r>
              <a:rPr lang="en-GB" sz="1900" b="1" dirty="0">
                <a:latin typeface="Calibri"/>
                <a:ea typeface="Calibri"/>
                <a:cs typeface="Arial"/>
              </a:rPr>
              <a:t>"University Centre Colchester aims to ensure that all students achieve their full academic potential, and that no student is disadvantaged because of a disability in their admission to, and participation in, the learning environment of the institution and in demonstrating that they have achieved the learning outcomes of their programme of study" (UCC, 2023).</a:t>
            </a:r>
            <a:endParaRPr lang="en-US">
              <a:latin typeface="Calibri"/>
              <a:ea typeface="Calibri"/>
              <a:cs typeface="Calibri"/>
            </a:endParaRPr>
          </a:p>
          <a:p>
            <a:pPr algn="ctr">
              <a:buNone/>
            </a:pPr>
            <a:endParaRPr lang="en-GB" sz="1900" b="1" dirty="0">
              <a:latin typeface="Calibri"/>
              <a:ea typeface="Calibri"/>
              <a:cs typeface="Arial"/>
            </a:endParaRPr>
          </a:p>
          <a:p>
            <a:pPr marL="0" indent="0">
              <a:buNone/>
            </a:pPr>
            <a:r>
              <a:rPr lang="en-GB" sz="1800" u="sng" dirty="0">
                <a:latin typeface="Calibri"/>
                <a:ea typeface="Calibri"/>
                <a:cs typeface="Arial"/>
              </a:rPr>
              <a:t>You will have been asked to notify UCC if you require reasonable adjustments for disabilities or additional specifical learning difficulties (</a:t>
            </a:r>
            <a:r>
              <a:rPr lang="en-GB" sz="1800" u="sng" err="1">
                <a:latin typeface="Calibri"/>
                <a:ea typeface="Calibri"/>
                <a:cs typeface="Arial"/>
              </a:rPr>
              <a:t>SpLD</a:t>
            </a:r>
            <a:r>
              <a:rPr lang="en-GB" sz="1800" u="sng" dirty="0">
                <a:latin typeface="Calibri"/>
                <a:ea typeface="Calibri"/>
                <a:cs typeface="Arial"/>
              </a:rPr>
              <a:t>) in your initial application. </a:t>
            </a:r>
            <a:endParaRPr lang="en-GB">
              <a:latin typeface="Calibri"/>
              <a:ea typeface="Calibri" panose="020F0502020204030204"/>
              <a:cs typeface="Calibri" panose="020F0502020204030204"/>
            </a:endParaRPr>
          </a:p>
          <a:p>
            <a:pPr marL="0" indent="0">
              <a:buNone/>
            </a:pPr>
            <a:r>
              <a:rPr lang="en-GB" sz="1700" dirty="0">
                <a:latin typeface="Calibri"/>
                <a:ea typeface="Calibri"/>
                <a:cs typeface="Arial"/>
              </a:rPr>
              <a:t>The earlier we know about your specific needs, the earlier we can get support in place. </a:t>
            </a:r>
            <a:r>
              <a:rPr lang="en-GB" sz="1700" u="sng" dirty="0">
                <a:latin typeface="Calibri"/>
                <a:ea typeface="Calibri"/>
                <a:cs typeface="Arial"/>
              </a:rPr>
              <a:t>I</a:t>
            </a:r>
            <a:r>
              <a:rPr lang="en-GB" sz="1800" u="sng" dirty="0">
                <a:latin typeface="Calibri"/>
                <a:ea typeface="Calibri"/>
                <a:cs typeface="Arial"/>
              </a:rPr>
              <a:t>f you still need to inform us, please complete the relevant forms below</a:t>
            </a:r>
            <a:r>
              <a:rPr lang="en-GB" sz="1800" dirty="0">
                <a:latin typeface="Calibri"/>
                <a:ea typeface="Calibri"/>
                <a:cs typeface="Arial"/>
              </a:rPr>
              <a:t>:</a:t>
            </a:r>
            <a:endParaRPr lang="en-US" sz="1800">
              <a:latin typeface="Calibri"/>
              <a:ea typeface="Calibri"/>
              <a:cs typeface="Arial"/>
            </a:endParaRPr>
          </a:p>
          <a:p>
            <a:pPr marL="0" indent="0">
              <a:buNone/>
            </a:pPr>
            <a:endParaRPr lang="en-GB" sz="1800" dirty="0">
              <a:latin typeface="Calibri"/>
              <a:ea typeface="Calibri"/>
              <a:cs typeface="Arial"/>
            </a:endParaRPr>
          </a:p>
          <a:p>
            <a:pPr>
              <a:buNone/>
            </a:pPr>
            <a:r>
              <a:rPr lang="en-GB" sz="1600" dirty="0">
                <a:latin typeface="Calibri"/>
                <a:ea typeface="Calibri"/>
                <a:cs typeface="Arial"/>
              </a:rPr>
              <a:t>•</a:t>
            </a:r>
            <a:r>
              <a:rPr lang="en-GB" sz="1600" dirty="0">
                <a:solidFill>
                  <a:srgbClr val="0563C1"/>
                </a:solidFill>
                <a:latin typeface="Calibri"/>
                <a:ea typeface="Calibri"/>
                <a:cs typeface="Arial"/>
                <a:hlinkClick r:id="rId5"/>
              </a:rPr>
              <a:t>UCC Learning Difficulty questionnaire</a:t>
            </a:r>
            <a:endParaRPr lang="en-GB">
              <a:latin typeface="Calibri"/>
            </a:endParaRPr>
          </a:p>
          <a:p>
            <a:pPr>
              <a:buNone/>
            </a:pPr>
            <a:r>
              <a:rPr lang="en-GB" sz="1600" dirty="0">
                <a:latin typeface="Calibri"/>
                <a:ea typeface="Calibri"/>
                <a:cs typeface="Arial"/>
              </a:rPr>
              <a:t>•</a:t>
            </a:r>
            <a:r>
              <a:rPr lang="en-GB" sz="1600" dirty="0">
                <a:solidFill>
                  <a:srgbClr val="0563C1"/>
                </a:solidFill>
                <a:latin typeface="Calibri"/>
                <a:ea typeface="Calibri"/>
                <a:cs typeface="Arial"/>
                <a:hlinkClick r:id="rId6"/>
              </a:rPr>
              <a:t>UCC Medical Condition questionnaire</a:t>
            </a:r>
            <a:endParaRPr lang="en-GB">
              <a:latin typeface="Calibri"/>
            </a:endParaRPr>
          </a:p>
          <a:p>
            <a:pPr>
              <a:buNone/>
            </a:pPr>
            <a:endParaRPr lang="en-GB" sz="2400" b="1" dirty="0">
              <a:latin typeface="Calibri"/>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spTree>
    <p:extLst>
      <p:ext uri="{BB962C8B-B14F-4D97-AF65-F5344CB8AC3E}">
        <p14:creationId xmlns:p14="http://schemas.microsoft.com/office/powerpoint/2010/main" val="975418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Learning Support &amp; Reasonable Adjustments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489247" y="1517340"/>
            <a:ext cx="11227137" cy="4351338"/>
          </a:xfrm>
        </p:spPr>
        <p:txBody>
          <a:bodyPr vert="horz" lIns="91440" tIns="45720" rIns="91440" bIns="45720" rtlCol="0" anchor="t">
            <a:normAutofit/>
          </a:bodyPr>
          <a:lstStyle/>
          <a:p>
            <a:r>
              <a:rPr lang="en-GB" sz="2400" b="1" dirty="0">
                <a:latin typeface="Calibri"/>
                <a:ea typeface="Calibri"/>
                <a:cs typeface="Arial"/>
              </a:rPr>
              <a:t>The UCC Accessibility Officer can assist all UCC students who have disclosed either a Specific Learning Difficulty of Medical Condition and inform you of the support that you might be entitled to either as Reasonable Adjustments or as support from the Disabled Students Allowance (DSA).</a:t>
            </a:r>
            <a:endParaRPr lang="en-US" sz="2400" dirty="0">
              <a:latin typeface="Calibri"/>
              <a:ea typeface="Calibri"/>
              <a:cs typeface="Calibri"/>
            </a:endParaRPr>
          </a:p>
          <a:p>
            <a:r>
              <a:rPr lang="en-GB" sz="2400" dirty="0">
                <a:latin typeface="Calibri"/>
                <a:ea typeface="Calibri"/>
                <a:cs typeface="Arial"/>
              </a:rPr>
              <a:t>The Accessibility Officer can also support students through the DSA application process and assist in the creation of individual Medical Plans and Personal Emergency Evacuation Plans where required. </a:t>
            </a:r>
            <a:endParaRPr lang="en-GB" sz="2400">
              <a:latin typeface="Calibri"/>
              <a:ea typeface="Calibri"/>
              <a:cs typeface="Calibri"/>
            </a:endParaRPr>
          </a:p>
          <a:p>
            <a:r>
              <a:rPr lang="en-GB" sz="2400" dirty="0">
                <a:latin typeface="Calibri"/>
                <a:ea typeface="Calibri"/>
                <a:cs typeface="Arial"/>
              </a:rPr>
              <a:t>You can contact the Accessibility Officer who is based in UCC Academic Services in room HE103, or on 01206 712613, or emailing </a:t>
            </a:r>
            <a:r>
              <a:rPr lang="en-GB" sz="2400" dirty="0">
                <a:latin typeface="Calibri"/>
                <a:ea typeface="Calibri"/>
                <a:cs typeface="Arial"/>
                <a:hlinkClick r:id="rId5"/>
              </a:rPr>
              <a:t>uccsupport@colchester.ac.uk</a:t>
            </a:r>
            <a:endParaRPr lang="en-GB" sz="2400">
              <a:latin typeface="Calibri"/>
              <a:ea typeface="Calibri"/>
              <a:cs typeface="Calibri"/>
            </a:endParaRPr>
          </a:p>
          <a:p>
            <a:r>
              <a:rPr lang="en-GB" sz="2400" dirty="0">
                <a:latin typeface="Calibri"/>
                <a:ea typeface="Calibri"/>
                <a:cs typeface="Arial"/>
              </a:rPr>
              <a:t>Further details can be found in the </a:t>
            </a:r>
            <a:r>
              <a:rPr lang="en-GB" sz="2400" dirty="0">
                <a:solidFill>
                  <a:srgbClr val="0563C1"/>
                </a:solidFill>
                <a:latin typeface="Calibri"/>
                <a:ea typeface="Calibri"/>
                <a:cs typeface="Arial"/>
                <a:hlinkClick r:id="rId6"/>
              </a:rPr>
              <a:t>UCC Code of Practice on Learning Support and Reasonable Adjustment</a:t>
            </a:r>
            <a:r>
              <a:rPr lang="en-GB" sz="2400" dirty="0">
                <a:solidFill>
                  <a:srgbClr val="000000"/>
                </a:solidFill>
                <a:latin typeface="Calibri"/>
                <a:ea typeface="Calibri"/>
                <a:cs typeface="Arial"/>
              </a:rPr>
              <a:t>. </a:t>
            </a:r>
            <a:endParaRPr lang="en-GB" sz="2400" dirty="0">
              <a:latin typeface="Calibri"/>
              <a:ea typeface="Calibri"/>
              <a:cs typeface="Calibri"/>
            </a:endParaRPr>
          </a:p>
          <a:p>
            <a:pPr algn="ctr">
              <a:buNone/>
            </a:pPr>
            <a:endParaRPr lang="en-GB" sz="1900" b="1" dirty="0">
              <a:latin typeface="Arial"/>
              <a:ea typeface="Calibri"/>
              <a:cs typeface="Arial"/>
            </a:endParaRPr>
          </a:p>
          <a:p>
            <a:pPr>
              <a:buNone/>
            </a:pPr>
            <a:endParaRPr lang="en-GB" sz="2400" b="1" dirty="0">
              <a:latin typeface="Calibri"/>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spTree>
    <p:extLst>
      <p:ext uri="{BB962C8B-B14F-4D97-AF65-F5344CB8AC3E}">
        <p14:creationId xmlns:p14="http://schemas.microsoft.com/office/powerpoint/2010/main" val="3358614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Learning Support &amp; Reasonable Adjustments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489247" y="1517340"/>
            <a:ext cx="11227137" cy="4351338"/>
          </a:xfrm>
        </p:spPr>
        <p:txBody>
          <a:bodyPr vert="horz" lIns="91440" tIns="45720" rIns="91440" bIns="45720" rtlCol="0" anchor="t">
            <a:normAutofit/>
          </a:bodyPr>
          <a:lstStyle/>
          <a:p>
            <a:r>
              <a:rPr lang="en-GB" sz="2400" b="1" dirty="0">
                <a:latin typeface="Calibri"/>
                <a:ea typeface="Calibri"/>
                <a:cs typeface="Arial"/>
              </a:rPr>
              <a:t>If you suspect you may have </a:t>
            </a:r>
            <a:r>
              <a:rPr lang="en-GB" sz="2400" b="1" u="sng" dirty="0">
                <a:latin typeface="Calibri"/>
                <a:ea typeface="Calibri"/>
                <a:cs typeface="Arial"/>
              </a:rPr>
              <a:t>dyslexia</a:t>
            </a:r>
            <a:r>
              <a:rPr lang="en-GB" sz="2400" b="1" dirty="0">
                <a:latin typeface="Calibri"/>
                <a:ea typeface="Calibri"/>
                <a:cs typeface="Arial"/>
              </a:rPr>
              <a:t> but have not been formally diagnosed, UCC offers support to those who wish to investigate or gain a formal diagnosis for dyslexia.</a:t>
            </a:r>
            <a:endParaRPr lang="en-US" sz="2400" b="1">
              <a:latin typeface="Calibri"/>
              <a:ea typeface="Calibri"/>
              <a:cs typeface="Calibri"/>
            </a:endParaRPr>
          </a:p>
          <a:p>
            <a:r>
              <a:rPr lang="en-GB" sz="2400" dirty="0">
                <a:latin typeface="Calibri"/>
                <a:ea typeface="Calibri"/>
                <a:cs typeface="Arial"/>
              </a:rPr>
              <a:t>Please contact the Accessibility Officer in UCC Academic Services or refer to the</a:t>
            </a:r>
            <a:r>
              <a:rPr lang="en-GB" sz="2400" dirty="0">
                <a:solidFill>
                  <a:srgbClr val="000000"/>
                </a:solidFill>
                <a:latin typeface="Calibri"/>
                <a:ea typeface="Calibri"/>
                <a:cs typeface="Arial"/>
              </a:rPr>
              <a:t> Reasonable Adjustment section of the </a:t>
            </a:r>
            <a:r>
              <a:rPr lang="en-GB" sz="2400" dirty="0">
                <a:solidFill>
                  <a:srgbClr val="000000"/>
                </a:solidFill>
                <a:latin typeface="Calibri"/>
                <a:ea typeface="Calibri"/>
                <a:cs typeface="Arial"/>
                <a:hlinkClick r:id="rId5"/>
              </a:rPr>
              <a:t>UCC Academic Services Moodle</a:t>
            </a:r>
            <a:r>
              <a:rPr lang="en-GB" sz="2400" dirty="0">
                <a:solidFill>
                  <a:srgbClr val="000000"/>
                </a:solidFill>
                <a:latin typeface="Calibri"/>
                <a:ea typeface="Calibri"/>
                <a:cs typeface="Arial"/>
              </a:rPr>
              <a:t> page. </a:t>
            </a:r>
            <a:endParaRPr lang="en-GB" sz="2400" dirty="0">
              <a:latin typeface="Calibri"/>
            </a:endParaRPr>
          </a:p>
          <a:p>
            <a:pPr marL="0" indent="0">
              <a:buNone/>
            </a:pPr>
            <a:endParaRPr lang="en-GB" sz="2400" b="1" dirty="0">
              <a:latin typeface="Calibri"/>
              <a:ea typeface="Calibri"/>
              <a:cs typeface="Arial"/>
            </a:endParaRPr>
          </a:p>
          <a:p>
            <a:pPr algn="ctr">
              <a:buNone/>
            </a:pPr>
            <a:endParaRPr lang="en-GB" sz="1900" b="1" dirty="0">
              <a:latin typeface="Arial"/>
              <a:ea typeface="Calibri"/>
              <a:cs typeface="Arial"/>
            </a:endParaRPr>
          </a:p>
          <a:p>
            <a:pPr>
              <a:buNone/>
            </a:pPr>
            <a:endParaRPr lang="en-GB" sz="2400" b="1" dirty="0">
              <a:latin typeface="Calibri"/>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a:ea typeface="Calibri"/>
              <a:cs typeface="Arial"/>
            </a:endParaRPr>
          </a:p>
          <a:p>
            <a:endParaRPr lang="en-US"/>
          </a:p>
          <a:p>
            <a:endParaRPr lang="en-US" sz="2000">
              <a:latin typeface="Arial"/>
              <a:cs typeface="Arial"/>
            </a:endParaRPr>
          </a:p>
          <a:p>
            <a:endParaRPr lang="en-GB" sz="2600" dirty="0">
              <a:cs typeface="Calibri" panose="020F0502020204030204"/>
            </a:endParaRPr>
          </a:p>
        </p:txBody>
      </p:sp>
    </p:spTree>
    <p:extLst>
      <p:ext uri="{BB962C8B-B14F-4D97-AF65-F5344CB8AC3E}">
        <p14:creationId xmlns:p14="http://schemas.microsoft.com/office/powerpoint/2010/main" val="1960592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6: Professional Standards and Expectations</a:t>
            </a:r>
            <a:endParaRPr lang="en-GB" dirty="0"/>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677801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College Wide Professional Expectations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Calibri"/>
                <a:ea typeface="+mn-lt"/>
                <a:cs typeface="Arial"/>
                <a:hlinkClick r:id="rId5"/>
              </a:rPr>
              <a:t>Dress Code</a:t>
            </a:r>
            <a:endParaRPr lang="en-GB" sz="2400">
              <a:latin typeface="Calibri"/>
              <a:ea typeface="Calibri"/>
              <a:cs typeface="Arial"/>
            </a:endParaRPr>
          </a:p>
          <a:p>
            <a:endParaRPr lang="en-GB" sz="2400" dirty="0">
              <a:latin typeface="Calibri"/>
              <a:ea typeface="Calibri"/>
              <a:cs typeface="Arial"/>
            </a:endParaRPr>
          </a:p>
          <a:p>
            <a:r>
              <a:rPr lang="en-GB" sz="2400" dirty="0">
                <a:latin typeface="Calibri"/>
                <a:ea typeface="Calibri"/>
                <a:cs typeface="Arial"/>
              </a:rPr>
              <a:t>Lanyards must be worn at all times (unless Health and Safety dictates otherwise). This is to ensure that we know who is on campus and that they should be on campus and to keep everyone safe. </a:t>
            </a:r>
          </a:p>
          <a:p>
            <a:endParaRPr lang="en-GB" sz="2400" dirty="0">
              <a:ea typeface="Calibri"/>
              <a:cs typeface="Arial"/>
            </a:endParaRPr>
          </a:p>
          <a:p>
            <a:r>
              <a:rPr lang="en-GB" sz="2400" dirty="0">
                <a:latin typeface="Calibri" panose="020F0502020204030204"/>
                <a:ea typeface="Calibri" panose="020F0502020204030204"/>
                <a:cs typeface="Arial"/>
              </a:rPr>
              <a:t>Smoking and vaping should be in the dedicated areas only. </a:t>
            </a:r>
          </a:p>
          <a:p>
            <a:endParaRPr lang="en-GB" sz="2400" dirty="0">
              <a:latin typeface="Calibri" panose="020F0502020204030204"/>
              <a:ea typeface="Calibri" panose="020F0502020204030204"/>
              <a:cs typeface="Arial"/>
            </a:endParaRPr>
          </a:p>
          <a:p>
            <a:endParaRPr lang="en-US">
              <a:latin typeface="Calibri" panose="020F0502020204030204"/>
              <a:ea typeface="Calibri" panose="020F0502020204030204"/>
              <a:cs typeface="Calibri" panose="020F0502020204030204"/>
            </a:endParaRPr>
          </a:p>
          <a:p>
            <a:endParaRPr lang="en-US" sz="2000">
              <a:latin typeface="Arial"/>
              <a:ea typeface="Calibri" panose="020F0502020204030204"/>
              <a:cs typeface="Arial"/>
            </a:endParaRPr>
          </a:p>
          <a:p>
            <a:endParaRPr lang="en-GB" sz="2600" dirty="0">
              <a:latin typeface="Calibri" panose="020F0502020204030204"/>
              <a:ea typeface="Calibri" panose="020F0502020204030204"/>
              <a:cs typeface="Calibri" panose="020F0502020204030204"/>
            </a:endParaRPr>
          </a:p>
        </p:txBody>
      </p:sp>
      <p:pic>
        <p:nvPicPr>
          <p:cNvPr id="6" name="Picture 5">
            <a:extLst>
              <a:ext uri="{FF2B5EF4-FFF2-40B4-BE49-F238E27FC236}">
                <a16:creationId xmlns:a16="http://schemas.microsoft.com/office/drawing/2014/main" id="{0D1B179F-A415-4978-7855-EF5F33778862}"/>
              </a:ext>
            </a:extLst>
          </p:cNvPr>
          <p:cNvPicPr>
            <a:picLocks noChangeAspect="1"/>
          </p:cNvPicPr>
          <p:nvPr/>
        </p:nvPicPr>
        <p:blipFill>
          <a:blip r:embed="rId6"/>
          <a:stretch>
            <a:fillRect/>
          </a:stretch>
        </p:blipFill>
        <p:spPr>
          <a:xfrm>
            <a:off x="8612037" y="1295491"/>
            <a:ext cx="3148641" cy="4583321"/>
          </a:xfrm>
          <a:prstGeom prst="rect">
            <a:avLst/>
          </a:prstGeom>
        </p:spPr>
      </p:pic>
    </p:spTree>
    <p:extLst>
      <p:ext uri="{BB962C8B-B14F-4D97-AF65-F5344CB8AC3E}">
        <p14:creationId xmlns:p14="http://schemas.microsoft.com/office/powerpoint/2010/main" val="16147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solidFill>
                  <a:schemeClr val="bg1"/>
                </a:solidFill>
                <a:latin typeface="Calibri"/>
                <a:ea typeface="+mj-lt"/>
                <a:cs typeface="+mj-lt"/>
              </a:rPr>
              <a:t>Health and Safety</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sz="half" idx="1"/>
          </p:nvPr>
        </p:nvSpPr>
        <p:spPr>
          <a:xfrm>
            <a:off x="2465172" y="472266"/>
            <a:ext cx="4471087" cy="4864144"/>
          </a:xfrm>
        </p:spPr>
        <p:txBody>
          <a:bodyPr vert="horz" lIns="91440" tIns="45720" rIns="91440" bIns="45720" rtlCol="0" anchor="t">
            <a:normAutofit/>
          </a:bodyPr>
          <a:lstStyle/>
          <a:p>
            <a:pPr>
              <a:buFont typeface="Arial"/>
              <a:buChar char="•"/>
            </a:pPr>
            <a:endParaRPr lang="en-GB" sz="3000" dirty="0">
              <a:latin typeface="Calibri"/>
              <a:cs typeface="Arial"/>
            </a:endParaRPr>
          </a:p>
          <a:p>
            <a:pPr>
              <a:buFont typeface="Arial"/>
              <a:buChar char="•"/>
            </a:pPr>
            <a:endParaRPr lang="en-GB" sz="3000" dirty="0">
              <a:latin typeface="Calibri"/>
              <a:cs typeface="Arial"/>
            </a:endParaRPr>
          </a:p>
          <a:p>
            <a:pPr>
              <a:buFont typeface="Arial"/>
              <a:buChar char="•"/>
            </a:pPr>
            <a:endParaRPr lang="en-GB" sz="2400" dirty="0">
              <a:latin typeface="Calibri"/>
              <a:cs typeface="Arial"/>
            </a:endParaRPr>
          </a:p>
          <a:p>
            <a:pPr>
              <a:buFont typeface="Arial"/>
              <a:buChar char="•"/>
            </a:pPr>
            <a:r>
              <a:rPr lang="en-GB" sz="2400" dirty="0">
                <a:latin typeface="Calibri"/>
                <a:cs typeface="Arial"/>
              </a:rPr>
              <a:t>Important information:</a:t>
            </a:r>
            <a:endParaRPr lang="en-GB" sz="2400">
              <a:cs typeface="Calibri"/>
            </a:endParaRPr>
          </a:p>
          <a:p>
            <a:pPr>
              <a:buFont typeface="Arial"/>
              <a:buChar char="•"/>
            </a:pPr>
            <a:endParaRPr lang="en-GB" sz="2400" dirty="0">
              <a:latin typeface="Calibri"/>
              <a:cs typeface="Arial"/>
            </a:endParaRPr>
          </a:p>
          <a:p>
            <a:pPr lvl="1">
              <a:buFont typeface="Arial"/>
              <a:buChar char="•"/>
            </a:pPr>
            <a:r>
              <a:rPr lang="en-GB" sz="2200" dirty="0">
                <a:latin typeface="Calibri"/>
                <a:cs typeface="Arial"/>
              </a:rPr>
              <a:t>Toilets are located...</a:t>
            </a:r>
            <a:endParaRPr lang="en-GB" sz="2200">
              <a:latin typeface="Calibri"/>
              <a:cs typeface="Calibri"/>
            </a:endParaRPr>
          </a:p>
          <a:p>
            <a:pPr lvl="1">
              <a:buFont typeface="Arial"/>
              <a:buChar char="•"/>
            </a:pPr>
            <a:r>
              <a:rPr lang="en-GB" sz="2200" dirty="0">
                <a:latin typeface="Calibri"/>
                <a:cs typeface="Arial"/>
              </a:rPr>
              <a:t>In the event of a fire...</a:t>
            </a:r>
            <a:endParaRPr lang="en-GB" sz="2200">
              <a:latin typeface="Calibri"/>
              <a:cs typeface="Calibri"/>
            </a:endParaRPr>
          </a:p>
          <a:p>
            <a:pPr lvl="1">
              <a:buFont typeface="Arial"/>
              <a:buChar char="•"/>
            </a:pPr>
            <a:r>
              <a:rPr lang="en-GB" sz="2200" dirty="0">
                <a:latin typeface="Calibri"/>
                <a:cs typeface="Arial"/>
              </a:rPr>
              <a:t>Food and drink in the rooms.</a:t>
            </a:r>
            <a:endParaRPr lang="en-GB" sz="2200">
              <a:latin typeface="Calibri"/>
              <a:cs typeface="Calibri"/>
            </a:endParaRPr>
          </a:p>
          <a:p>
            <a:pPr lvl="1">
              <a:buFont typeface="Arial"/>
              <a:buChar char="•"/>
            </a:pPr>
            <a:r>
              <a:rPr lang="en-GB" sz="2200" dirty="0">
                <a:latin typeface="Calibri"/>
                <a:cs typeface="Arial"/>
              </a:rPr>
              <a:t>Lanyards.</a:t>
            </a:r>
            <a:endParaRPr lang="en-GB" sz="2200">
              <a:cs typeface="Calibri"/>
            </a:endParaRPr>
          </a:p>
          <a:p>
            <a:pPr lvl="1">
              <a:buFont typeface="Arial"/>
              <a:buChar char="•"/>
            </a:pPr>
            <a:r>
              <a:rPr lang="en-GB" sz="2200" dirty="0">
                <a:cs typeface="Arial"/>
              </a:rPr>
              <a:t>Smoking and vaping.</a:t>
            </a:r>
            <a:endParaRPr lang="en-GB" sz="2200">
              <a:cs typeface="Calibri"/>
            </a:endParaRPr>
          </a:p>
          <a:p>
            <a:pPr>
              <a:buFont typeface="Arial"/>
              <a:buChar char="•"/>
            </a:pPr>
            <a:endParaRPr lang="en-GB" sz="3000" dirty="0">
              <a:cs typeface="Arial"/>
            </a:endParaRPr>
          </a:p>
          <a:p>
            <a:pPr marL="0" indent="0">
              <a:buNone/>
            </a:pPr>
            <a:endParaRPr lang="en-GB" sz="1700" dirty="0">
              <a:cs typeface="Arial"/>
            </a:endParaRPr>
          </a:p>
          <a:p>
            <a:endParaRPr lang="en-GB" dirty="0">
              <a:cs typeface="Calibri"/>
            </a:endParaRPr>
          </a:p>
        </p:txBody>
      </p:sp>
      <p:sp>
        <p:nvSpPr>
          <p:cNvPr id="3" name="Content Placeholder 2">
            <a:extLst>
              <a:ext uri="{FF2B5EF4-FFF2-40B4-BE49-F238E27FC236}">
                <a16:creationId xmlns:a16="http://schemas.microsoft.com/office/drawing/2014/main" id="{DE02AC3F-5F1A-CD01-2638-931FFDEB53BA}"/>
              </a:ext>
            </a:extLst>
          </p:cNvPr>
          <p:cNvSpPr>
            <a:spLocks noGrp="1"/>
          </p:cNvSpPr>
          <p:nvPr>
            <p:ph sz="half" idx="2"/>
          </p:nvPr>
        </p:nvSpPr>
        <p:spPr>
          <a:xfrm>
            <a:off x="6934601" y="2023547"/>
            <a:ext cx="4617121" cy="4330744"/>
          </a:xfrm>
        </p:spPr>
        <p:txBody>
          <a:bodyPr vert="horz" lIns="91440" tIns="45720" rIns="91440" bIns="45720" rtlCol="0" anchor="t">
            <a:normAutofit/>
          </a:bodyPr>
          <a:lstStyle/>
          <a:p>
            <a:pPr>
              <a:buFont typeface="Arial,Sans-Serif" panose="020B0604020202020204" pitchFamily="34" charset="0"/>
            </a:pPr>
            <a:r>
              <a:rPr lang="en-GB" sz="2400" dirty="0">
                <a:latin typeface="Calibri"/>
                <a:cs typeface="Arial"/>
              </a:rPr>
              <a:t>You will view a more detailed health and safety presentation in the next phase of your induction. </a:t>
            </a:r>
            <a:endParaRPr lang="en-US" sz="2400">
              <a:latin typeface="Calibri"/>
              <a:cs typeface="Arial"/>
            </a:endParaRPr>
          </a:p>
          <a:p>
            <a:pPr>
              <a:buFont typeface="Arial,Sans-Serif" panose="020B0604020202020204" pitchFamily="34" charset="0"/>
            </a:pPr>
            <a:r>
              <a:rPr lang="en-GB" sz="2400" dirty="0">
                <a:latin typeface="Calibri"/>
                <a:cs typeface="Arial"/>
              </a:rPr>
              <a:t>Your course team will make you aware of any additional health and safety policies that relate to your specific course.</a:t>
            </a:r>
            <a:endParaRPr lang="en-US" sz="2400">
              <a:latin typeface="Calibri"/>
              <a:cs typeface="Arial"/>
            </a:endParaRPr>
          </a:p>
          <a:p>
            <a:endParaRPr lang="en-GB" dirty="0">
              <a:cs typeface="Calibri"/>
            </a:endParaRPr>
          </a:p>
        </p:txBody>
      </p:sp>
      <p:pic>
        <p:nvPicPr>
          <p:cNvPr id="5" name="Picture 4" descr="A white letter in a circle&#10;&#10;Description automatically generated">
            <a:extLst>
              <a:ext uri="{FF2B5EF4-FFF2-40B4-BE49-F238E27FC236}">
                <a16:creationId xmlns:a16="http://schemas.microsoft.com/office/drawing/2014/main" id="{3138CC1E-2817-AB82-5CAB-DCC5467FC71D}"/>
              </a:ext>
            </a:extLst>
          </p:cNvPr>
          <p:cNvPicPr>
            <a:picLocks noChangeAspect="1"/>
          </p:cNvPicPr>
          <p:nvPr/>
        </p:nvPicPr>
        <p:blipFill>
          <a:blip r:embed="rId5"/>
          <a:stretch>
            <a:fillRect/>
          </a:stretch>
        </p:blipFill>
        <p:spPr>
          <a:xfrm>
            <a:off x="646670" y="2616102"/>
            <a:ext cx="1620795" cy="1620795"/>
          </a:xfrm>
          <a:prstGeom prst="rect">
            <a:avLst/>
          </a:prstGeom>
        </p:spPr>
      </p:pic>
    </p:spTree>
    <p:extLst>
      <p:ext uri="{BB962C8B-B14F-4D97-AF65-F5344CB8AC3E}">
        <p14:creationId xmlns:p14="http://schemas.microsoft.com/office/powerpoint/2010/main" val="1424587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Working Together on Your Course</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Calibri"/>
                <a:ea typeface="+mn-lt"/>
                <a:cs typeface="Arial"/>
              </a:rPr>
              <a:t>We</a:t>
            </a:r>
            <a:r>
              <a:rPr lang="en-GB" sz="2400" dirty="0">
                <a:latin typeface="Calibri"/>
                <a:cs typeface="Arial"/>
              </a:rPr>
              <a:t> want everyone to enjoy their time at UCC and succeed; agreeing a class contract can make that happen.</a:t>
            </a:r>
            <a:endParaRPr lang="en-US" sz="2400" dirty="0">
              <a:latin typeface="Calibri"/>
              <a:cs typeface="Arial"/>
            </a:endParaRPr>
          </a:p>
          <a:p>
            <a:endParaRPr lang="en-GB" sz="2400" dirty="0">
              <a:latin typeface="Calibri"/>
              <a:ea typeface="Calibri"/>
              <a:cs typeface="Arial"/>
            </a:endParaRPr>
          </a:p>
          <a:p>
            <a:r>
              <a:rPr lang="en-GB" sz="2400" dirty="0">
                <a:latin typeface="Calibri"/>
                <a:cs typeface="Arial"/>
              </a:rPr>
              <a:t>However, now is the time for us to discuss how we can make this happen for this course together...</a:t>
            </a:r>
            <a:endParaRPr lang="en-GB" sz="2400">
              <a:latin typeface="Calibri"/>
              <a:cs typeface="Calibri"/>
            </a:endParaRPr>
          </a:p>
          <a:p>
            <a:endParaRPr lang="en-US"/>
          </a:p>
          <a:p>
            <a:endParaRPr lang="en-US" sz="2000">
              <a:latin typeface="Arial"/>
              <a:cs typeface="Arial"/>
            </a:endParaRPr>
          </a:p>
          <a:p>
            <a:endParaRPr lang="en-GB" sz="2600" dirty="0">
              <a:cs typeface="Calibri" panose="020F0502020204030204"/>
            </a:endParaRPr>
          </a:p>
        </p:txBody>
      </p:sp>
      <p:pic>
        <p:nvPicPr>
          <p:cNvPr id="5" name="Picture 4" descr="A group of people looking at a computer&#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5"/>
          <a:stretch>
            <a:fillRect/>
          </a:stretch>
        </p:blipFill>
        <p:spPr>
          <a:xfrm>
            <a:off x="7554981" y="2186297"/>
            <a:ext cx="4255725" cy="2822860"/>
          </a:xfrm>
          <a:prstGeom prst="rect">
            <a:avLst/>
          </a:prstGeom>
        </p:spPr>
      </p:pic>
    </p:spTree>
    <p:extLst>
      <p:ext uri="{BB962C8B-B14F-4D97-AF65-F5344CB8AC3E}">
        <p14:creationId xmlns:p14="http://schemas.microsoft.com/office/powerpoint/2010/main" val="2238900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Student Representatives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5138057" y="1520825"/>
            <a:ext cx="6923315"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Calibri"/>
                <a:ea typeface="+mn-lt"/>
                <a:cs typeface="Arial"/>
              </a:rPr>
              <a:t>Student</a:t>
            </a:r>
            <a:r>
              <a:rPr lang="en-GB" sz="2400">
                <a:latin typeface="Calibri"/>
                <a:cs typeface="Arial"/>
              </a:rPr>
              <a:t> reps are vital in enhancing the student experience and we welcome nominations from your cohort to represent your fellow peers. This is an opportunity to not only share what is brilliant about your course and UCC, but also an opportunity to make positive changes too.  </a:t>
            </a:r>
          </a:p>
          <a:p>
            <a:pPr marL="0" indent="0">
              <a:buNone/>
            </a:pPr>
            <a:endParaRPr lang="en-GB" sz="2400" dirty="0">
              <a:latin typeface="Calibri"/>
              <a:cs typeface="Arial"/>
            </a:endParaRPr>
          </a:p>
          <a:p>
            <a:r>
              <a:rPr lang="en-GB" sz="2400">
                <a:cs typeface="Arial"/>
              </a:rPr>
              <a:t>In the next few weeks, you will be asked to nominate a class rep who is able to attend a couple of meetings per semester and work with our Student Engagement Officer. This is a fantastic opportunity to share on your CV!</a:t>
            </a:r>
            <a:endParaRPr lang="en-GB" sz="2400" dirty="0">
              <a:cs typeface="Arial"/>
            </a:endParaRPr>
          </a:p>
          <a:p>
            <a:endParaRPr lang="en-GB" sz="2400" dirty="0">
              <a:latin typeface="Calibri" panose="020F0502020204030204"/>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dirty="0">
              <a:cs typeface="Calibri" panose="020F0502020204030204"/>
            </a:endParaRPr>
          </a:p>
        </p:txBody>
      </p:sp>
      <p:pic>
        <p:nvPicPr>
          <p:cNvPr id="5" name="Picture 4" descr="A hand pointing at something&#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5"/>
          <a:stretch>
            <a:fillRect/>
          </a:stretch>
        </p:blipFill>
        <p:spPr>
          <a:xfrm>
            <a:off x="565835" y="2023011"/>
            <a:ext cx="4234988" cy="2822860"/>
          </a:xfrm>
          <a:prstGeom prst="rect">
            <a:avLst/>
          </a:prstGeom>
        </p:spPr>
      </p:pic>
    </p:spTree>
    <p:extLst>
      <p:ext uri="{BB962C8B-B14F-4D97-AF65-F5344CB8AC3E}">
        <p14:creationId xmlns:p14="http://schemas.microsoft.com/office/powerpoint/2010/main" val="2851216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7: IT and Learning Technologies</a:t>
            </a:r>
            <a:endParaRPr lang="en-GB" dirty="0"/>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a:xfrm>
            <a:off x="831850" y="4828949"/>
            <a:ext cx="10515600" cy="1500187"/>
          </a:xfrm>
        </p:spPr>
        <p:txBody>
          <a:bodyPr vert="horz" lIns="91440" tIns="45720" rIns="91440" bIns="45720" rtlCol="0" anchor="t">
            <a:normAutofit/>
          </a:bodyPr>
          <a:lstStyle/>
          <a:p>
            <a:r>
              <a:rPr lang="en-GB" dirty="0">
                <a:cs typeface="Calibri"/>
              </a:rPr>
              <a:t>Please refer to separate presentation. </a:t>
            </a:r>
            <a:endParaRPr lang="en-GB" dirty="0"/>
          </a:p>
        </p:txBody>
      </p:sp>
    </p:spTree>
    <p:extLst>
      <p:ext uri="{BB962C8B-B14F-4D97-AF65-F5344CB8AC3E}">
        <p14:creationId xmlns:p14="http://schemas.microsoft.com/office/powerpoint/2010/main" val="2926619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7: Placements</a:t>
            </a:r>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a:xfrm>
            <a:off x="831850" y="4828949"/>
            <a:ext cx="10515600" cy="1500187"/>
          </a:xfrm>
        </p:spPr>
        <p:txBody>
          <a:bodyPr vert="horz" lIns="91440" tIns="45720" rIns="91440" bIns="45720" rtlCol="0" anchor="t">
            <a:normAutofit/>
          </a:bodyPr>
          <a:lstStyle/>
          <a:p>
            <a:endParaRPr lang="en-GB" dirty="0"/>
          </a:p>
        </p:txBody>
      </p:sp>
    </p:spTree>
    <p:extLst>
      <p:ext uri="{BB962C8B-B14F-4D97-AF65-F5344CB8AC3E}">
        <p14:creationId xmlns:p14="http://schemas.microsoft.com/office/powerpoint/2010/main" val="1885025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cs typeface="Calibri Light"/>
              </a:rPr>
              <a:t>Placements</a:t>
            </a: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r>
              <a:rPr lang="en-GB" sz="2400" dirty="0">
                <a:latin typeface="Calibri"/>
                <a:cs typeface="Arial"/>
              </a:rPr>
              <a:t>You will be either volunteering or working in a school, nursery or preschool at least one day per week. Over the Year we require a minimum of 180 hours logged in your books. </a:t>
            </a:r>
          </a:p>
          <a:p>
            <a:r>
              <a:rPr lang="en-GB" sz="2400" dirty="0">
                <a:latin typeface="Calibri"/>
                <a:cs typeface="Arial"/>
              </a:rPr>
              <a:t>We will send letters to your placements to introduce ourselves, the course and what we expect from them as well as what they can expect from you.</a:t>
            </a:r>
          </a:p>
          <a:p>
            <a:r>
              <a:rPr lang="en-GB" sz="2400" dirty="0">
                <a:latin typeface="Calibri"/>
                <a:cs typeface="Arial"/>
              </a:rPr>
              <a:t>An outline of these expectations and guidelines are contained in the placement book which we will look at briefly now and in detail over the next few weeks. </a:t>
            </a:r>
          </a:p>
          <a:p>
            <a:r>
              <a:rPr lang="en-GB" sz="2400" dirty="0">
                <a:latin typeface="Calibri"/>
                <a:cs typeface="Arial"/>
              </a:rPr>
              <a:t>We will need a name for your placement, contact details and a lead persons name if applicable. </a:t>
            </a: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75101" y="1591421"/>
            <a:ext cx="11686271" cy="39541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panose="020F0502020204030204"/>
              <a:cs typeface="Arial"/>
            </a:endParaRPr>
          </a:p>
          <a:p>
            <a:endParaRPr lang="en-US" dirty="0">
              <a:latin typeface="Calibri" panose="020F0502020204030204"/>
              <a:cs typeface="Calibri" panose="020F0502020204030204"/>
            </a:endParaRPr>
          </a:p>
          <a:p>
            <a:endParaRPr lang="en-US" sz="2000" dirty="0">
              <a:latin typeface="Arial"/>
              <a:cs typeface="Arial"/>
            </a:endParaRPr>
          </a:p>
          <a:p>
            <a:endParaRPr lang="en-GB" sz="2600" dirty="0">
              <a:cs typeface="Calibri" panose="020F0502020204030204"/>
            </a:endParaRPr>
          </a:p>
        </p:txBody>
      </p:sp>
    </p:spTree>
    <p:extLst>
      <p:ext uri="{BB962C8B-B14F-4D97-AF65-F5344CB8AC3E}">
        <p14:creationId xmlns:p14="http://schemas.microsoft.com/office/powerpoint/2010/main" val="1597706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cs typeface="Calibri Light"/>
              </a:rPr>
              <a:t>Placement Link Book</a:t>
            </a: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endParaRPr lang="en-GB" sz="1700" dirty="0">
              <a:latin typeface="Calibri"/>
              <a:cs typeface="Arial"/>
            </a:endParaRPr>
          </a:p>
          <a:p>
            <a:r>
              <a:rPr lang="en-GB" dirty="0">
                <a:cs typeface="Calibri"/>
              </a:rPr>
              <a:t>This link book records your time in placement. </a:t>
            </a:r>
          </a:p>
          <a:p>
            <a:r>
              <a:rPr lang="en-GB" dirty="0">
                <a:cs typeface="Calibri"/>
              </a:rPr>
              <a:t>Lets have a look through it together </a:t>
            </a:r>
            <a:r>
              <a:rPr lang="en-GB" dirty="0">
                <a:cs typeface="Calibri"/>
                <a:sym typeface="Wingdings" panose="05000000000000000000" pitchFamily="2" charset="2"/>
              </a:rPr>
              <a:t></a:t>
            </a:r>
          </a:p>
          <a:p>
            <a:endParaRPr lang="en-GB" dirty="0">
              <a:cs typeface="Calibri"/>
              <a:sym typeface="Wingdings" panose="05000000000000000000" pitchFamily="2" charset="2"/>
            </a:endParaRPr>
          </a:p>
          <a:p>
            <a:r>
              <a:rPr lang="en-GB" dirty="0">
                <a:cs typeface="Calibri"/>
                <a:sym typeface="Wingdings" panose="05000000000000000000" pitchFamily="2" charset="2"/>
              </a:rPr>
              <a:t>What happens if I lose the book? </a:t>
            </a:r>
          </a:p>
          <a:p>
            <a:r>
              <a:rPr lang="en-GB" dirty="0">
                <a:cs typeface="Calibri"/>
                <a:sym typeface="Wingdings" panose="05000000000000000000" pitchFamily="2" charset="2"/>
              </a:rPr>
              <a:t>What happens if my hours are not signed? </a:t>
            </a:r>
          </a:p>
          <a:p>
            <a:r>
              <a:rPr lang="en-GB" dirty="0">
                <a:cs typeface="Calibri"/>
                <a:sym typeface="Wingdings" panose="05000000000000000000" pitchFamily="2" charset="2"/>
              </a:rPr>
              <a:t>What happens if the Early Years Competencies are not completed. </a:t>
            </a:r>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75101" y="1591421"/>
            <a:ext cx="11686271" cy="39541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latin typeface="Calibri" panose="020F0502020204030204"/>
              <a:cs typeface="Arial"/>
            </a:endParaRPr>
          </a:p>
          <a:p>
            <a:endParaRPr lang="en-US" dirty="0">
              <a:latin typeface="Calibri" panose="020F0502020204030204"/>
              <a:cs typeface="Calibri" panose="020F0502020204030204"/>
            </a:endParaRPr>
          </a:p>
          <a:p>
            <a:endParaRPr lang="en-US" sz="2000" dirty="0">
              <a:latin typeface="Arial"/>
              <a:cs typeface="Arial"/>
            </a:endParaRPr>
          </a:p>
          <a:p>
            <a:endParaRPr lang="en-GB" sz="2600" dirty="0">
              <a:cs typeface="Calibri" panose="020F0502020204030204"/>
            </a:endParaRPr>
          </a:p>
        </p:txBody>
      </p:sp>
    </p:spTree>
    <p:extLst>
      <p:ext uri="{BB962C8B-B14F-4D97-AF65-F5344CB8AC3E}">
        <p14:creationId xmlns:p14="http://schemas.microsoft.com/office/powerpoint/2010/main" val="16606614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9: Next Steps</a:t>
            </a:r>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a:xfrm>
            <a:off x="831850" y="4828949"/>
            <a:ext cx="10515600" cy="1500187"/>
          </a:xfrm>
        </p:spPr>
        <p:txBody>
          <a:bodyPr vert="horz" lIns="91440" tIns="45720" rIns="91440" bIns="45720" rtlCol="0" anchor="t">
            <a:normAutofit/>
          </a:bodyPr>
          <a:lstStyle/>
          <a:p>
            <a:endParaRPr lang="en-GB" dirty="0"/>
          </a:p>
        </p:txBody>
      </p:sp>
    </p:spTree>
    <p:extLst>
      <p:ext uri="{BB962C8B-B14F-4D97-AF65-F5344CB8AC3E}">
        <p14:creationId xmlns:p14="http://schemas.microsoft.com/office/powerpoint/2010/main" val="14614003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1: Almost Complete</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26571" y="1455511"/>
            <a:ext cx="6923315"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latin typeface="Calibri"/>
              <a:ea typeface="+mn-lt"/>
              <a:cs typeface="Arial"/>
            </a:endParaRPr>
          </a:p>
          <a:p>
            <a:r>
              <a:rPr lang="en-GB" sz="2400" dirty="0">
                <a:latin typeface="Calibri"/>
                <a:ea typeface="+mn-lt"/>
                <a:cs typeface="Arial"/>
              </a:rPr>
              <a:t>Congratulations</a:t>
            </a:r>
            <a:r>
              <a:rPr lang="en-GB" sz="2400" dirty="0">
                <a:latin typeface="Calibri"/>
                <a:cs typeface="Arial"/>
              </a:rPr>
              <a:t>, you have almost completed Phase 1 of your induction.  All the resources used today can be found </a:t>
            </a:r>
            <a:r>
              <a:rPr lang="en-GB" sz="2400" dirty="0">
                <a:solidFill>
                  <a:srgbClr val="0563C1"/>
                </a:solidFill>
                <a:latin typeface="Calibri"/>
                <a:cs typeface="Arial"/>
                <a:hlinkClick r:id="rId5"/>
              </a:rPr>
              <a:t>here</a:t>
            </a:r>
            <a:r>
              <a:rPr lang="en-GB" sz="2400" dirty="0">
                <a:latin typeface="Calibri"/>
                <a:cs typeface="Arial"/>
              </a:rPr>
              <a:t> on the Induction Moodle Page, or via the QR code here.</a:t>
            </a:r>
            <a:br>
              <a:rPr lang="en-GB" sz="2400" dirty="0">
                <a:latin typeface="Calibri"/>
                <a:cs typeface="Arial"/>
              </a:rPr>
            </a:br>
            <a:endParaRPr lang="en-US" sz="2400">
              <a:latin typeface="Calibri"/>
              <a:cs typeface="Arial"/>
            </a:endParaRPr>
          </a:p>
          <a:p>
            <a:endParaRPr lang="en-US">
              <a:latin typeface="Arial"/>
              <a:cs typeface="Arial"/>
            </a:endParaRPr>
          </a:p>
          <a:p>
            <a:endParaRPr lang="en-GB"/>
          </a:p>
          <a:p>
            <a:endParaRPr lang="en-GB" sz="2400" dirty="0">
              <a:latin typeface="Calibri" panose="020F0502020204030204"/>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dirty="0">
              <a:cs typeface="Calibri" panose="020F0502020204030204"/>
            </a:endParaRPr>
          </a:p>
        </p:txBody>
      </p:sp>
      <p:pic>
        <p:nvPicPr>
          <p:cNvPr id="10" name="Picture 6" descr="A qr code on a white background&#10;&#10;Description automatically generated">
            <a:extLst>
              <a:ext uri="{FF2B5EF4-FFF2-40B4-BE49-F238E27FC236}">
                <a16:creationId xmlns:a16="http://schemas.microsoft.com/office/drawing/2014/main" id="{A7E5F0A5-1B89-D2F2-AF83-7D2C0FCA6959}"/>
              </a:ext>
            </a:extLst>
          </p:cNvPr>
          <p:cNvPicPr>
            <a:picLocks noChangeAspect="1"/>
          </p:cNvPicPr>
          <p:nvPr/>
        </p:nvPicPr>
        <p:blipFill rotWithShape="1">
          <a:blip r:embed="rId6"/>
          <a:srcRect l="6985" t="7480" r="8094" b="8791"/>
          <a:stretch/>
        </p:blipFill>
        <p:spPr>
          <a:xfrm>
            <a:off x="8621486" y="1970314"/>
            <a:ext cx="2329543" cy="2296886"/>
          </a:xfrm>
          <a:prstGeom prst="rect">
            <a:avLst/>
          </a:prstGeom>
        </p:spPr>
      </p:pic>
    </p:spTree>
    <p:extLst>
      <p:ext uri="{BB962C8B-B14F-4D97-AF65-F5344CB8AC3E}">
        <p14:creationId xmlns:p14="http://schemas.microsoft.com/office/powerpoint/2010/main" val="30983305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1: To Do</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26571" y="1257589"/>
            <a:ext cx="6923315"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latin typeface="Calibri"/>
              <a:ea typeface="+mn-lt"/>
              <a:cs typeface="Arial"/>
            </a:endParaRPr>
          </a:p>
          <a:p>
            <a:r>
              <a:rPr lang="en-GB" sz="2400" dirty="0">
                <a:ea typeface="+mn-lt"/>
                <a:cs typeface="+mn-lt"/>
              </a:rPr>
              <a:t>You now need to:</a:t>
            </a:r>
            <a:endParaRPr lang="en-GB" sz="2400" dirty="0">
              <a:ea typeface="+mn-lt"/>
              <a:cs typeface="Calibri"/>
            </a:endParaRPr>
          </a:p>
          <a:p>
            <a:endParaRPr lang="en-GB" dirty="0">
              <a:latin typeface="Calibri"/>
              <a:ea typeface="+mn-lt"/>
              <a:cs typeface="Calibri"/>
            </a:endParaRPr>
          </a:p>
          <a:p>
            <a:pPr lvl="1"/>
            <a:r>
              <a:rPr lang="en-GB" sz="2200" dirty="0">
                <a:latin typeface="Calibri"/>
                <a:ea typeface="+mn-lt"/>
                <a:cs typeface="Arial"/>
              </a:rPr>
              <a:t>Complete the </a:t>
            </a:r>
            <a:r>
              <a:rPr lang="en-GB" sz="2200" dirty="0">
                <a:latin typeface="Calibri"/>
                <a:cs typeface="Arial"/>
              </a:rPr>
              <a:t>Phase 1 and IT and Learning Technologies checklists. </a:t>
            </a:r>
            <a:endParaRPr lang="en-US" sz="2200">
              <a:latin typeface="Calibri"/>
              <a:cs typeface="Arial"/>
            </a:endParaRPr>
          </a:p>
          <a:p>
            <a:pPr lvl="1"/>
            <a:r>
              <a:rPr lang="en-GB" sz="2200" dirty="0">
                <a:latin typeface="Calibri"/>
                <a:cs typeface="Arial"/>
              </a:rPr>
              <a:t>These can be found </a:t>
            </a:r>
            <a:r>
              <a:rPr lang="en-GB" sz="2200" dirty="0">
                <a:solidFill>
                  <a:srgbClr val="0563C1"/>
                </a:solidFill>
                <a:latin typeface="Calibri"/>
                <a:cs typeface="Arial"/>
                <a:hlinkClick r:id="rId5"/>
              </a:rPr>
              <a:t>here</a:t>
            </a:r>
            <a:r>
              <a:rPr lang="en-GB" sz="2200" dirty="0">
                <a:latin typeface="Calibri"/>
                <a:cs typeface="Arial"/>
              </a:rPr>
              <a:t> on the Induction Moodle page or via the QR code opposite. You will have covered most of this today, however, this will act as a reminder of important actions you may still need to undertake. </a:t>
            </a:r>
            <a:endParaRPr lang="en-US" sz="2200">
              <a:latin typeface="Calibri"/>
              <a:cs typeface="Arial"/>
            </a:endParaRPr>
          </a:p>
          <a:p>
            <a:pPr marL="0" indent="0">
              <a:buNone/>
            </a:pPr>
            <a:br>
              <a:rPr lang="en-GB" dirty="0">
                <a:latin typeface="Arial"/>
                <a:cs typeface="Arial"/>
              </a:rPr>
            </a:br>
            <a:endParaRPr lang="en-US">
              <a:latin typeface="Arial"/>
              <a:cs typeface="Arial"/>
            </a:endParaRPr>
          </a:p>
          <a:p>
            <a:endParaRPr lang="en-US">
              <a:latin typeface="Arial"/>
              <a:cs typeface="Arial"/>
            </a:endParaRPr>
          </a:p>
          <a:p>
            <a:endParaRPr lang="en-GB"/>
          </a:p>
          <a:p>
            <a:endParaRPr lang="en-GB" sz="2400" dirty="0">
              <a:latin typeface="Calibri" panose="020F0502020204030204"/>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dirty="0">
              <a:cs typeface="Calibri" panose="020F0502020204030204"/>
            </a:endParaRPr>
          </a:p>
        </p:txBody>
      </p:sp>
      <p:pic>
        <p:nvPicPr>
          <p:cNvPr id="6" name="Picture 4" descr="A qr code on a white background&#10;&#10;Description automatically generated">
            <a:extLst>
              <a:ext uri="{FF2B5EF4-FFF2-40B4-BE49-F238E27FC236}">
                <a16:creationId xmlns:a16="http://schemas.microsoft.com/office/drawing/2014/main" id="{42F81E82-3C51-5640-8EEA-CA8E13258D80}"/>
              </a:ext>
            </a:extLst>
          </p:cNvPr>
          <p:cNvPicPr>
            <a:picLocks noChangeAspect="1"/>
          </p:cNvPicPr>
          <p:nvPr/>
        </p:nvPicPr>
        <p:blipFill>
          <a:blip r:embed="rId6"/>
          <a:stretch>
            <a:fillRect/>
          </a:stretch>
        </p:blipFill>
        <p:spPr>
          <a:xfrm>
            <a:off x="8592658" y="2120989"/>
            <a:ext cx="2940888" cy="2940888"/>
          </a:xfrm>
          <a:prstGeom prst="rect">
            <a:avLst/>
          </a:prstGeom>
        </p:spPr>
      </p:pic>
    </p:spTree>
    <p:extLst>
      <p:ext uri="{BB962C8B-B14F-4D97-AF65-F5344CB8AC3E}">
        <p14:creationId xmlns:p14="http://schemas.microsoft.com/office/powerpoint/2010/main" val="39544235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2: Essential Activity Completion</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26571" y="1455511"/>
            <a:ext cx="9209314"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ea typeface="+mn-lt"/>
                <a:cs typeface="+mn-lt"/>
              </a:rPr>
              <a:t>Over the next 3 weeks (5 if part time or apprentice) you will complete the activities on Moodle. These are fundamental to future success as a student at UCC. These include:</a:t>
            </a:r>
            <a:endParaRPr lang="en-US" sz="2400" dirty="0">
              <a:latin typeface="Calibri"/>
              <a:cs typeface="Calibri" panose="020F0502020204030204"/>
            </a:endParaRPr>
          </a:p>
          <a:p>
            <a:endParaRPr lang="en-GB" sz="2400" dirty="0">
              <a:latin typeface="Calibri"/>
              <a:cs typeface="Calibri"/>
            </a:endParaRPr>
          </a:p>
          <a:p>
            <a:pPr lvl="1"/>
            <a:r>
              <a:rPr lang="en-GB" sz="2000" dirty="0">
                <a:latin typeface="Calibri"/>
                <a:cs typeface="Arial"/>
              </a:rPr>
              <a:t>Library 1 visit.</a:t>
            </a:r>
            <a:endParaRPr lang="en-US" sz="2000" dirty="0">
              <a:latin typeface="Calibri"/>
              <a:ea typeface="Calibri"/>
              <a:cs typeface="Arial"/>
            </a:endParaRPr>
          </a:p>
          <a:p>
            <a:pPr lvl="1"/>
            <a:r>
              <a:rPr lang="en-GB" sz="2000" dirty="0">
                <a:latin typeface="Calibri"/>
                <a:cs typeface="Arial"/>
              </a:rPr>
              <a:t>Independent eLearning: Note taking, Introduction to Academic Reading and Time Management. </a:t>
            </a:r>
            <a:endParaRPr lang="en-US" sz="2000" dirty="0">
              <a:latin typeface="Calibri"/>
              <a:cs typeface="Arial"/>
            </a:endParaRPr>
          </a:p>
          <a:p>
            <a:endParaRPr lang="en-GB" sz="2400" dirty="0">
              <a:latin typeface="Calibri"/>
              <a:cs typeface="Calibri"/>
            </a:endParaRPr>
          </a:p>
          <a:p>
            <a:r>
              <a:rPr lang="en-GB" sz="2400" dirty="0">
                <a:latin typeface="Calibri"/>
                <a:cs typeface="Calibri"/>
              </a:rPr>
              <a:t>These can be found </a:t>
            </a:r>
            <a:r>
              <a:rPr lang="en-GB" sz="2400" dirty="0">
                <a:latin typeface="Calibri"/>
                <a:cs typeface="Calibri"/>
                <a:hlinkClick r:id="rId5"/>
              </a:rPr>
              <a:t>here</a:t>
            </a:r>
            <a:r>
              <a:rPr lang="en-GB" sz="2400" dirty="0">
                <a:latin typeface="Calibri"/>
                <a:cs typeface="Calibri"/>
              </a:rPr>
              <a:t> on Moodle of via the QR code opposite. Don’t forget to use the Phase 2 checklist to guide you on what to do. </a:t>
            </a:r>
          </a:p>
          <a:p>
            <a:endParaRPr lang="en-GB" sz="2400" dirty="0">
              <a:latin typeface="Calibri"/>
              <a:cs typeface="Calibri"/>
            </a:endParaRPr>
          </a:p>
          <a:p>
            <a:pPr marL="0" indent="0">
              <a:buNone/>
            </a:pPr>
            <a:endParaRPr lang="en-GB" dirty="0">
              <a:latin typeface="Arial"/>
              <a:ea typeface="+mn-lt"/>
              <a:cs typeface="Arial"/>
            </a:endParaRPr>
          </a:p>
          <a:p>
            <a:endParaRPr lang="en-US" sz="2400" dirty="0">
              <a:latin typeface="Calibri"/>
              <a:cs typeface="Arial"/>
            </a:endParaRPr>
          </a:p>
          <a:p>
            <a:endParaRPr lang="en-GB">
              <a:latin typeface="Calibri"/>
              <a:cs typeface="Calibri" panose="020F0502020204030204"/>
            </a:endParaRPr>
          </a:p>
          <a:p>
            <a:endParaRPr lang="en-GB" sz="2400" dirty="0">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dirty="0">
              <a:latin typeface="Calibri" panose="020F0502020204030204"/>
              <a:cs typeface="Calibri" panose="020F0502020204030204"/>
            </a:endParaRPr>
          </a:p>
        </p:txBody>
      </p:sp>
      <p:pic>
        <p:nvPicPr>
          <p:cNvPr id="6" name="Picture 4" descr="A qr code on a white background&#10;&#10;Description automatically generated">
            <a:extLst>
              <a:ext uri="{FF2B5EF4-FFF2-40B4-BE49-F238E27FC236}">
                <a16:creationId xmlns:a16="http://schemas.microsoft.com/office/drawing/2014/main" id="{6A6270E8-7437-E009-B38F-D4859C796EAD}"/>
              </a:ext>
            </a:extLst>
          </p:cNvPr>
          <p:cNvPicPr>
            <a:picLocks noChangeAspect="1"/>
          </p:cNvPicPr>
          <p:nvPr/>
        </p:nvPicPr>
        <p:blipFill>
          <a:blip r:embed="rId6"/>
          <a:stretch>
            <a:fillRect/>
          </a:stretch>
        </p:blipFill>
        <p:spPr>
          <a:xfrm>
            <a:off x="9600183" y="2549640"/>
            <a:ext cx="2110186" cy="2110186"/>
          </a:xfrm>
          <a:prstGeom prst="rect">
            <a:avLst/>
          </a:prstGeom>
        </p:spPr>
      </p:pic>
    </p:spTree>
    <p:extLst>
      <p:ext uri="{BB962C8B-B14F-4D97-AF65-F5344CB8AC3E}">
        <p14:creationId xmlns:p14="http://schemas.microsoft.com/office/powerpoint/2010/main" val="2188028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2: Welcome Talk</a:t>
            </a:r>
            <a:endParaRPr lang="en-GB" dirty="0"/>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318234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2: Optional Activities</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F9E77862-2EB8-EE3A-02B6-AC32785F5888}"/>
              </a:ext>
            </a:extLst>
          </p:cNvPr>
          <p:cNvSpPr>
            <a:spLocks noGrp="1"/>
          </p:cNvSpPr>
          <p:nvPr>
            <p:ph idx="1"/>
          </p:nvPr>
        </p:nvSpPr>
        <p:spPr/>
        <p:txBody>
          <a:bodyPr vert="horz" lIns="91440" tIns="45720" rIns="91440" bIns="45720" rtlCol="0" anchor="t">
            <a:normAutofit/>
          </a:bodyPr>
          <a:lstStyle/>
          <a:p>
            <a:pPr marL="0" indent="0">
              <a:buNone/>
            </a:pPr>
            <a:r>
              <a:rPr lang="en-GB" b="1" dirty="0">
                <a:ea typeface="Calibri" panose="020F0502020204030204"/>
                <a:cs typeface="Calibri" panose="020F0502020204030204"/>
              </a:rPr>
              <a:t>Drop-in Support</a:t>
            </a:r>
            <a:endParaRPr lang="en-US" dirty="0">
              <a:ea typeface="Calibri" panose="020F0502020204030204"/>
              <a:cs typeface="Calibri" panose="020F0502020204030204"/>
            </a:endParaRPr>
          </a:p>
          <a:p>
            <a:pPr marL="0" indent="0">
              <a:buNone/>
            </a:pPr>
            <a:endParaRPr lang="en-GB" b="1" dirty="0">
              <a:ea typeface="Calibri" panose="020F0502020204030204"/>
              <a:cs typeface="Calibri" panose="020F0502020204030204"/>
            </a:endParaRPr>
          </a:p>
          <a:p>
            <a:pPr>
              <a:buFont typeface="Arial"/>
              <a:buChar char="•"/>
            </a:pPr>
            <a:r>
              <a:rPr lang="en-US" sz="2200" dirty="0">
                <a:ea typeface="Calibri" panose="020F0502020204030204"/>
                <a:cs typeface="Calibri" panose="020F0502020204030204"/>
              </a:rPr>
              <a:t>Attend 'drop in' support sessions with Eliza Bebb on campus room HE105 if you need general support:</a:t>
            </a:r>
          </a:p>
          <a:p>
            <a:pPr>
              <a:buFont typeface="Arial"/>
              <a:buChar char="•"/>
            </a:pPr>
            <a:endParaRPr lang="en-US" sz="2200" dirty="0">
              <a:ea typeface="Calibri" panose="020F0502020204030204"/>
              <a:cs typeface="Calibri" panose="020F0502020204030204"/>
            </a:endParaRPr>
          </a:p>
          <a:p>
            <a:pPr marL="971550" lvl="1" indent="-285750">
              <a:buFont typeface="Arial"/>
              <a:buChar char="•"/>
            </a:pPr>
            <a:r>
              <a:rPr lang="en-US" sz="2200" dirty="0">
                <a:ea typeface="Calibri" panose="020F0502020204030204"/>
                <a:cs typeface="Calibri" panose="020F0502020204030204"/>
              </a:rPr>
              <a:t>Monday 23rd September, 12-1pm, Room HE105</a:t>
            </a:r>
            <a:endParaRPr lang="en-US" sz="2200">
              <a:ea typeface="Calibri" panose="020F0502020204030204"/>
              <a:cs typeface="Calibri" panose="020F0502020204030204"/>
            </a:endParaRPr>
          </a:p>
          <a:p>
            <a:pPr marL="971550" lvl="1" indent="-285750">
              <a:buFont typeface="Arial"/>
              <a:buChar char="•"/>
            </a:pPr>
            <a:r>
              <a:rPr lang="en-US" sz="2200" dirty="0">
                <a:ea typeface="Calibri" panose="020F0502020204030204"/>
                <a:cs typeface="Calibri" panose="020F0502020204030204"/>
              </a:rPr>
              <a:t>Tuesday 24th September, 1-2pm, Room HE105</a:t>
            </a:r>
            <a:endParaRPr lang="en-US" sz="2200">
              <a:ea typeface="Calibri" panose="020F0502020204030204"/>
              <a:cs typeface="Calibri" panose="020F0502020204030204"/>
            </a:endParaRPr>
          </a:p>
          <a:p>
            <a:pPr marL="971550" lvl="1" indent="-285750">
              <a:buFont typeface="Arial"/>
              <a:buChar char="•"/>
            </a:pPr>
            <a:r>
              <a:rPr lang="en-US" sz="2200" dirty="0">
                <a:ea typeface="Calibri" panose="020F0502020204030204"/>
                <a:cs typeface="Calibri" panose="020F0502020204030204"/>
              </a:rPr>
              <a:t>Wednesday 25th September, 12-1pm, Room HE105</a:t>
            </a:r>
            <a:endParaRPr lang="en-US" sz="2200">
              <a:ea typeface="Calibri" panose="020F0502020204030204"/>
              <a:cs typeface="Calibri" panose="020F0502020204030204"/>
            </a:endParaRPr>
          </a:p>
          <a:p>
            <a:pPr marL="971550" lvl="1" indent="-285750">
              <a:buFont typeface="Arial"/>
              <a:buChar char="•"/>
            </a:pPr>
            <a:r>
              <a:rPr lang="en-US" sz="2200" dirty="0">
                <a:ea typeface="Calibri" panose="020F0502020204030204"/>
                <a:cs typeface="Calibri" panose="020F0502020204030204"/>
              </a:rPr>
              <a:t>Thursday 26th September, 1-2pm, Room HE105.</a:t>
            </a:r>
            <a:endParaRPr lang="en-US" sz="2200">
              <a:ea typeface="Calibri" panose="020F0502020204030204"/>
              <a:cs typeface="Calibri" panose="020F0502020204030204"/>
            </a:endParaRPr>
          </a:p>
          <a:p>
            <a:pPr marL="0" indent="0">
              <a:buNone/>
            </a:pP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39339319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3: Essential Activity Completion</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26571" y="1455511"/>
            <a:ext cx="9209314"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ea typeface="+mn-lt"/>
                <a:cs typeface="+mn-lt"/>
              </a:rPr>
              <a:t>To extend your learning and develop your academic skills you will continue to undertake additional learning activities over the semester. Again, these are fundamental to your success as a student at UCC. </a:t>
            </a:r>
            <a:endParaRPr lang="en-US" sz="2200" dirty="0">
              <a:ea typeface="+mn-lt"/>
              <a:cs typeface="+mn-lt"/>
            </a:endParaRPr>
          </a:p>
          <a:p>
            <a:endParaRPr lang="en-GB" sz="2200" dirty="0">
              <a:ea typeface="+mn-lt"/>
              <a:cs typeface="+mn-lt"/>
            </a:endParaRPr>
          </a:p>
          <a:p>
            <a:r>
              <a:rPr lang="en-GB" sz="2200" dirty="0">
                <a:ea typeface="+mn-lt"/>
                <a:cs typeface="+mn-lt"/>
              </a:rPr>
              <a:t>Activities include:</a:t>
            </a:r>
            <a:endParaRPr lang="en-US" sz="2200" dirty="0">
              <a:ea typeface="+mn-lt"/>
              <a:cs typeface="+mn-lt"/>
            </a:endParaRPr>
          </a:p>
          <a:p>
            <a:pPr lvl="1"/>
            <a:r>
              <a:rPr lang="en-GB" sz="1800" dirty="0">
                <a:latin typeface="Calibri"/>
                <a:ea typeface="+mn-lt"/>
                <a:cs typeface="Arial"/>
              </a:rPr>
              <a:t>Additional library workshops to develop your research skills. </a:t>
            </a:r>
            <a:endParaRPr lang="en-US" sz="1800" dirty="0">
              <a:latin typeface="Calibri"/>
              <a:ea typeface="+mn-lt"/>
              <a:cs typeface="Arial"/>
            </a:endParaRPr>
          </a:p>
          <a:p>
            <a:pPr lvl="1"/>
            <a:r>
              <a:rPr lang="en-GB" sz="1800" dirty="0">
                <a:latin typeface="Calibri"/>
                <a:ea typeface="+mn-lt"/>
                <a:cs typeface="Arial"/>
              </a:rPr>
              <a:t>Attend session on using ATS2 to submit assignments. </a:t>
            </a:r>
            <a:endParaRPr lang="en-US" sz="1800" dirty="0">
              <a:latin typeface="Calibri"/>
              <a:ea typeface="+mn-lt"/>
              <a:cs typeface="Arial"/>
            </a:endParaRPr>
          </a:p>
          <a:p>
            <a:pPr lvl="1"/>
            <a:r>
              <a:rPr lang="en-GB" sz="1800" dirty="0">
                <a:latin typeface="Calibri"/>
                <a:ea typeface="+mn-lt"/>
                <a:cs typeface="Arial"/>
              </a:rPr>
              <a:t>Completing Academic Integrity and Referencing eLearning. </a:t>
            </a:r>
            <a:endParaRPr lang="en-US" sz="1800" dirty="0">
              <a:latin typeface="Calibri"/>
              <a:ea typeface="+mn-lt"/>
              <a:cs typeface="Arial"/>
            </a:endParaRPr>
          </a:p>
          <a:p>
            <a:endParaRPr lang="en-GB" sz="2200" dirty="0">
              <a:latin typeface="Calibri"/>
              <a:ea typeface="+mn-lt"/>
              <a:cs typeface="Arial"/>
            </a:endParaRPr>
          </a:p>
          <a:p>
            <a:r>
              <a:rPr lang="en-GB" sz="2200" dirty="0">
                <a:ea typeface="+mn-lt"/>
                <a:cs typeface="+mn-lt"/>
              </a:rPr>
              <a:t>Details of the activities to be completed and associated checklists can be found </a:t>
            </a:r>
            <a:r>
              <a:rPr lang="en-GB" sz="2200" dirty="0">
                <a:solidFill>
                  <a:srgbClr val="0563C1"/>
                </a:solidFill>
                <a:ea typeface="+mn-lt"/>
                <a:cs typeface="+mn-lt"/>
                <a:hlinkClick r:id="rId5"/>
              </a:rPr>
              <a:t>here</a:t>
            </a:r>
            <a:r>
              <a:rPr lang="en-GB" sz="2200" dirty="0">
                <a:ea typeface="+mn-lt"/>
                <a:cs typeface="+mn-lt"/>
              </a:rPr>
              <a:t> or via the QR code opposite.</a:t>
            </a:r>
          </a:p>
          <a:p>
            <a:endParaRPr lang="en-GB" sz="2400" dirty="0">
              <a:latin typeface="Calibri"/>
              <a:cs typeface="Calibri"/>
            </a:endParaRPr>
          </a:p>
          <a:p>
            <a:endParaRPr lang="en-GB" sz="2400" dirty="0">
              <a:latin typeface="Calibri"/>
              <a:cs typeface="Calibri"/>
            </a:endParaRPr>
          </a:p>
          <a:p>
            <a:pPr marL="0" indent="0">
              <a:buNone/>
            </a:pPr>
            <a:endParaRPr lang="en-GB" dirty="0">
              <a:latin typeface="Arial"/>
              <a:ea typeface="+mn-lt"/>
              <a:cs typeface="Arial"/>
            </a:endParaRPr>
          </a:p>
          <a:p>
            <a:endParaRPr lang="en-US" sz="2400" dirty="0">
              <a:latin typeface="Calibri"/>
              <a:cs typeface="Arial"/>
            </a:endParaRPr>
          </a:p>
          <a:p>
            <a:endParaRPr lang="en-GB">
              <a:latin typeface="Calibri"/>
              <a:cs typeface="Calibri" panose="020F0502020204030204"/>
            </a:endParaRPr>
          </a:p>
          <a:p>
            <a:endParaRPr lang="en-GB" sz="2400" dirty="0">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dirty="0">
              <a:latin typeface="Calibri" panose="020F0502020204030204"/>
              <a:cs typeface="Calibri" panose="020F0502020204030204"/>
            </a:endParaRPr>
          </a:p>
        </p:txBody>
      </p:sp>
      <p:pic>
        <p:nvPicPr>
          <p:cNvPr id="10" name="Picture 7" descr="A qr code on a white background&#10;&#10;Description automatically generated">
            <a:extLst>
              <a:ext uri="{FF2B5EF4-FFF2-40B4-BE49-F238E27FC236}">
                <a16:creationId xmlns:a16="http://schemas.microsoft.com/office/drawing/2014/main" id="{9DCB8B7F-AD61-1937-F98C-0D3AFFD7949C}"/>
              </a:ext>
            </a:extLst>
          </p:cNvPr>
          <p:cNvPicPr>
            <a:picLocks noChangeAspect="1"/>
          </p:cNvPicPr>
          <p:nvPr/>
        </p:nvPicPr>
        <p:blipFill>
          <a:blip r:embed="rId6"/>
          <a:stretch>
            <a:fillRect/>
          </a:stretch>
        </p:blipFill>
        <p:spPr>
          <a:xfrm>
            <a:off x="9057898" y="2271456"/>
            <a:ext cx="2743200" cy="2743200"/>
          </a:xfrm>
          <a:prstGeom prst="rect">
            <a:avLst/>
          </a:prstGeom>
        </p:spPr>
      </p:pic>
    </p:spTree>
    <p:extLst>
      <p:ext uri="{BB962C8B-B14F-4D97-AF65-F5344CB8AC3E}">
        <p14:creationId xmlns:p14="http://schemas.microsoft.com/office/powerpoint/2010/main" val="5691747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95184"/>
            <a:ext cx="11559822" cy="1325563"/>
          </a:xfrm>
        </p:spPr>
        <p:txBody>
          <a:bodyPr/>
          <a:lstStyle/>
          <a:p>
            <a:r>
              <a:rPr lang="en-GB">
                <a:solidFill>
                  <a:schemeClr val="bg1"/>
                </a:solidFill>
                <a:latin typeface="Calibri"/>
                <a:ea typeface="+mj-lt"/>
                <a:cs typeface="+mj-lt"/>
              </a:rPr>
              <a:t>Phase 3 &amp; Beyond: Academic Skills Development</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7839939"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13" name="TextBox 12">
            <a:extLst>
              <a:ext uri="{FF2B5EF4-FFF2-40B4-BE49-F238E27FC236}">
                <a16:creationId xmlns:a16="http://schemas.microsoft.com/office/drawing/2014/main" id="{1E320A0C-8468-65DD-BC23-33D867B899D0}"/>
              </a:ext>
            </a:extLst>
          </p:cNvPr>
          <p:cNvSpPr txBox="1"/>
          <p:nvPr/>
        </p:nvSpPr>
        <p:spPr>
          <a:xfrm>
            <a:off x="719666" y="1848555"/>
            <a:ext cx="732366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GB" sz="2400" dirty="0">
                <a:ea typeface="+mn-lt"/>
                <a:cs typeface="+mn-lt"/>
              </a:rPr>
              <a:t>As your studies progress, you will start to want to develop new academic skills to further your learning and future success.  </a:t>
            </a:r>
          </a:p>
          <a:p>
            <a:pPr marL="457200" indent="-457200">
              <a:buFont typeface="Arial"/>
              <a:buChar char="•"/>
            </a:pPr>
            <a:endParaRPr lang="en-GB" sz="2400" b="1" dirty="0">
              <a:ea typeface="+mn-lt"/>
              <a:cs typeface="+mn-lt"/>
            </a:endParaRPr>
          </a:p>
          <a:p>
            <a:pPr marL="457200" indent="-457200">
              <a:buFont typeface="Arial"/>
              <a:buChar char="•"/>
            </a:pPr>
            <a:r>
              <a:rPr lang="en-GB" sz="2400" b="1" dirty="0">
                <a:ea typeface="+mn-lt"/>
                <a:cs typeface="+mn-lt"/>
              </a:rPr>
              <a:t>When you are ready and it's the right time,</a:t>
            </a:r>
            <a:r>
              <a:rPr lang="en-GB" sz="2400" dirty="0">
                <a:ea typeface="+mn-lt"/>
                <a:cs typeface="+mn-lt"/>
              </a:rPr>
              <a:t> take time to review and complete our eLearning courses and access academic learning resources which can be found in the </a:t>
            </a:r>
            <a:r>
              <a:rPr lang="en-GB" sz="2400" dirty="0">
                <a:solidFill>
                  <a:srgbClr val="0563C1"/>
                </a:solidFill>
                <a:latin typeface="Calibri"/>
                <a:cs typeface="Arial"/>
                <a:hlinkClick r:id="rId5"/>
              </a:rPr>
              <a:t>Academic Skills Centre</a:t>
            </a:r>
            <a:r>
              <a:rPr lang="en-GB" sz="2400" dirty="0">
                <a:ea typeface="+mn-lt"/>
                <a:cs typeface="+mn-lt"/>
              </a:rPr>
              <a:t>. </a:t>
            </a:r>
            <a:endParaRPr lang="en-GB" sz="2400" dirty="0">
              <a:solidFill>
                <a:srgbClr val="000000"/>
              </a:solidFill>
              <a:cs typeface="Calibri"/>
            </a:endParaRPr>
          </a:p>
        </p:txBody>
      </p:sp>
      <p:pic>
        <p:nvPicPr>
          <p:cNvPr id="14" name="Picture 13" descr="A green sign with white text&#10;&#10;Description automatically generated">
            <a:extLst>
              <a:ext uri="{FF2B5EF4-FFF2-40B4-BE49-F238E27FC236}">
                <a16:creationId xmlns:a16="http://schemas.microsoft.com/office/drawing/2014/main" id="{7EE0826A-242C-BA28-3AD8-C9ADA7E36ABD}"/>
              </a:ext>
            </a:extLst>
          </p:cNvPr>
          <p:cNvPicPr>
            <a:picLocks noChangeAspect="1"/>
          </p:cNvPicPr>
          <p:nvPr/>
        </p:nvPicPr>
        <p:blipFill>
          <a:blip r:embed="rId6"/>
          <a:stretch>
            <a:fillRect/>
          </a:stretch>
        </p:blipFill>
        <p:spPr>
          <a:xfrm>
            <a:off x="8435623" y="1970912"/>
            <a:ext cx="3251199" cy="813622"/>
          </a:xfrm>
          <a:prstGeom prst="rect">
            <a:avLst/>
          </a:prstGeom>
        </p:spPr>
      </p:pic>
      <p:pic>
        <p:nvPicPr>
          <p:cNvPr id="16" name="Picture 15" descr="A qr code on a white background&#10;&#10;Description automatically generated">
            <a:extLst>
              <a:ext uri="{FF2B5EF4-FFF2-40B4-BE49-F238E27FC236}">
                <a16:creationId xmlns:a16="http://schemas.microsoft.com/office/drawing/2014/main" id="{6BB34691-8388-4356-7903-B2D1D88D2732}"/>
              </a:ext>
            </a:extLst>
          </p:cNvPr>
          <p:cNvPicPr>
            <a:picLocks noChangeAspect="1"/>
          </p:cNvPicPr>
          <p:nvPr/>
        </p:nvPicPr>
        <p:blipFill>
          <a:blip r:embed="rId7"/>
          <a:stretch>
            <a:fillRect/>
          </a:stretch>
        </p:blipFill>
        <p:spPr>
          <a:xfrm>
            <a:off x="8619067" y="2904067"/>
            <a:ext cx="2743200" cy="2743200"/>
          </a:xfrm>
          <a:prstGeom prst="rect">
            <a:avLst/>
          </a:prstGeom>
        </p:spPr>
      </p:pic>
    </p:spTree>
    <p:extLst>
      <p:ext uri="{BB962C8B-B14F-4D97-AF65-F5344CB8AC3E}">
        <p14:creationId xmlns:p14="http://schemas.microsoft.com/office/powerpoint/2010/main" val="14392428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6433044" y="2006621"/>
            <a:ext cx="4904510" cy="2852737"/>
          </a:xfrm>
        </p:spPr>
        <p:txBody>
          <a:bodyPr vert="horz" lIns="91440" tIns="45720" rIns="91440" bIns="45720" rtlCol="0" anchor="b">
            <a:noAutofit/>
          </a:bodyPr>
          <a:lstStyle/>
          <a:p>
            <a:r>
              <a:rPr lang="en-GB" sz="4800" dirty="0">
                <a:cs typeface="Calibri Light"/>
              </a:rPr>
              <a:t>Thank you and enjoy your journey at University Centre Colchester.</a:t>
            </a:r>
          </a:p>
        </p:txBody>
      </p:sp>
      <p:pic>
        <p:nvPicPr>
          <p:cNvPr id="4" name="Picture 3" descr="A person&amp;#39;s feet on a tile floor with words on it&#10;&#10;Description automatically generated">
            <a:extLst>
              <a:ext uri="{FF2B5EF4-FFF2-40B4-BE49-F238E27FC236}">
                <a16:creationId xmlns:a16="http://schemas.microsoft.com/office/drawing/2014/main" id="{653FD962-2B95-2303-4F7B-4A0B5352103D}"/>
              </a:ext>
            </a:extLst>
          </p:cNvPr>
          <p:cNvPicPr>
            <a:picLocks noChangeAspect="1"/>
          </p:cNvPicPr>
          <p:nvPr/>
        </p:nvPicPr>
        <p:blipFill>
          <a:blip r:embed="rId6"/>
          <a:stretch>
            <a:fillRect/>
          </a:stretch>
        </p:blipFill>
        <p:spPr>
          <a:xfrm>
            <a:off x="538349" y="1840449"/>
            <a:ext cx="5128160" cy="3434400"/>
          </a:xfrm>
          <a:prstGeom prst="rect">
            <a:avLst/>
          </a:prstGeom>
        </p:spPr>
      </p:pic>
    </p:spTree>
    <p:extLst>
      <p:ext uri="{BB962C8B-B14F-4D97-AF65-F5344CB8AC3E}">
        <p14:creationId xmlns:p14="http://schemas.microsoft.com/office/powerpoint/2010/main" val="1887785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Welcome Talk – 10:30am</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708811" y="2077032"/>
            <a:ext cx="10516339" cy="4294473"/>
          </a:xfrm>
        </p:spPr>
        <p:txBody>
          <a:bodyPr vert="horz" lIns="91440" tIns="45720" rIns="91440" bIns="45720" rtlCol="0" anchor="t">
            <a:normAutofit/>
          </a:bodyPr>
          <a:lstStyle/>
          <a:p>
            <a:pPr marL="0" indent="0">
              <a:buNone/>
            </a:pPr>
            <a:r>
              <a:rPr lang="en-GB" sz="3000" dirty="0">
                <a:latin typeface="Calibri"/>
                <a:cs typeface="Arial"/>
              </a:rPr>
              <a:t>We invite you to join us in the Main Hall to meet the UCC Leadership Team as well as some of the wider team who will be supporting you during your period of study. </a:t>
            </a:r>
            <a:endParaRPr lang="en-GB" sz="3000" dirty="0">
              <a:latin typeface="Calibri"/>
              <a:ea typeface="Calibri"/>
              <a:cs typeface="Arial"/>
            </a:endParaRPr>
          </a:p>
          <a:p>
            <a:pPr marL="0" indent="0">
              <a:buNone/>
            </a:pPr>
            <a:endParaRPr lang="en-GB" sz="1700" dirty="0">
              <a:cs typeface="Arial"/>
            </a:endParaRPr>
          </a:p>
          <a:p>
            <a:endParaRPr lang="en-GB" dirty="0">
              <a:cs typeface="Calibri"/>
            </a:endParaRPr>
          </a:p>
        </p:txBody>
      </p:sp>
    </p:spTree>
    <p:extLst>
      <p:ext uri="{BB962C8B-B14F-4D97-AF65-F5344CB8AC3E}">
        <p14:creationId xmlns:p14="http://schemas.microsoft.com/office/powerpoint/2010/main" val="693245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dirty="0">
                <a:cs typeface="Calibri Light"/>
              </a:rPr>
              <a:t>Part 3: Course Structure</a:t>
            </a:r>
            <a:endParaRPr lang="en-GB" dirty="0"/>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768384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Course</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fontScale="85000" lnSpcReduction="20000"/>
          </a:bodyPr>
          <a:lstStyle/>
          <a:p>
            <a:pPr>
              <a:buFont typeface="Arial"/>
              <a:buChar char="•"/>
            </a:pPr>
            <a:r>
              <a:rPr lang="en-GB" sz="3000" dirty="0">
                <a:latin typeface="Calibri"/>
                <a:cs typeface="Arial"/>
              </a:rPr>
              <a:t>The BA in Early Childhood Studies is a comprehensive three-year program designed to provide in-depth knowledge and practical experience in early childhood education. Each academic year is divided into two semesters, each lasting 12 weeks, with classes held two days per week.</a:t>
            </a:r>
          </a:p>
          <a:p>
            <a:pPr>
              <a:buFont typeface="Arial"/>
              <a:buChar char="•"/>
            </a:pPr>
            <a:endParaRPr lang="en-GB" sz="3000" dirty="0">
              <a:latin typeface="Calibri"/>
              <a:cs typeface="Arial"/>
            </a:endParaRPr>
          </a:p>
          <a:p>
            <a:pPr>
              <a:buFont typeface="Arial"/>
              <a:buChar char="•"/>
            </a:pPr>
            <a:r>
              <a:rPr lang="en-GB" sz="3000" dirty="0">
                <a:latin typeface="Calibri"/>
                <a:cs typeface="Arial"/>
              </a:rPr>
              <a:t>In addition to classroom learning, students are required to participate in placements or employment within Early Years or Primary educational settings, tracking at least 180 hours per year.</a:t>
            </a:r>
          </a:p>
          <a:p>
            <a:pPr>
              <a:buFont typeface="Arial"/>
              <a:buChar char="•"/>
            </a:pPr>
            <a:endParaRPr lang="en-GB" sz="3000" dirty="0">
              <a:latin typeface="Calibri"/>
              <a:cs typeface="Arial"/>
            </a:endParaRPr>
          </a:p>
          <a:p>
            <a:pPr>
              <a:buFont typeface="Arial"/>
              <a:buChar char="•"/>
            </a:pPr>
            <a:r>
              <a:rPr lang="en-GB" sz="3000" dirty="0">
                <a:latin typeface="Calibri"/>
                <a:cs typeface="Arial"/>
              </a:rPr>
              <a:t>In the final year, students will present their dissertation findings. Successful completion of the dissertation, along with the required hours and a detailed Link Book, will earn students the Early Childhood Studies Degree Network Certificate, recognising them as qualified graduate practitioners. </a:t>
            </a:r>
            <a:endParaRPr lang="en-GB" dirty="0">
              <a:cs typeface="Calibri"/>
            </a:endParaRPr>
          </a:p>
        </p:txBody>
      </p:sp>
    </p:spTree>
    <p:extLst>
      <p:ext uri="{BB962C8B-B14F-4D97-AF65-F5344CB8AC3E}">
        <p14:creationId xmlns:p14="http://schemas.microsoft.com/office/powerpoint/2010/main" val="1143470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Modules</a:t>
            </a:r>
          </a:p>
          <a:p>
            <a:endParaRPr lang="en-GB" dirty="0">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graphicFrame>
        <p:nvGraphicFramePr>
          <p:cNvPr id="3" name="Table 2">
            <a:extLst>
              <a:ext uri="{FF2B5EF4-FFF2-40B4-BE49-F238E27FC236}">
                <a16:creationId xmlns:a16="http://schemas.microsoft.com/office/drawing/2014/main" id="{B731FADF-C36C-B030-680F-AD55BD3A9536}"/>
              </a:ext>
            </a:extLst>
          </p:cNvPr>
          <p:cNvGraphicFramePr>
            <a:graphicFrameLocks noGrp="1"/>
          </p:cNvGraphicFramePr>
          <p:nvPr>
            <p:extLst>
              <p:ext uri="{D42A27DB-BD31-4B8C-83A1-F6EECF244321}">
                <p14:modId xmlns:p14="http://schemas.microsoft.com/office/powerpoint/2010/main" val="1292446050"/>
              </p:ext>
            </p:extLst>
          </p:nvPr>
        </p:nvGraphicFramePr>
        <p:xfrm>
          <a:off x="638628" y="1416700"/>
          <a:ext cx="10252074" cy="4024600"/>
        </p:xfrm>
        <a:graphic>
          <a:graphicData uri="http://schemas.openxmlformats.org/drawingml/2006/table">
            <a:tbl>
              <a:tblPr firstRow="1" bandRow="1">
                <a:tableStyleId>{8A107856-5554-42FB-B03E-39F5DBC370BA}</a:tableStyleId>
              </a:tblPr>
              <a:tblGrid>
                <a:gridCol w="3417358">
                  <a:extLst>
                    <a:ext uri="{9D8B030D-6E8A-4147-A177-3AD203B41FA5}">
                      <a16:colId xmlns:a16="http://schemas.microsoft.com/office/drawing/2014/main" val="281221525"/>
                    </a:ext>
                  </a:extLst>
                </a:gridCol>
                <a:gridCol w="3417358">
                  <a:extLst>
                    <a:ext uri="{9D8B030D-6E8A-4147-A177-3AD203B41FA5}">
                      <a16:colId xmlns:a16="http://schemas.microsoft.com/office/drawing/2014/main" val="1614619172"/>
                    </a:ext>
                  </a:extLst>
                </a:gridCol>
                <a:gridCol w="3417358">
                  <a:extLst>
                    <a:ext uri="{9D8B030D-6E8A-4147-A177-3AD203B41FA5}">
                      <a16:colId xmlns:a16="http://schemas.microsoft.com/office/drawing/2014/main" val="672135210"/>
                    </a:ext>
                  </a:extLst>
                </a:gridCol>
              </a:tblGrid>
              <a:tr h="463400">
                <a:tc>
                  <a:txBody>
                    <a:bodyPr/>
                    <a:lstStyle/>
                    <a:p>
                      <a:r>
                        <a:rPr lang="en-GB" sz="2000" dirty="0"/>
                        <a:t>First Year</a:t>
                      </a:r>
                    </a:p>
                  </a:txBody>
                  <a:tcPr/>
                </a:tc>
                <a:tc>
                  <a:txBody>
                    <a:bodyPr/>
                    <a:lstStyle/>
                    <a:p>
                      <a:r>
                        <a:rPr lang="en-GB" sz="2000" dirty="0"/>
                        <a:t>Second Year</a:t>
                      </a:r>
                    </a:p>
                  </a:txBody>
                  <a:tcPr/>
                </a:tc>
                <a:tc>
                  <a:txBody>
                    <a:bodyPr/>
                    <a:lstStyle/>
                    <a:p>
                      <a:r>
                        <a:rPr lang="en-GB" sz="2000" dirty="0"/>
                        <a:t>Third Year</a:t>
                      </a:r>
                    </a:p>
                  </a:txBody>
                  <a:tcPr/>
                </a:tc>
                <a:extLst>
                  <a:ext uri="{0D108BD9-81ED-4DB2-BD59-A6C34878D82A}">
                    <a16:rowId xmlns:a16="http://schemas.microsoft.com/office/drawing/2014/main" val="2227706998"/>
                  </a:ext>
                </a:extLst>
              </a:tr>
              <a:tr h="463400">
                <a:tc>
                  <a:txBody>
                    <a:bodyPr/>
                    <a:lstStyle/>
                    <a:p>
                      <a:r>
                        <a:rPr lang="en-GB" sz="2000" dirty="0"/>
                        <a:t>Academic Practice</a:t>
                      </a:r>
                      <a:endParaRPr lang="en-GB" sz="2000" dirty="0">
                        <a:latin typeface="+mn-lt"/>
                      </a:endParaRPr>
                    </a:p>
                  </a:txBody>
                  <a:tcPr/>
                </a:tc>
                <a:tc>
                  <a:txBody>
                    <a:bodyPr/>
                    <a:lstStyle/>
                    <a:p>
                      <a:r>
                        <a:rPr lang="en-GB" sz="2000" dirty="0"/>
                        <a:t>Health In Children</a:t>
                      </a:r>
                      <a:endParaRPr lang="en-GB" sz="2000" dirty="0">
                        <a:latin typeface="+mn-lt"/>
                      </a:endParaRPr>
                    </a:p>
                  </a:txBody>
                  <a:tcPr/>
                </a:tc>
                <a:tc>
                  <a:txBody>
                    <a:bodyPr/>
                    <a:lstStyle/>
                    <a:p>
                      <a:r>
                        <a:rPr lang="en-GB" sz="2000" kern="100" dirty="0">
                          <a:solidFill>
                            <a:srgbClr val="222222"/>
                          </a:solidFill>
                          <a:effectLst/>
                        </a:rPr>
                        <a:t>Research Methodology</a:t>
                      </a:r>
                      <a:endParaRPr lang="en-GB" sz="2000" kern="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93212048"/>
                  </a:ext>
                </a:extLst>
              </a:tr>
              <a:tr h="685579">
                <a:tc>
                  <a:txBody>
                    <a:bodyPr/>
                    <a:lstStyle/>
                    <a:p>
                      <a:r>
                        <a:rPr lang="en-GB" sz="2000" dirty="0"/>
                        <a:t>Safeguarding</a:t>
                      </a:r>
                      <a:endParaRPr lang="en-GB" sz="2000" dirty="0">
                        <a:latin typeface="+mn-lt"/>
                      </a:endParaRPr>
                    </a:p>
                  </a:txBody>
                  <a:tcPr/>
                </a:tc>
                <a:tc>
                  <a:txBody>
                    <a:bodyPr/>
                    <a:lstStyle/>
                    <a:p>
                      <a:r>
                        <a:rPr lang="en-GB" sz="2000" kern="100" dirty="0">
                          <a:solidFill>
                            <a:srgbClr val="222222"/>
                          </a:solidFill>
                          <a:effectLst/>
                        </a:rPr>
                        <a:t>Introduction to research Methods</a:t>
                      </a:r>
                      <a:endParaRPr lang="en-GB" sz="200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r>
                        <a:rPr lang="en-GB" sz="2000" kern="100" dirty="0">
                          <a:solidFill>
                            <a:srgbClr val="222222"/>
                          </a:solidFill>
                          <a:effectLst/>
                        </a:rPr>
                        <a:t>Professional Practice: In Context</a:t>
                      </a:r>
                      <a:endParaRPr lang="en-GB" sz="2000" kern="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15440452"/>
                  </a:ext>
                </a:extLst>
              </a:tr>
              <a:tr h="685579">
                <a:tc>
                  <a:txBody>
                    <a:bodyPr/>
                    <a:lstStyle/>
                    <a:p>
                      <a:r>
                        <a:rPr lang="en-GB" sz="2000" dirty="0"/>
                        <a:t>Professional Practice</a:t>
                      </a:r>
                      <a:endParaRPr lang="en-GB" sz="2000" dirty="0">
                        <a:latin typeface="+mn-lt"/>
                      </a:endParaRPr>
                    </a:p>
                  </a:txBody>
                  <a:tcPr/>
                </a:tc>
                <a:tc>
                  <a:txBody>
                    <a:bodyPr/>
                    <a:lstStyle/>
                    <a:p>
                      <a:r>
                        <a:rPr lang="en-GB" sz="2000" kern="100" dirty="0">
                          <a:solidFill>
                            <a:srgbClr val="222222"/>
                          </a:solidFill>
                          <a:effectLst/>
                        </a:rPr>
                        <a:t>Global Pedagogies</a:t>
                      </a:r>
                      <a:endParaRPr lang="en-GB" sz="200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r>
                        <a:rPr lang="en-GB" sz="2000" kern="100">
                          <a:solidFill>
                            <a:srgbClr val="222222"/>
                          </a:solidFill>
                          <a:effectLst/>
                        </a:rPr>
                        <a:t>Leading and Managing in Education</a:t>
                      </a:r>
                      <a:endParaRPr lang="en-GB" sz="2000" kern="1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88904387"/>
                  </a:ext>
                </a:extLst>
              </a:tr>
              <a:tr h="463400">
                <a:tc>
                  <a:txBody>
                    <a:bodyPr/>
                    <a:lstStyle/>
                    <a:p>
                      <a:r>
                        <a:rPr lang="en-GB" sz="2000" dirty="0"/>
                        <a:t>Child Development</a:t>
                      </a:r>
                      <a:endParaRPr lang="en-GB" sz="2000" dirty="0">
                        <a:latin typeface="+mn-lt"/>
                      </a:endParaRPr>
                    </a:p>
                  </a:txBody>
                  <a:tcPr/>
                </a:tc>
                <a:tc>
                  <a:txBody>
                    <a:bodyPr/>
                    <a:lstStyle/>
                    <a:p>
                      <a:r>
                        <a:rPr lang="en-GB" sz="2000" kern="100" dirty="0">
                          <a:solidFill>
                            <a:srgbClr val="222222"/>
                          </a:solidFill>
                          <a:effectLst/>
                        </a:rPr>
                        <a:t>Childhood in Society</a:t>
                      </a:r>
                      <a:endParaRPr lang="en-GB" sz="200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r>
                        <a:rPr lang="en-GB" sz="2000" kern="100">
                          <a:solidFill>
                            <a:srgbClr val="222222"/>
                          </a:solidFill>
                          <a:effectLst/>
                        </a:rPr>
                        <a:t>Children’s Rights</a:t>
                      </a:r>
                      <a:endParaRPr lang="en-GB" sz="2000" kern="1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91792020"/>
                  </a:ext>
                </a:extLst>
              </a:tr>
              <a:tr h="463400">
                <a:tc>
                  <a:txBody>
                    <a:bodyPr/>
                    <a:lstStyle/>
                    <a:p>
                      <a:r>
                        <a:rPr lang="en-GB" sz="2000" dirty="0"/>
                        <a:t>Curriculum Studies</a:t>
                      </a:r>
                      <a:endParaRPr lang="en-GB" sz="2000" dirty="0">
                        <a:latin typeface="+mn-lt"/>
                      </a:endParaRPr>
                    </a:p>
                  </a:txBody>
                  <a:tcPr/>
                </a:tc>
                <a:tc>
                  <a:txBody>
                    <a:bodyPr/>
                    <a:lstStyle/>
                    <a:p>
                      <a:r>
                        <a:rPr lang="en-GB" sz="2000" kern="100" dirty="0">
                          <a:solidFill>
                            <a:srgbClr val="222222"/>
                          </a:solidFill>
                          <a:effectLst/>
                        </a:rPr>
                        <a:t>Enabling Environments</a:t>
                      </a:r>
                      <a:endParaRPr lang="en-GB" sz="200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r>
                        <a:rPr lang="en-GB" sz="2000" kern="100" dirty="0">
                          <a:solidFill>
                            <a:srgbClr val="222222"/>
                          </a:solidFill>
                          <a:effectLst/>
                        </a:rPr>
                        <a:t>Dissertation</a:t>
                      </a:r>
                      <a:endParaRPr lang="en-GB" sz="2000" kern="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04774121"/>
                  </a:ext>
                </a:extLst>
              </a:tr>
              <a:tr h="799842">
                <a:tc>
                  <a:txBody>
                    <a:bodyPr/>
                    <a:lstStyle/>
                    <a:p>
                      <a:r>
                        <a:rPr lang="en-GB" sz="2000" dirty="0"/>
                        <a:t>Understanding and Supporting SEND</a:t>
                      </a:r>
                      <a:endParaRPr lang="en-GB" sz="2000" dirty="0">
                        <a:latin typeface="+mn-lt"/>
                      </a:endParaRPr>
                    </a:p>
                  </a:txBody>
                  <a:tcPr/>
                </a:tc>
                <a:tc>
                  <a:txBody>
                    <a:bodyPr/>
                    <a:lstStyle/>
                    <a:p>
                      <a:r>
                        <a:rPr lang="en-GB" sz="2000" kern="100" dirty="0">
                          <a:solidFill>
                            <a:srgbClr val="222222"/>
                          </a:solidFill>
                          <a:effectLst/>
                        </a:rPr>
                        <a:t>Professional Practice: The Curriculum</a:t>
                      </a:r>
                      <a:endParaRPr lang="en-GB" sz="200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endParaRPr lang="en-GB" sz="2000" dirty="0">
                        <a:latin typeface="+mn-lt"/>
                      </a:endParaRPr>
                    </a:p>
                  </a:txBody>
                  <a:tcPr/>
                </a:tc>
                <a:extLst>
                  <a:ext uri="{0D108BD9-81ED-4DB2-BD59-A6C34878D82A}">
                    <a16:rowId xmlns:a16="http://schemas.microsoft.com/office/drawing/2014/main" val="3712206096"/>
                  </a:ext>
                </a:extLst>
              </a:tr>
            </a:tbl>
          </a:graphicData>
        </a:graphic>
      </p:graphicFrame>
    </p:spTree>
    <p:extLst>
      <p:ext uri="{BB962C8B-B14F-4D97-AF65-F5344CB8AC3E}">
        <p14:creationId xmlns:p14="http://schemas.microsoft.com/office/powerpoint/2010/main" val="31162712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f93edcd-e5e2-4aba-b028-bd7ca4150391" xsi:nil="true"/>
    <lcf76f155ced4ddcb4097134ff3c332f xmlns="443e9cd2-7336-49a9-ada2-0237acc7a707">
      <Terms xmlns="http://schemas.microsoft.com/office/infopath/2007/PartnerControls"/>
    </lcf76f155ced4ddcb4097134ff3c332f>
    <SharedWithUsers xmlns="af93edcd-e5e2-4aba-b028-bd7ca4150391">
      <UserInfo>
        <DisplayName>Nils Franke</DisplayName>
        <AccountId>22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CC96D9DA842240B729DDD7872F097A" ma:contentTypeVersion="14" ma:contentTypeDescription="Create a new document." ma:contentTypeScope="" ma:versionID="1d852fd383d331db0176ef47e8d46b0d">
  <xsd:schema xmlns:xsd="http://www.w3.org/2001/XMLSchema" xmlns:xs="http://www.w3.org/2001/XMLSchema" xmlns:p="http://schemas.microsoft.com/office/2006/metadata/properties" xmlns:ns2="443e9cd2-7336-49a9-ada2-0237acc7a707" xmlns:ns3="af93edcd-e5e2-4aba-b028-bd7ca4150391" targetNamespace="http://schemas.microsoft.com/office/2006/metadata/properties" ma:root="true" ma:fieldsID="584275eadf673171cc39febd8f477cc6" ns2:_="" ns3:_="">
    <xsd:import namespace="443e9cd2-7336-49a9-ada2-0237acc7a707"/>
    <xsd:import namespace="af93edcd-e5e2-4aba-b028-bd7ca415039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3e9cd2-7336-49a9-ada2-0237acc7a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2c30745-4a07-4406-bb42-1fe7afefe84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93edcd-e5e2-4aba-b028-bd7ca415039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08738eb-56c7-43e1-92c4-bcae9411a477}" ma:internalName="TaxCatchAll" ma:showField="CatchAllData" ma:web="af93edcd-e5e2-4aba-b028-bd7ca415039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A0A19E-7A5A-4574-8F7C-7CCBDA6CEEA3}">
  <ds:schemaRefs>
    <ds:schemaRef ds:uri="http://schemas.microsoft.com/office/2006/metadata/properties"/>
    <ds:schemaRef ds:uri="http://schemas.microsoft.com/office/infopath/2007/PartnerControls"/>
    <ds:schemaRef ds:uri="af93edcd-e5e2-4aba-b028-bd7ca4150391"/>
    <ds:schemaRef ds:uri="443e9cd2-7336-49a9-ada2-0237acc7a707"/>
  </ds:schemaRefs>
</ds:datastoreItem>
</file>

<file path=customXml/itemProps2.xml><?xml version="1.0" encoding="utf-8"?>
<ds:datastoreItem xmlns:ds="http://schemas.openxmlformats.org/officeDocument/2006/customXml" ds:itemID="{3CC63CC9-DC8E-4BA2-9E9E-CF95B74CF1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3e9cd2-7336-49a9-ada2-0237acc7a707"/>
    <ds:schemaRef ds:uri="af93edcd-e5e2-4aba-b028-bd7ca41503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F4112C-D5DD-4A5E-865F-B3D9576DD3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197</TotalTime>
  <Words>3851</Words>
  <Application>Microsoft Office PowerPoint</Application>
  <PresentationFormat>Widescreen</PresentationFormat>
  <Paragraphs>526</Paragraphs>
  <Slides>53</Slides>
  <Notes>47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53</vt:i4>
      </vt:variant>
    </vt:vector>
  </HeadingPairs>
  <TitlesOfParts>
    <vt:vector size="61" baseType="lpstr">
      <vt:lpstr>Arial</vt:lpstr>
      <vt:lpstr>Arial,Sans-Serif</vt:lpstr>
      <vt:lpstr>Calibri</vt:lpstr>
      <vt:lpstr>Calibri Light</vt:lpstr>
      <vt:lpstr>Courier New</vt:lpstr>
      <vt:lpstr>Courier New,monospace</vt:lpstr>
      <vt:lpstr>office theme</vt:lpstr>
      <vt:lpstr>Office Theme</vt:lpstr>
      <vt:lpstr>Welcome to University Centre Colchester</vt:lpstr>
      <vt:lpstr>Induction Agenda </vt:lpstr>
      <vt:lpstr>Part 1: Introduction</vt:lpstr>
      <vt:lpstr>Health and Safety </vt:lpstr>
      <vt:lpstr>Part 2: Welcome Talk</vt:lpstr>
      <vt:lpstr>Welcome Talk – 10:30am </vt:lpstr>
      <vt:lpstr>Part 3: Course Structure</vt:lpstr>
      <vt:lpstr>Your Course </vt:lpstr>
      <vt:lpstr>Your Modules </vt:lpstr>
      <vt:lpstr>Your Team </vt:lpstr>
      <vt:lpstr>Your Resources </vt:lpstr>
      <vt:lpstr>Your Timetable </vt:lpstr>
      <vt:lpstr>Academic and Pastoral Tutorials </vt:lpstr>
      <vt:lpstr>Part 4: Life on Campus</vt:lpstr>
      <vt:lpstr>Getting Around </vt:lpstr>
      <vt:lpstr>Travelling to UCC and Parking </vt:lpstr>
      <vt:lpstr>Food and Drink on Campus </vt:lpstr>
      <vt:lpstr>Food, Drink and Breaks </vt:lpstr>
      <vt:lpstr>Facilities on Campus </vt:lpstr>
      <vt:lpstr>Part 5: Support, Wellbeing and Keeping Safe</vt:lpstr>
      <vt:lpstr> </vt:lpstr>
      <vt:lpstr> </vt:lpstr>
      <vt:lpstr> </vt:lpstr>
      <vt:lpstr> </vt:lpstr>
      <vt:lpstr> </vt:lpstr>
      <vt:lpstr> </vt:lpstr>
      <vt:lpstr> </vt:lpstr>
      <vt:lpstr>Prevent </vt:lpstr>
      <vt:lpstr> </vt:lpstr>
      <vt:lpstr> </vt:lpstr>
      <vt:lpstr> </vt:lpstr>
      <vt:lpstr>Student Welfare </vt:lpstr>
      <vt:lpstr>Student Welfare </vt:lpstr>
      <vt:lpstr>Student Welfare </vt:lpstr>
      <vt:lpstr>Learning Support &amp; Reasonable Adjustments </vt:lpstr>
      <vt:lpstr>Learning Support &amp; Reasonable Adjustments </vt:lpstr>
      <vt:lpstr>Learning Support &amp; Reasonable Adjustments </vt:lpstr>
      <vt:lpstr>Part 6: Professional Standards and Expectations</vt:lpstr>
      <vt:lpstr>College Wide Professional Expectations </vt:lpstr>
      <vt:lpstr>Working Together on Your Course </vt:lpstr>
      <vt:lpstr>Student Representatives </vt:lpstr>
      <vt:lpstr>Part 7: IT and Learning Technologies</vt:lpstr>
      <vt:lpstr>Part 7: Placements</vt:lpstr>
      <vt:lpstr>Placements</vt:lpstr>
      <vt:lpstr>Placement Link Book</vt:lpstr>
      <vt:lpstr>Part 9: Next Steps</vt:lpstr>
      <vt:lpstr>Phase 1: Almost Complete </vt:lpstr>
      <vt:lpstr>Phase 1: To Do </vt:lpstr>
      <vt:lpstr>Phase 2: Essential Activity Completion </vt:lpstr>
      <vt:lpstr>Phase 2: Optional Activities </vt:lpstr>
      <vt:lpstr>Phase 3: Essential Activity Completion </vt:lpstr>
      <vt:lpstr>Phase 3 &amp; Beyond: Academic Skills Development </vt:lpstr>
      <vt:lpstr>Thank you and enjoy your journey at University Centre Colchester.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Ailsa Clarke</dc:creator>
  <cp:lastModifiedBy>Rose Baynes</cp:lastModifiedBy>
  <cp:revision>1545</cp:revision>
  <dcterms:created xsi:type="dcterms:W3CDTF">2013-07-15T20:26:40Z</dcterms:created>
  <dcterms:modified xsi:type="dcterms:W3CDTF">2024-09-19T07:53:56Z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0x0101000DCC96D9DA842240B729DDD7872F097A</vt:lpwstr>
  </property>
  <property fmtid="{D5CDD505-2E9C-101B-9397-08002B2CF9AE}" pid="3" name="MediaServiceImageTags">
    <vt:lpwstr/>
  </property>
</Properties>
</file>