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59"/>
  </p:notesMasterIdLst>
  <p:handoutMasterIdLst>
    <p:handoutMasterId r:id="rId60"/>
  </p:handoutMasterIdLst>
  <p:sldIdLst>
    <p:sldId id="299" r:id="rId6"/>
    <p:sldId id="344" r:id="rId7"/>
    <p:sldId id="325" r:id="rId8"/>
    <p:sldId id="305" r:id="rId9"/>
    <p:sldId id="306" r:id="rId10"/>
    <p:sldId id="308" r:id="rId11"/>
    <p:sldId id="309" r:id="rId12"/>
    <p:sldId id="315" r:id="rId13"/>
    <p:sldId id="316" r:id="rId14"/>
    <p:sldId id="317" r:id="rId15"/>
    <p:sldId id="319" r:id="rId16"/>
    <p:sldId id="368" r:id="rId17"/>
    <p:sldId id="346" r:id="rId18"/>
    <p:sldId id="311" r:id="rId19"/>
    <p:sldId id="314" r:id="rId20"/>
    <p:sldId id="313" r:id="rId21"/>
    <p:sldId id="310" r:id="rId22"/>
    <p:sldId id="369" r:id="rId23"/>
    <p:sldId id="371" r:id="rId24"/>
    <p:sldId id="350" r:id="rId25"/>
    <p:sldId id="342" r:id="rId26"/>
    <p:sldId id="351" r:id="rId27"/>
    <p:sldId id="352" r:id="rId28"/>
    <p:sldId id="353" r:id="rId29"/>
    <p:sldId id="336" r:id="rId30"/>
    <p:sldId id="347" r:id="rId31"/>
    <p:sldId id="339" r:id="rId32"/>
    <p:sldId id="354" r:id="rId33"/>
    <p:sldId id="349" r:id="rId34"/>
    <p:sldId id="355" r:id="rId35"/>
    <p:sldId id="356" r:id="rId36"/>
    <p:sldId id="348" r:id="rId37"/>
    <p:sldId id="357" r:id="rId38"/>
    <p:sldId id="358" r:id="rId39"/>
    <p:sldId id="359" r:id="rId40"/>
    <p:sldId id="360" r:id="rId41"/>
    <p:sldId id="326" r:id="rId42"/>
    <p:sldId id="341" r:id="rId43"/>
    <p:sldId id="327" r:id="rId44"/>
    <p:sldId id="329" r:id="rId45"/>
    <p:sldId id="321" r:id="rId46"/>
    <p:sldId id="361" r:id="rId47"/>
    <p:sldId id="345" r:id="rId48"/>
    <p:sldId id="324" r:id="rId49"/>
    <p:sldId id="362" r:id="rId50"/>
    <p:sldId id="363" r:id="rId51"/>
    <p:sldId id="364" r:id="rId52"/>
    <p:sldId id="365" r:id="rId53"/>
    <p:sldId id="366" r:id="rId54"/>
    <p:sldId id="367" r:id="rId55"/>
    <p:sldId id="370" r:id="rId56"/>
    <p:sldId id="335" r:id="rId57"/>
    <p:sldId id="343" r:id="rId5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84" y="78"/>
      </p:cViewPr>
      <p:guideLst/>
    </p:cSldViewPr>
  </p:slideViewPr>
  <p:notesTextViewPr>
    <p:cViewPr>
      <p:scale>
        <a:sx n="1" d="1"/>
        <a:sy n="1" d="1"/>
      </p:scale>
      <p:origin x="0" y="0"/>
    </p:cViewPr>
  </p:notesTextViewPr>
  <p:sorterViewPr>
    <p:cViewPr>
      <p:scale>
        <a:sx n="100" d="100"/>
        <a:sy n="100" d="100"/>
      </p:scale>
      <p:origin x="0" y="-133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17/09/2025</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301468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177808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expand on how you run tutorials, types of things you cover and add who the pastoral tutor is and add contact details and how to book these. </a:t>
            </a: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1302140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168B-5118-FAD0-13E5-CB0B82675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503AA-5DBB-6A68-3D3E-37673E58A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CAD39-336B-3CF1-8996-4FEB90891F95}"/>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215F157-9814-A54A-7D85-71B288945B70}"/>
              </a:ext>
            </a:extLst>
          </p:cNvPr>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256998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5E793-4B6F-689B-207C-056D5750B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45E74-5268-ECF5-347E-3AB99551C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87A1F-A01B-3B4A-4B7A-20C99F1AC5BE}"/>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F62A588E-25F9-A6D7-E07F-0D9B44E99D93}"/>
              </a:ext>
            </a:extLst>
          </p:cNvPr>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136388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contact UCC Academic Services in room HE103 or on 01206 712613. You are encouraged to save this number on your phone.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367099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Explain that UCC wear grey lanyards. </a:t>
            </a:r>
          </a:p>
          <a:p>
            <a:endParaRPr lang="en-US" dirty="0">
              <a:ea typeface="Calibri"/>
              <a:cs typeface="Calibri"/>
            </a:endParaRPr>
          </a:p>
          <a:p>
            <a:pPr algn="just"/>
            <a:r>
              <a:rPr lang="en-US"/>
              <a:t>•You must wear your lanyard and ID card at all times at College. </a:t>
            </a:r>
          </a:p>
          <a:p>
            <a:pPr algn="just"/>
            <a:r>
              <a:rPr lang="en-US" dirty="0"/>
              <a:t>•You will also need your ID card for:</a:t>
            </a:r>
            <a:endParaRPr lang="en-US" dirty="0">
              <a:ea typeface="Calibri"/>
              <a:cs typeface="Calibri"/>
            </a:endParaRPr>
          </a:p>
          <a:p>
            <a:r>
              <a:rPr lang="en-US" dirty="0" err="1"/>
              <a:t>oIT</a:t>
            </a:r>
            <a:r>
              <a:rPr lang="en-US" dirty="0"/>
              <a:t> Helpdesk</a:t>
            </a:r>
            <a:endParaRPr lang="en-US" dirty="0">
              <a:ea typeface="Calibri"/>
              <a:cs typeface="Calibri"/>
            </a:endParaRPr>
          </a:p>
          <a:p>
            <a:r>
              <a:rPr lang="en-US" dirty="0" err="1"/>
              <a:t>oLibrary</a:t>
            </a:r>
            <a:endParaRPr lang="en-US" dirty="0" err="1">
              <a:ea typeface="Calibri"/>
              <a:cs typeface="Calibri"/>
            </a:endParaRPr>
          </a:p>
          <a:p>
            <a:r>
              <a:rPr lang="en-US" dirty="0" err="1"/>
              <a:t>oTo</a:t>
            </a:r>
            <a:r>
              <a:rPr lang="en-US" dirty="0"/>
              <a:t> access cashless catering (</a:t>
            </a:r>
            <a:r>
              <a:rPr lang="en-US" dirty="0" err="1"/>
              <a:t>Upay</a:t>
            </a:r>
            <a:r>
              <a:rPr lang="en-US" dirty="0"/>
              <a:t>)</a:t>
            </a:r>
            <a:endParaRPr lang="en-US" dirty="0">
              <a:ea typeface="Calibri"/>
              <a:cs typeface="Calibri"/>
            </a:endParaRPr>
          </a:p>
          <a:p>
            <a:r>
              <a:rPr lang="en-US" dirty="0" err="1"/>
              <a:t>oTo</a:t>
            </a:r>
            <a:r>
              <a:rPr lang="en-US" dirty="0"/>
              <a:t> use your bus pass or train pass</a:t>
            </a:r>
            <a:endParaRPr lang="en-US" dirty="0">
              <a:ea typeface="Calibri"/>
              <a:cs typeface="Calibri"/>
            </a:endParaRPr>
          </a:p>
          <a:p>
            <a:r>
              <a:rPr lang="en-US" dirty="0" err="1"/>
              <a:t>oTo</a:t>
            </a:r>
            <a:r>
              <a:rPr lang="en-US" dirty="0"/>
              <a:t> sit public exams</a:t>
            </a:r>
            <a:endParaRPr lang="en-US" dirty="0">
              <a:ea typeface="Calibri"/>
              <a:cs typeface="Calibri"/>
            </a:endParaRPr>
          </a:p>
          <a:p>
            <a:r>
              <a:rPr lang="en-US" dirty="0"/>
              <a:t>•If you forget your ID card, please ensure you are wearing a temporary student ID.</a:t>
            </a:r>
            <a:endParaRPr lang="en-US" dirty="0">
              <a:ea typeface="Calibri"/>
              <a:cs typeface="Calibri"/>
            </a:endParaRPr>
          </a:p>
          <a:p>
            <a:r>
              <a:rPr lang="en-US" dirty="0"/>
              <a:t>•If you lose your card, please go to Registry (Colchester) for a replacement.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789037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142598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3703363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293328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278171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104914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add context for your learners where appropriate. </a:t>
            </a:r>
          </a:p>
          <a:p>
            <a:endParaRPr lang="en-US" dirty="0">
              <a:ea typeface="Calibri"/>
              <a:cs typeface="Calibri"/>
            </a:endParaRPr>
          </a:p>
          <a:p>
            <a:r>
              <a:rPr lang="en-US" b="1"/>
              <a:t>Colchester Institute is committed to the promotion of the British Values of: </a:t>
            </a:r>
            <a:endParaRPr lang="en-US"/>
          </a:p>
          <a:p>
            <a:r>
              <a:rPr lang="en-US"/>
              <a:t>•Democracy  </a:t>
            </a:r>
          </a:p>
          <a:p>
            <a:r>
              <a:rPr lang="en-US" dirty="0"/>
              <a:t>•Individual Liberty </a:t>
            </a:r>
            <a:endParaRPr lang="en-US" dirty="0">
              <a:ea typeface="Calibri"/>
              <a:cs typeface="Calibri"/>
            </a:endParaRPr>
          </a:p>
          <a:p>
            <a:r>
              <a:rPr lang="en-US" dirty="0"/>
              <a:t>•Mutual Respect</a:t>
            </a:r>
            <a:endParaRPr lang="en-US" dirty="0">
              <a:ea typeface="Calibri"/>
              <a:cs typeface="Calibri"/>
            </a:endParaRPr>
          </a:p>
          <a:p>
            <a:r>
              <a:rPr lang="en-US" dirty="0"/>
              <a:t>•Rule of Law </a:t>
            </a:r>
            <a:endParaRPr lang="en-US" dirty="0">
              <a:ea typeface="Calibri"/>
              <a:cs typeface="Calibri"/>
            </a:endParaRPr>
          </a:p>
          <a:p>
            <a:r>
              <a:rPr lang="en-US" dirty="0"/>
              <a:t>•Tolerance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3912267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3088568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1156268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151938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1684435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1115449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3445749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141549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4007513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55034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US"/>
              <a:t>37</a:t>
            </a:fld>
            <a:endParaRPr lang="en-US"/>
          </a:p>
        </p:txBody>
      </p:sp>
    </p:spTree>
    <p:extLst>
      <p:ext uri="{BB962C8B-B14F-4D97-AF65-F5344CB8AC3E}">
        <p14:creationId xmlns:p14="http://schemas.microsoft.com/office/powerpoint/2010/main" val="3002400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a:rPr>
              <a:t>Firstly, please explain that UCC operates within a wider college environment and therefore it is important that this information is shared. </a:t>
            </a:r>
          </a:p>
          <a:p>
            <a:endParaRPr lang="en-US" dirty="0">
              <a:ea typeface="Calibri" panose="020F0502020204030204"/>
              <a:cs typeface="Calibri"/>
            </a:endParaRPr>
          </a:p>
          <a:p>
            <a:r>
              <a:rPr lang="en-US" dirty="0">
                <a:ea typeface="Calibri" panose="020F0502020204030204"/>
                <a:cs typeface="Calibri"/>
              </a:rPr>
              <a:t>Dress code – be aware that this is an FE policy and that some parts relating to curriculum areas are not applicable. </a:t>
            </a:r>
            <a:endParaRPr lang="en-US" dirty="0"/>
          </a:p>
          <a:p>
            <a:endParaRPr lang="en-US" dirty="0">
              <a:ea typeface="Calibri" panose="020F0502020204030204"/>
              <a:cs typeface="Calibri"/>
            </a:endParaRPr>
          </a:p>
          <a:p>
            <a:r>
              <a:rPr lang="en-US" dirty="0">
                <a:ea typeface="Calibri" panose="020F0502020204030204"/>
                <a:cs typeface="Calibri"/>
              </a:rPr>
              <a:t>Lanyards and smoking will have been covered off early on already, this is just a reminder. </a:t>
            </a:r>
          </a:p>
          <a:p>
            <a:endParaRPr lang="en-US" dirty="0">
              <a:ea typeface="Calibri" panose="020F0502020204030204"/>
              <a:cs typeface="Calibri"/>
            </a:endParaRPr>
          </a:p>
          <a:p>
            <a:r>
              <a:rPr lang="en-US" dirty="0">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t>38</a:t>
            </a:fld>
            <a:endParaRPr lang="en-GB"/>
          </a:p>
        </p:txBody>
      </p:sp>
    </p:spTree>
    <p:extLst>
      <p:ext uri="{BB962C8B-B14F-4D97-AF65-F5344CB8AC3E}">
        <p14:creationId xmlns:p14="http://schemas.microsoft.com/office/powerpoint/2010/main" val="3111015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do have a student charter but this is currently being updated. </a:t>
            </a:r>
          </a:p>
          <a:p>
            <a:endParaRPr lang="en-US" dirty="0">
              <a:cs typeface="Calibri"/>
            </a:endParaRPr>
          </a:p>
          <a:p>
            <a:r>
              <a:rPr lang="en-US" dirty="0">
                <a:cs typeface="Calibri"/>
              </a:rPr>
              <a:t>You could try an icebreaker. If you could eliminate one thing from your daily routine what would it be? What will make you smile today? Would you rather? </a:t>
            </a:r>
            <a:r>
              <a:rPr lang="en-US" dirty="0">
                <a:hlinkClick r:id="rId3"/>
              </a:rPr>
              <a:t>https://www.mtu.edu/student-leadership/student-orgs/rso-resources/virtual-resources/fun-icebreaking-questions.pdf</a:t>
            </a:r>
            <a:r>
              <a:rPr lang="en-US" dirty="0"/>
              <a:t> </a:t>
            </a:r>
            <a:r>
              <a:rPr lang="en-US" dirty="0">
                <a:cs typeface="Calibri"/>
              </a:rPr>
              <a:t>Could try Task Master inspired tasks</a:t>
            </a:r>
          </a:p>
          <a:p>
            <a:endParaRPr lang="en-US" dirty="0"/>
          </a:p>
          <a:p>
            <a:r>
              <a:rPr lang="en-US" dirty="0"/>
              <a:t>Suggested activity to build class contract:</a:t>
            </a:r>
          </a:p>
          <a:p>
            <a:endParaRPr lang="en-US" dirty="0"/>
          </a:p>
          <a:p>
            <a:r>
              <a:rPr lang="en-US" dirty="0"/>
              <a:t>Flip chart paper, pens.</a:t>
            </a:r>
          </a:p>
          <a:p>
            <a:endParaRPr lang="en-US" dirty="0"/>
          </a:p>
          <a:p>
            <a:r>
              <a:rPr lang="en-US" dirty="0"/>
              <a:t>Write what makes a good team/learning environment</a:t>
            </a:r>
          </a:p>
          <a:p>
            <a:r>
              <a:rPr lang="en-US" dirty="0"/>
              <a:t>Write what doesn't make a good team/learning environment.</a:t>
            </a:r>
          </a:p>
          <a:p>
            <a:r>
              <a:rPr lang="en-US" dirty="0"/>
              <a:t>Write what they want from the teacher.</a:t>
            </a:r>
          </a:p>
          <a:p>
            <a:endParaRPr lang="en-US" dirty="0">
              <a:cs typeface="Calibri" panose="020F0502020204030204"/>
            </a:endParaRPr>
          </a:p>
          <a:p>
            <a:r>
              <a:rPr lang="en-US" dirty="0">
                <a:cs typeface="Calibri" panose="020F0502020204030204"/>
              </a:rPr>
              <a:t>Or,</a:t>
            </a:r>
          </a:p>
          <a:p>
            <a:r>
              <a:rPr lang="en-US" dirty="0">
                <a:cs typeface="Calibri" panose="020F0502020204030204"/>
              </a:rPr>
              <a:t>Fears and expectations</a:t>
            </a:r>
            <a:endParaRPr lang="en-US" dirty="0"/>
          </a:p>
          <a:p>
            <a:endParaRPr lang="en-US" dirty="0"/>
          </a:p>
          <a:p>
            <a:r>
              <a:rPr lang="en-US" dirty="0"/>
              <a:t>Try to draw out:</a:t>
            </a:r>
          </a:p>
          <a:p>
            <a:pPr marL="171450" indent="-171450">
              <a:buFont typeface="Arial,Sans-Serif"/>
              <a:buChar char="•"/>
            </a:pPr>
            <a:r>
              <a:rPr lang="en-US" dirty="0"/>
              <a:t>Lateness</a:t>
            </a:r>
          </a:p>
          <a:p>
            <a:pPr marL="171450" indent="-171450">
              <a:buFont typeface="Arial,Sans-Serif"/>
              <a:buChar char="•"/>
            </a:pPr>
            <a:r>
              <a:rPr lang="en-US" dirty="0"/>
              <a:t>Group work, </a:t>
            </a:r>
          </a:p>
          <a:p>
            <a:pPr marL="171450" indent="-171450">
              <a:buFont typeface="Arial,Sans-Serif"/>
              <a:buChar char="•"/>
            </a:pPr>
            <a:r>
              <a:rPr lang="en-US" dirty="0"/>
              <a:t>Open to being in different groups rather than same table groups.</a:t>
            </a:r>
          </a:p>
          <a:p>
            <a:pPr marL="171450" indent="-171450">
              <a:buFont typeface="Arial,Sans-Serif"/>
              <a:buChar char="•"/>
            </a:pPr>
            <a:r>
              <a:rPr lang="en-US" dirty="0"/>
              <a:t>Completing independent activities</a:t>
            </a:r>
          </a:p>
          <a:p>
            <a:pPr marL="171450" indent="-171450">
              <a:buFont typeface="Arial,Sans-Serif"/>
              <a:buChar char="•"/>
            </a:pPr>
            <a:r>
              <a:rPr lang="en-US" dirty="0"/>
              <a:t>Interrupting – hands up</a:t>
            </a:r>
          </a:p>
          <a:p>
            <a:pPr marL="171450" indent="-171450">
              <a:buFont typeface="Arial,Sans-Serif"/>
              <a:buChar char="•"/>
            </a:pPr>
            <a:r>
              <a:rPr lang="en-US" dirty="0"/>
              <a:t>Taking turns</a:t>
            </a:r>
          </a:p>
          <a:p>
            <a:pPr marL="171450" indent="-171450">
              <a:buFont typeface="Arial,Sans-Serif"/>
              <a:buChar char="•"/>
            </a:pPr>
            <a:r>
              <a:rPr lang="en-US" dirty="0"/>
              <a:t>Respecting each other and their opinions, culture and backgrounds.</a:t>
            </a:r>
          </a:p>
          <a:p>
            <a:pPr marL="171450" indent="-171450">
              <a:buFont typeface="Arial,Sans-Serif"/>
              <a:buChar char="•"/>
            </a:pPr>
            <a:r>
              <a:rPr lang="en-US" dirty="0"/>
              <a:t>Constructive feedback including tone. Handling difficult conversations?</a:t>
            </a:r>
          </a:p>
          <a:p>
            <a:pPr marL="171450" indent="-171450">
              <a:buFont typeface="Arial,Sans-Serif"/>
              <a:buChar char="•"/>
            </a:pPr>
            <a:r>
              <a:rPr lang="en-US" dirty="0"/>
              <a:t>Participation</a:t>
            </a:r>
          </a:p>
          <a:p>
            <a:pPr marL="171450" indent="-171450">
              <a:buFont typeface="Arial,Sans-Serif"/>
              <a:buChar char="•"/>
            </a:pPr>
            <a:r>
              <a:rPr lang="en-US" dirty="0"/>
              <a:t>Respecting the environment</a:t>
            </a:r>
          </a:p>
          <a:p>
            <a:pPr marL="171450" indent="-171450">
              <a:buFont typeface="Arial,Sans-Serif"/>
              <a:buChar char="•"/>
            </a:pPr>
            <a:r>
              <a:rPr lang="en-US" dirty="0"/>
              <a:t>Food/drinks</a:t>
            </a:r>
          </a:p>
          <a:p>
            <a:pPr marL="171450" indent="-171450">
              <a:buFont typeface="Arial,Sans-Serif"/>
              <a:buChar char="•"/>
            </a:pPr>
            <a:r>
              <a:rPr lang="en-US" dirty="0"/>
              <a:t>Including everyone – everyone has a voice</a:t>
            </a:r>
          </a:p>
          <a:p>
            <a:pPr marL="171450" indent="-171450">
              <a:buFont typeface="Arial,Sans-Serif"/>
              <a:buChar char="•"/>
            </a:pPr>
            <a:r>
              <a:rPr lang="en-US" dirty="0"/>
              <a:t>Work standards.</a:t>
            </a:r>
          </a:p>
          <a:p>
            <a:pPr marL="171450" indent="-171450">
              <a:buFont typeface="Arial,Sans-Serif"/>
              <a:buChar char="•"/>
            </a:pPr>
            <a:r>
              <a:rPr lang="en-US" dirty="0"/>
              <a:t>Listen.</a:t>
            </a:r>
          </a:p>
          <a:p>
            <a:pPr marL="171450" indent="-171450">
              <a:buFont typeface="Arial,Sans-Serif"/>
              <a:buChar char="•"/>
            </a:pPr>
            <a:r>
              <a:rPr lang="en-US" dirty="0">
                <a:ea typeface="Calibri" panose="020F0502020204030204"/>
                <a:cs typeface="Calibri"/>
              </a:rPr>
              <a:t>Reporting absences.</a:t>
            </a:r>
          </a:p>
          <a:p>
            <a:pPr marL="171450" indent="-171450">
              <a:buFont typeface="Arial,Sans-Serif"/>
              <a:buChar char="•"/>
            </a:pPr>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39</a:t>
            </a:fld>
            <a:endParaRPr lang="en-GB"/>
          </a:p>
        </p:txBody>
      </p:sp>
    </p:spTree>
    <p:extLst>
      <p:ext uri="{BB962C8B-B14F-4D97-AF65-F5344CB8AC3E}">
        <p14:creationId xmlns:p14="http://schemas.microsoft.com/office/powerpoint/2010/main" val="2937675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Requests for nominations will follow.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40</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4518B2-77B0-4748-9D01-61BBB7B44A19}" type="slidenum">
              <a:rPr lang="en-GB" smtClean="0"/>
              <a:t>41</a:t>
            </a:fld>
            <a:endParaRPr lang="en-GB"/>
          </a:p>
        </p:txBody>
      </p:sp>
    </p:spTree>
    <p:extLst>
      <p:ext uri="{BB962C8B-B14F-4D97-AF65-F5344CB8AC3E}">
        <p14:creationId xmlns:p14="http://schemas.microsoft.com/office/powerpoint/2010/main" val="1107027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32146-D718-091C-88D3-DAF6DA0E7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47AC2-A4CB-E04C-1527-12F48A59D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BA114-2F5E-3E36-A894-05728797AA79}"/>
              </a:ext>
            </a:extLst>
          </p:cNvPr>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a:extLst>
              <a:ext uri="{FF2B5EF4-FFF2-40B4-BE49-F238E27FC236}">
                <a16:creationId xmlns:a16="http://schemas.microsoft.com/office/drawing/2014/main" id="{D8D9B7FA-2C09-D087-AD63-6765482F4450}"/>
              </a:ext>
            </a:extLst>
          </p:cNvPr>
          <p:cNvSpPr>
            <a:spLocks noGrp="1"/>
          </p:cNvSpPr>
          <p:nvPr>
            <p:ph type="sldNum" sz="quarter" idx="5"/>
          </p:nvPr>
        </p:nvSpPr>
        <p:spPr/>
        <p:txBody>
          <a:bodyPr/>
          <a:lstStyle/>
          <a:p>
            <a:fld id="{AE4518B2-77B0-4748-9D01-61BBB7B44A19}" type="slidenum">
              <a:rPr lang="en-GB"/>
              <a:t>43</a:t>
            </a:fld>
            <a:endParaRPr lang="en-GB"/>
          </a:p>
        </p:txBody>
      </p:sp>
    </p:spTree>
    <p:extLst>
      <p:ext uri="{BB962C8B-B14F-4D97-AF65-F5344CB8AC3E}">
        <p14:creationId xmlns:p14="http://schemas.microsoft.com/office/powerpoint/2010/main" val="1777156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Eliza will share the induction parts in the main lecture theatre but these will just act as a reminder. </a:t>
            </a:r>
          </a:p>
          <a:p>
            <a:endParaRPr lang="en-US" dirty="0">
              <a:ea typeface="Calibri"/>
              <a:cs typeface="Calibri"/>
            </a:endParaRPr>
          </a:p>
          <a:p>
            <a:r>
              <a:rPr lang="en-US" dirty="0">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44</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45</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7</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leader to show where these are. You may not have completed all of these in the induction day. https://moodle.ccacolchester.com/course/view.php?id=7323</a:t>
            </a:r>
          </a:p>
          <a:p>
            <a:endParaRPr lang="en-US" dirty="0"/>
          </a:p>
          <a:p>
            <a:endParaRPr lang="en-US" dirty="0"/>
          </a:p>
          <a:p>
            <a:r>
              <a:rPr lang="en-US" dirty="0"/>
              <a:t>We will check centrally. The checklists can be reviewed in pastoral meetings if required.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46</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47</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-General support = IT, Moodle, getting sorted, worried etc. Go to Academic Services for administrative support such as finance etc.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48</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49</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50</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EE88B-8AAB-216A-9D97-4A5B586F8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3521C-AB92-0749-1DCD-6ABBA35F5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9E3F2-BA70-E561-9C40-F4E7D88E8E01}"/>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2D2C353-1AAE-F148-35D2-A0DB79C8E18A}"/>
              </a:ext>
            </a:extLst>
          </p:cNvPr>
          <p:cNvSpPr>
            <a:spLocks noGrp="1"/>
          </p:cNvSpPr>
          <p:nvPr>
            <p:ph type="sldNum" sz="quarter" idx="5"/>
          </p:nvPr>
        </p:nvSpPr>
        <p:spPr/>
        <p:txBody>
          <a:bodyPr/>
          <a:lstStyle/>
          <a:p>
            <a:fld id="{AE4518B2-77B0-4748-9D01-61BBB7B44A19}" type="slidenum">
              <a:rPr lang="en-GB"/>
              <a:t>51</a:t>
            </a:fld>
            <a:endParaRPr lang="en-GB"/>
          </a:p>
        </p:txBody>
      </p:sp>
    </p:spTree>
    <p:extLst>
      <p:ext uri="{BB962C8B-B14F-4D97-AF65-F5344CB8AC3E}">
        <p14:creationId xmlns:p14="http://schemas.microsoft.com/office/powerpoint/2010/main" val="1432934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52</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53</a:t>
            </a:fld>
            <a:endParaRPr lang="en-GB"/>
          </a:p>
        </p:txBody>
      </p:sp>
    </p:spTree>
    <p:extLst>
      <p:ext uri="{BB962C8B-B14F-4D97-AF65-F5344CB8AC3E}">
        <p14:creationId xmlns:p14="http://schemas.microsoft.com/office/powerpoint/2010/main" val="1425986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BEWARE: beware of parking at Matalan, max 2 hours and they will fine. </a:t>
            </a:r>
          </a:p>
          <a:p>
            <a:endParaRPr lang="en-US" dirty="0">
              <a:cs typeface="Calibri"/>
            </a:endParaRPr>
          </a:p>
          <a:p>
            <a:r>
              <a:rPr lang="en-US" dirty="0">
                <a:cs typeface="Calibri"/>
              </a:rPr>
              <a:t>ANPR – automatic number plate recognition system</a:t>
            </a:r>
          </a:p>
          <a:p>
            <a:endParaRPr lang="en-US" dirty="0">
              <a:cs typeface="Calibri"/>
            </a:endParaRPr>
          </a:p>
          <a:p>
            <a:r>
              <a:rPr lang="en-US" dirty="0"/>
              <a:t>Notes:</a:t>
            </a:r>
          </a:p>
          <a:p>
            <a:endParaRPr lang="en-US" dirty="0"/>
          </a:p>
          <a:p>
            <a:r>
              <a:rPr lang="en-US" dirty="0"/>
              <a:t>Locked bike bays are for staff only.</a:t>
            </a:r>
          </a:p>
          <a:p>
            <a:r>
              <a:rPr lang="en-US" b="1" dirty="0"/>
              <a:t>Only PGCE students</a:t>
            </a:r>
            <a:r>
              <a:rPr lang="en-US" dirty="0"/>
              <a:t> can register their cars and pay via the online store. </a:t>
            </a:r>
            <a:r>
              <a:rPr lang="en-US" dirty="0">
                <a:hlinkClick r:id="rId3"/>
              </a:rPr>
              <a:t>https://onlinestore.colchester.ac.uk/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10</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39A2-695F-3D08-B9B8-F0A542F9C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67D4B-3B21-5558-AB50-9B4ACB159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19343-DCFD-DD5E-1531-D31C65A18325}"/>
              </a:ext>
            </a:extLst>
          </p:cNvPr>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a:extLst>
              <a:ext uri="{FF2B5EF4-FFF2-40B4-BE49-F238E27FC236}">
                <a16:creationId xmlns:a16="http://schemas.microsoft.com/office/drawing/2014/main" id="{177D709D-4CA3-8D8E-F7D1-A5FE8FF815F7}"/>
              </a:ext>
            </a:extLst>
          </p:cNvPr>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5741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14</a:t>
            </a:fld>
            <a:endParaRPr lang="en-GB"/>
          </a:p>
        </p:txBody>
      </p:sp>
    </p:spTree>
    <p:extLst>
      <p:ext uri="{BB962C8B-B14F-4D97-AF65-F5344CB8AC3E}">
        <p14:creationId xmlns:p14="http://schemas.microsoft.com/office/powerpoint/2010/main" val="214382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235910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17/09/2025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17/09/2025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17/09/2025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9.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2Fhome%2F"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hyperlink" Target="https://portal.colchester.ac.uk/teams/student_induction_resources/_layouts/15/WopiFrame.aspx?sourcedoc=/teams/student_induction_resources/Documents/Student%20Induction%202024/Ci%20Learner%20Dress%20Code.pdf&amp;action=default"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hyperlink" Target="mailto:uccacademicservices@colchester.ac.uk"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6.xml"/><Relationship Id="rId5" Type="http://schemas.openxmlformats.org/officeDocument/2006/relationships/image" Target="../media/image6.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MA in Education</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a:bodyPr>
          <a:lstStyle/>
          <a:p>
            <a:r>
              <a:rPr lang="en-GB" sz="3200" dirty="0">
                <a:cs typeface="Calibri"/>
              </a:rPr>
              <a:t>An overview</a:t>
            </a:r>
            <a:endParaRPr lang="en-GB" sz="3200" dirty="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When Travelling to UCC and Parking</a:t>
            </a:r>
          </a:p>
          <a:p>
            <a:endParaRPr lang="en-GB" dirty="0">
              <a:cs typeface="Calibri Light"/>
            </a:endParaRPr>
          </a:p>
        </p:txBody>
      </p:sp>
      <p:sp>
        <p:nvSpPr>
          <p:cNvPr id="6" name="Text Placeholder 5">
            <a:extLst>
              <a:ext uri="{FF2B5EF4-FFF2-40B4-BE49-F238E27FC236}">
                <a16:creationId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dirty="0">
                <a:cs typeface="Calibri"/>
              </a:rPr>
              <a:t>Bus or Train</a:t>
            </a:r>
            <a:endParaRPr lang="en-GB" dirty="0"/>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dirty="0">
                <a:latin typeface="Calibri"/>
                <a:cs typeface="Arial"/>
              </a:rPr>
              <a:t>Email </a:t>
            </a:r>
            <a:r>
              <a:rPr lang="en-GB" sz="2200" dirty="0">
                <a:latin typeface="Calibri"/>
                <a:cs typeface="Arial"/>
                <a:hlinkClick r:id="rId5"/>
              </a:rPr>
              <a:t>student.finance@colchester.ac.uk</a:t>
            </a:r>
            <a:r>
              <a:rPr lang="en-GB" sz="2200" dirty="0">
                <a:latin typeface="Calibri"/>
                <a:cs typeface="Arial"/>
              </a:rPr>
              <a:t> or visit student services on the ground floor of B Block for information about bus passes or train tickets. </a:t>
            </a:r>
          </a:p>
          <a:p>
            <a:pPr marL="0" indent="0">
              <a:buNone/>
            </a:pPr>
            <a:endParaRPr lang="en-GB" sz="1700" dirty="0">
              <a:latin typeface="Calibri"/>
              <a:cs typeface="Arial"/>
            </a:endParaRPr>
          </a:p>
          <a:p>
            <a:endParaRPr lang="en-GB" dirty="0">
              <a:cs typeface="Calibri"/>
            </a:endParaRPr>
          </a:p>
        </p:txBody>
      </p:sp>
      <p:sp>
        <p:nvSpPr>
          <p:cNvPr id="11" name="Text Placeholder 10">
            <a:extLst>
              <a:ext uri="{FF2B5EF4-FFF2-40B4-BE49-F238E27FC236}">
                <a16:creationId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dirty="0">
                <a:cs typeface="Calibri"/>
              </a:rPr>
              <a:t>Car</a:t>
            </a:r>
            <a:endParaRPr lang="en-GB" dirty="0"/>
          </a:p>
        </p:txBody>
      </p:sp>
      <p:sp>
        <p:nvSpPr>
          <p:cNvPr id="12" name="Content Placeholder 11">
            <a:extLst>
              <a:ext uri="{FF2B5EF4-FFF2-40B4-BE49-F238E27FC236}">
                <a16:creationId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dirty="0">
                <a:cs typeface="Calibri"/>
              </a:rPr>
              <a:t>If you're travelling by car, we have ANPR system which allows you entry and exit from the campus in the Eastgate entrance. </a:t>
            </a:r>
          </a:p>
          <a:p>
            <a:r>
              <a:rPr lang="en-GB" sz="2200">
                <a:cs typeface="Calibri"/>
              </a:rPr>
              <a:t>The current cost is £2.50 per day</a:t>
            </a:r>
            <a:r>
              <a:rPr lang="en-GB" sz="2200">
                <a:ea typeface="+mn-lt"/>
                <a:cs typeface="+mn-lt"/>
              </a:rPr>
              <a:t>.</a:t>
            </a:r>
            <a:r>
              <a:rPr lang="en-GB" sz="2200" dirty="0">
                <a:ea typeface="+mn-lt"/>
                <a:cs typeface="+mn-lt"/>
              </a:rPr>
              <a:t> Further information can be found </a:t>
            </a:r>
            <a:r>
              <a:rPr lang="en-GB" sz="2200" dirty="0">
                <a:solidFill>
                  <a:srgbClr val="0563C1"/>
                </a:solidFill>
                <a:ea typeface="+mn-lt"/>
                <a:cs typeface="+mn-lt"/>
                <a:hlinkClick r:id="rId6"/>
              </a:rPr>
              <a:t>here</a:t>
            </a:r>
            <a:r>
              <a:rPr lang="en-GB" sz="2200" dirty="0">
                <a:solidFill>
                  <a:srgbClr val="0563C1"/>
                </a:solidFill>
                <a:ea typeface="+mn-lt"/>
                <a:cs typeface="+mn-lt"/>
              </a:rPr>
              <a:t>. </a:t>
            </a:r>
            <a:r>
              <a:rPr lang="en-GB" sz="2200" dirty="0">
                <a:ea typeface="+mn-lt"/>
                <a:cs typeface="+mn-lt"/>
              </a:rPr>
              <a:t>QR codes are located in the car park. </a:t>
            </a:r>
          </a:p>
          <a:p>
            <a:pPr marL="0" indent="0">
              <a:buNone/>
            </a:pPr>
            <a:endParaRPr lang="en-GB" sz="2200" dirty="0">
              <a:ea typeface="Calibri"/>
              <a:cs typeface="Calibri"/>
            </a:endParaRPr>
          </a:p>
          <a:p>
            <a:endParaRPr lang="en-GB" sz="2200" dirty="0">
              <a:ea typeface="Calibri"/>
              <a:cs typeface="Calibri"/>
            </a:endParaRPr>
          </a:p>
        </p:txBody>
      </p:sp>
      <p:sp>
        <p:nvSpPr>
          <p:cNvPr id="14" name="Text Placeholder 5">
            <a:extLst>
              <a:ext uri="{FF2B5EF4-FFF2-40B4-BE49-F238E27FC236}">
                <a16:creationId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cs typeface="Calibri"/>
              </a:rPr>
              <a:t>Bike or Motorbike</a:t>
            </a:r>
            <a:endParaRPr lang="en-GB" dirty="0"/>
          </a:p>
        </p:txBody>
      </p:sp>
      <p:sp>
        <p:nvSpPr>
          <p:cNvPr id="19" name="Content Placeholder 11">
            <a:extLst>
              <a:ext uri="{FF2B5EF4-FFF2-40B4-BE49-F238E27FC236}">
                <a16:creationId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cs typeface="Calibri"/>
              </a:rPr>
              <a:t>Parking is free.</a:t>
            </a:r>
          </a:p>
          <a:p>
            <a:r>
              <a:rPr lang="en-GB" sz="2200" dirty="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and Drink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Calibri"/>
                <a:ea typeface="+mn-lt"/>
                <a:cs typeface="Arial"/>
              </a:rPr>
              <a:t>The</a:t>
            </a:r>
            <a:r>
              <a:rPr lang="en-GB" sz="2000" dirty="0">
                <a:latin typeface="Calibri"/>
                <a:cs typeface="Arial"/>
              </a:rPr>
              <a:t> following refectories are open serving </a:t>
            </a:r>
            <a:r>
              <a:rPr lang="en-GB" sz="2000" dirty="0">
                <a:latin typeface="Calibri"/>
                <a:ea typeface="+mn-lt"/>
                <a:cs typeface="Arial"/>
              </a:rPr>
              <a:t>a </a:t>
            </a:r>
            <a:r>
              <a:rPr lang="en-GB" sz="2000" dirty="0">
                <a:latin typeface="Calibri"/>
                <a:cs typeface="Arial"/>
              </a:rPr>
              <a:t>range </a:t>
            </a:r>
            <a:r>
              <a:rPr lang="en-GB" sz="2000" dirty="0">
                <a:latin typeface="Calibri"/>
                <a:ea typeface="+mn-lt"/>
                <a:cs typeface="Arial"/>
              </a:rPr>
              <a:t>of hot </a:t>
            </a:r>
            <a:r>
              <a:rPr lang="en-GB" sz="2000" dirty="0">
                <a:latin typeface="Calibri"/>
                <a:cs typeface="Arial"/>
              </a:rPr>
              <a:t>and cold food and drinks:</a:t>
            </a:r>
            <a:r>
              <a:rPr lang="en-GB" sz="2000" b="1" dirty="0">
                <a:latin typeface="Calibri"/>
                <a:cs typeface="Arial"/>
              </a:rPr>
              <a:t>   </a:t>
            </a:r>
            <a:endParaRPr lang="en-GB" sz="2000" dirty="0">
              <a:latin typeface="Calibri"/>
              <a:cs typeface="Arial"/>
            </a:endParaRPr>
          </a:p>
          <a:p>
            <a:pPr marL="0" indent="0">
              <a:buNone/>
            </a:pPr>
            <a:endParaRPr lang="en-GB" sz="2000" b="1" dirty="0">
              <a:latin typeface="Calibri"/>
              <a:cs typeface="Arial"/>
            </a:endParaRPr>
          </a:p>
          <a:p>
            <a:pPr lvl="1"/>
            <a:r>
              <a:rPr lang="en-GB" sz="2000" dirty="0">
                <a:latin typeface="Calibri"/>
                <a:cs typeface="Arial"/>
              </a:rPr>
              <a:t>Eat Central (C Block) </a:t>
            </a:r>
          </a:p>
          <a:p>
            <a:pPr lvl="1"/>
            <a:r>
              <a:rPr lang="en-GB" sz="2000" dirty="0">
                <a:latin typeface="Calibri"/>
                <a:cs typeface="Arial"/>
              </a:rPr>
              <a:t>Costa (UCC Building)</a:t>
            </a:r>
          </a:p>
          <a:p>
            <a:pPr lvl="1"/>
            <a:r>
              <a:rPr lang="en-GB" sz="2000" dirty="0">
                <a:latin typeface="Calibri"/>
                <a:cs typeface="Arial"/>
              </a:rPr>
              <a:t>Starbucks (K Block) coffee shop/light bites.</a:t>
            </a:r>
          </a:p>
          <a:p>
            <a:endParaRPr lang="en-GB" sz="1800" dirty="0">
              <a:latin typeface="Calibri"/>
              <a:cs typeface="Arial"/>
            </a:endParaRPr>
          </a:p>
          <a:p>
            <a:r>
              <a:rPr lang="en-GB" sz="2000" i="1" dirty="0">
                <a:latin typeface="Calibri"/>
                <a:cs typeface="Arial"/>
              </a:rPr>
              <a:t>Opening times are displayed locally.</a:t>
            </a:r>
          </a:p>
          <a:p>
            <a:endParaRPr lang="en-GB" sz="2000" dirty="0">
              <a:latin typeface="Calibri"/>
              <a:cs typeface="Arial"/>
            </a:endParaRPr>
          </a:p>
          <a:p>
            <a:r>
              <a:rPr lang="en-GB" sz="2000" dirty="0">
                <a:latin typeface="Calibri"/>
                <a:cs typeface="Arial"/>
              </a:rPr>
              <a:t>Within the CH&amp;FS building there is CH&amp;FS Takeaway on a Friday, and we also have the fantastic restaurant, </a:t>
            </a:r>
            <a:r>
              <a:rPr lang="en-GB" sz="2000" dirty="0">
                <a:latin typeface="Calibri"/>
                <a:cs typeface="Arial"/>
                <a:hlinkClick r:id="rId5"/>
              </a:rPr>
              <a:t>The Balkerne</a:t>
            </a:r>
            <a:r>
              <a:rPr lang="en-GB" sz="2000" dirty="0">
                <a:latin typeface="Calibri"/>
                <a:cs typeface="Arial"/>
              </a:rPr>
              <a:t>, which is open to the public.</a:t>
            </a:r>
            <a:endParaRPr lang="en-US" sz="2000" dirty="0">
              <a:latin typeface="Calibri"/>
              <a:cs typeface="Arial"/>
            </a:endParaRPr>
          </a:p>
          <a:p>
            <a:endParaRPr lang="en-US" sz="2000">
              <a:latin typeface="Arial"/>
              <a:cs typeface="Arial"/>
            </a:endParaRPr>
          </a:p>
          <a:p>
            <a:endParaRPr lang="en-GB" sz="2600" dirty="0">
              <a:cs typeface="Calibri" panose="020F0502020204030204"/>
            </a:endParaRPr>
          </a:p>
        </p:txBody>
      </p:sp>
      <p:pic>
        <p:nvPicPr>
          <p:cNvPr id="5" name="Picture 4" descr="A building with a curved roof and glass windows&#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03DB9-2F17-AF8D-4E61-4E0336E739C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1512388-ECEA-4100-3FDF-1463EE8FC537}"/>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35EBA15-09C0-78AC-6250-D8DC68C98ADC}"/>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F55F1D3-77AD-01FA-2849-D1B2ACC9F3D3}"/>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155AAFBC-372D-7F89-EA45-6E407B3B2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BFC76078-65D6-CAF0-9E47-45B90038087F}"/>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Library </a:t>
            </a:r>
            <a:r>
              <a:rPr lang="en-GB" sz="4800" dirty="0">
                <a:solidFill>
                  <a:schemeClr val="bg1"/>
                </a:solidFill>
                <a:latin typeface="Calibri"/>
                <a:ea typeface="+mj-lt"/>
                <a:cs typeface="+mj-lt"/>
              </a:rPr>
              <a:t>induction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CE8EBB82-2965-1BC8-5282-806F07866413}"/>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F3C821CD-EEA1-F162-3842-5245B7C55766}"/>
              </a:ext>
            </a:extLst>
          </p:cNvPr>
          <p:cNvSpPr>
            <a:spLocks noGrp="1"/>
          </p:cNvSpPr>
          <p:nvPr/>
        </p:nvSpPr>
        <p:spPr>
          <a:xfrm>
            <a:off x="468085" y="1531711"/>
            <a:ext cx="10422615"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800" dirty="0">
                <a:latin typeface="Calibri"/>
                <a:ea typeface="+mn-lt"/>
                <a:cs typeface="Arial"/>
              </a:rPr>
              <a:t>We will adjourn to the library for an induction, after which you are welcome to a 10-minute break to get a coffee, comfort break</a:t>
            </a:r>
            <a:r>
              <a:rPr lang="en-GB" sz="4800" dirty="0">
                <a:latin typeface="Calibri"/>
                <a:cs typeface="Arial"/>
              </a:rPr>
              <a:t>.</a:t>
            </a:r>
            <a:endParaRPr lang="en-US" sz="4800" dirty="0">
              <a:latin typeface="Calibri"/>
              <a:cs typeface="Arial"/>
            </a:endParaRPr>
          </a:p>
          <a:p>
            <a:endParaRPr lang="en-US" sz="2000" dirty="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2227561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Course Structure</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2625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Modules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6" name="Picture 5" descr="A diagram of a course&#10;&#10;AI-generated content may be incorrect.">
            <a:extLst>
              <a:ext uri="{FF2B5EF4-FFF2-40B4-BE49-F238E27FC236}">
                <a16:creationId xmlns:a16="http://schemas.microsoft.com/office/drawing/2014/main" id="{427D2B06-0567-93CD-2344-6AD3E6A02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552" y="1253037"/>
            <a:ext cx="8325270" cy="4607837"/>
          </a:xfrm>
          <a:prstGeom prst="rect">
            <a:avLst/>
          </a:prstGeom>
        </p:spPr>
      </p:pic>
    </p:spTree>
    <p:extLst>
      <p:ext uri="{BB962C8B-B14F-4D97-AF65-F5344CB8AC3E}">
        <p14:creationId xmlns:p14="http://schemas.microsoft.com/office/powerpoint/2010/main" val="1666705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Duration</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pPr marL="0" indent="0">
              <a:buNone/>
            </a:pPr>
            <a:endParaRPr lang="en-GB" dirty="0">
              <a:cs typeface="Calibri"/>
            </a:endParaRPr>
          </a:p>
          <a:p>
            <a:pPr marL="0" indent="0">
              <a:buNone/>
            </a:pPr>
            <a:endParaRPr lang="en-GB" dirty="0">
              <a:cs typeface="Calibri"/>
            </a:endParaRPr>
          </a:p>
          <a:p>
            <a:pPr marL="0" indent="0">
              <a:buNone/>
            </a:pPr>
            <a:endParaRPr lang="en-GB" dirty="0">
              <a:cs typeface="Calibri"/>
            </a:endParaRPr>
          </a:p>
        </p:txBody>
      </p:sp>
      <p:sp>
        <p:nvSpPr>
          <p:cNvPr id="3" name="Content Placeholder 2">
            <a:extLst>
              <a:ext uri="{FF2B5EF4-FFF2-40B4-BE49-F238E27FC236}">
                <a16:creationId xmlns:a16="http://schemas.microsoft.com/office/drawing/2014/main" id="{CB3154E5-301B-2DCC-1BCC-8A4362116AEA}"/>
              </a:ext>
            </a:extLst>
          </p:cNvPr>
          <p:cNvSpPr>
            <a:spLocks noGrp="1"/>
          </p:cNvSpPr>
          <p:nvPr>
            <p:ph sz="half" idx="2"/>
          </p:nvPr>
        </p:nvSpPr>
        <p:spPr/>
        <p:txBody>
          <a:bodyPr/>
          <a:lstStyle/>
          <a:p>
            <a:r>
              <a:rPr lang="en-GB" dirty="0"/>
              <a:t>The  flexible, part-time online MA is a great way of fitting study around other commitments. This pathway normally takes two years. </a:t>
            </a:r>
          </a:p>
          <a:p>
            <a:r>
              <a:rPr lang="en-GB" dirty="0"/>
              <a:t>Lectures are once a week from 18h00-21h00 with an hour for academic tutorials beforehand</a:t>
            </a:r>
          </a:p>
        </p:txBody>
      </p:sp>
      <p:pic>
        <p:nvPicPr>
          <p:cNvPr id="6" name="Picture 5">
            <a:extLst>
              <a:ext uri="{FF2B5EF4-FFF2-40B4-BE49-F238E27FC236}">
                <a16:creationId xmlns:a16="http://schemas.microsoft.com/office/drawing/2014/main" id="{AF6AA6F1-12DA-AEA6-38CB-2D7BE860039C}"/>
              </a:ext>
            </a:extLst>
          </p:cNvPr>
          <p:cNvPicPr>
            <a:picLocks noChangeAspect="1"/>
          </p:cNvPicPr>
          <p:nvPr/>
        </p:nvPicPr>
        <p:blipFill>
          <a:blip r:embed="rId5"/>
          <a:stretch>
            <a:fillRect/>
          </a:stretch>
        </p:blipFill>
        <p:spPr>
          <a:xfrm>
            <a:off x="361560" y="1825625"/>
            <a:ext cx="5734440" cy="2293776"/>
          </a:xfrm>
          <a:prstGeom prst="rect">
            <a:avLst/>
          </a:prstGeom>
        </p:spPr>
      </p:pic>
    </p:spTree>
    <p:extLst>
      <p:ext uri="{BB962C8B-B14F-4D97-AF65-F5344CB8AC3E}">
        <p14:creationId xmlns:p14="http://schemas.microsoft.com/office/powerpoint/2010/main" val="128022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Course requirements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B49EFBC6-221D-B7AB-10A1-6B32A625F8D1}"/>
              </a:ext>
            </a:extLst>
          </p:cNvPr>
          <p:cNvSpPr>
            <a:spLocks noGrp="1"/>
          </p:cNvSpPr>
          <p:nvPr>
            <p:ph sz="half" idx="2"/>
          </p:nvPr>
        </p:nvSpPr>
        <p:spPr>
          <a:xfrm>
            <a:off x="4627418" y="1423992"/>
            <a:ext cx="6393873" cy="4351338"/>
          </a:xfrm>
        </p:spPr>
        <p:txBody>
          <a:bodyPr/>
          <a:lstStyle/>
          <a:p>
            <a:pPr marL="0" indent="0">
              <a:buNone/>
            </a:pPr>
            <a:r>
              <a:rPr lang="en-GB" dirty="0"/>
              <a:t>During the course you will be expected to be responsible for your own learning and maintain the following:</a:t>
            </a:r>
          </a:p>
          <a:p>
            <a:r>
              <a:rPr lang="en-GB" dirty="0"/>
              <a:t>Regular attendance – online with possibly one f2f meeting per module</a:t>
            </a:r>
          </a:p>
          <a:p>
            <a:r>
              <a:rPr lang="en-GB" dirty="0"/>
              <a:t>Do independent research – </a:t>
            </a:r>
            <a:r>
              <a:rPr lang="en-GB" b="1" dirty="0"/>
              <a:t>LOTS OF READING</a:t>
            </a:r>
          </a:p>
          <a:p>
            <a:r>
              <a:rPr lang="en-GB" dirty="0"/>
              <a:t>Complete all the modules by required submission dates</a:t>
            </a:r>
          </a:p>
          <a:p>
            <a:endParaRPr lang="en-GB" dirty="0"/>
          </a:p>
        </p:txBody>
      </p:sp>
      <p:pic>
        <p:nvPicPr>
          <p:cNvPr id="5" name="Picture 4">
            <a:extLst>
              <a:ext uri="{FF2B5EF4-FFF2-40B4-BE49-F238E27FC236}">
                <a16:creationId xmlns:a16="http://schemas.microsoft.com/office/drawing/2014/main" id="{F45220A9-9F12-5A7F-EE3A-E1E025B81315}"/>
              </a:ext>
            </a:extLst>
          </p:cNvPr>
          <p:cNvPicPr>
            <a:picLocks noChangeAspect="1"/>
          </p:cNvPicPr>
          <p:nvPr/>
        </p:nvPicPr>
        <p:blipFill>
          <a:blip r:embed="rId5"/>
          <a:stretch>
            <a:fillRect/>
          </a:stretch>
        </p:blipFill>
        <p:spPr>
          <a:xfrm>
            <a:off x="1331641" y="1463963"/>
            <a:ext cx="2623542" cy="3930073"/>
          </a:xfrm>
          <a:prstGeom prst="rect">
            <a:avLst/>
          </a:prstGeom>
        </p:spPr>
      </p:pic>
    </p:spTree>
    <p:extLst>
      <p:ext uri="{BB962C8B-B14F-4D97-AF65-F5344CB8AC3E}">
        <p14:creationId xmlns:p14="http://schemas.microsoft.com/office/powerpoint/2010/main" val="281860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Academic and Pastoral Tutorials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p:txBody>
          <a:bodyPr vert="horz" lIns="91440" tIns="45720" rIns="91440" bIns="45720" rtlCol="0" anchor="t">
            <a:normAutofit/>
          </a:bodyPr>
          <a:lstStyle/>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F1910C2-6B2F-EF8A-6978-61E98F13309A}"/>
              </a:ext>
            </a:extLst>
          </p:cNvPr>
          <p:cNvSpPr>
            <a:spLocks noGrp="1"/>
          </p:cNvSpPr>
          <p:nvPr>
            <p:ph sz="half" idx="2"/>
          </p:nvPr>
        </p:nvSpPr>
        <p:spPr/>
        <p:txBody>
          <a:bodyPr/>
          <a:lstStyle/>
          <a:p>
            <a:r>
              <a:rPr lang="en-GB" dirty="0"/>
              <a:t>Course leader will offer pastoral tutorials and support when required.</a:t>
            </a:r>
          </a:p>
          <a:p>
            <a:r>
              <a:rPr lang="en-GB" dirty="0"/>
              <a:t>Module tutor will offer an individual academic tutorial to support the learning and academic practice linked to the module delivered.</a:t>
            </a:r>
          </a:p>
        </p:txBody>
      </p:sp>
      <p:pic>
        <p:nvPicPr>
          <p:cNvPr id="5" name="Picture 4">
            <a:extLst>
              <a:ext uri="{FF2B5EF4-FFF2-40B4-BE49-F238E27FC236}">
                <a16:creationId xmlns:a16="http://schemas.microsoft.com/office/drawing/2014/main" id="{A5CE242E-31C1-917D-6A22-187E36C5EECB}"/>
              </a:ext>
            </a:extLst>
          </p:cNvPr>
          <p:cNvPicPr>
            <a:picLocks noChangeAspect="1"/>
          </p:cNvPicPr>
          <p:nvPr/>
        </p:nvPicPr>
        <p:blipFill>
          <a:blip r:embed="rId5"/>
          <a:stretch>
            <a:fillRect/>
          </a:stretch>
        </p:blipFill>
        <p:spPr>
          <a:xfrm>
            <a:off x="215150" y="1976208"/>
            <a:ext cx="5957050" cy="3220027"/>
          </a:xfrm>
          <a:prstGeom prst="rect">
            <a:avLst/>
          </a:prstGeom>
        </p:spPr>
      </p:pic>
    </p:spTree>
    <p:extLst>
      <p:ext uri="{BB962C8B-B14F-4D97-AF65-F5344CB8AC3E}">
        <p14:creationId xmlns:p14="http://schemas.microsoft.com/office/powerpoint/2010/main" val="65536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D408A-3C95-C14D-35DB-F4914F4439B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85E4DCF-D81D-6E8E-A3A9-71367A2E6473}"/>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999217F-48E0-C287-6DA1-630CE33A8A58}"/>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0CB4C78-B921-AA1A-1786-C85E34E6DBD6}"/>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F1E4A085-6438-4332-C8F9-19FD5FC1E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59AD0F9D-881B-1B2A-0665-7B03B5FC7F0E}"/>
              </a:ext>
            </a:extLst>
          </p:cNvPr>
          <p:cNvSpPr>
            <a:spLocks noGrp="1"/>
          </p:cNvSpPr>
          <p:nvPr>
            <p:ph type="title"/>
          </p:nvPr>
        </p:nvSpPr>
        <p:spPr/>
        <p:txBody>
          <a:bodyPr/>
          <a:lstStyle/>
          <a:p>
            <a:r>
              <a:rPr lang="en-GB" dirty="0">
                <a:solidFill>
                  <a:schemeClr val="bg1"/>
                </a:solidFill>
                <a:latin typeface="Calibri"/>
                <a:ea typeface="+mj-lt"/>
                <a:cs typeface="+mj-lt"/>
              </a:rPr>
              <a:t>Academic Learning plans &amp; Assessment</a:t>
            </a:r>
          </a:p>
          <a:p>
            <a:endParaRPr lang="en-GB" dirty="0">
              <a:cs typeface="Calibri Light"/>
            </a:endParaRPr>
          </a:p>
        </p:txBody>
      </p:sp>
      <p:sp>
        <p:nvSpPr>
          <p:cNvPr id="4" name="Content Placeholder 3">
            <a:extLst>
              <a:ext uri="{FF2B5EF4-FFF2-40B4-BE49-F238E27FC236}">
                <a16:creationId xmlns:a16="http://schemas.microsoft.com/office/drawing/2014/main" id="{5EC12345-38D0-DCD3-9927-613F39C29EB3}"/>
              </a:ext>
            </a:extLst>
          </p:cNvPr>
          <p:cNvSpPr>
            <a:spLocks noGrp="1"/>
          </p:cNvSpPr>
          <p:nvPr>
            <p:ph sz="half" idx="1"/>
          </p:nvPr>
        </p:nvSpPr>
        <p:spPr/>
        <p:txBody>
          <a:bodyPr vert="horz" lIns="91440" tIns="45720" rIns="91440" bIns="45720" rtlCol="0" anchor="t">
            <a:normAutofit fontScale="62500" lnSpcReduction="20000"/>
          </a:bodyPr>
          <a:lstStyle/>
          <a:p>
            <a:r>
              <a:rPr lang="en-GB" sz="4500" dirty="0">
                <a:cs typeface="Arial"/>
              </a:rPr>
              <a:t>See the handout on Learning plans, assessment and tutorial topics.</a:t>
            </a:r>
          </a:p>
          <a:p>
            <a:r>
              <a:rPr lang="en-GB" sz="4500" dirty="0">
                <a:cs typeface="Arial"/>
              </a:rPr>
              <a:t>In small groups find the answers to the questions.</a:t>
            </a:r>
          </a:p>
          <a:p>
            <a:r>
              <a:rPr lang="en-GB" sz="4500" dirty="0">
                <a:cs typeface="Arial"/>
              </a:rPr>
              <a:t>You will have a maximum of 10 minutes to find the correct answer.</a:t>
            </a:r>
          </a:p>
          <a:p>
            <a:r>
              <a:rPr lang="en-GB" sz="4500" dirty="0">
                <a:cs typeface="Arial"/>
              </a:rPr>
              <a:t>The winning group with the most correct answers or the fastest time will triumph</a:t>
            </a:r>
            <a:r>
              <a:rPr lang="en-GB" sz="2400" dirty="0">
                <a:cs typeface="Arial"/>
              </a:rPr>
              <a:t>.</a:t>
            </a:r>
          </a:p>
          <a:p>
            <a:pPr marL="0" indent="0">
              <a:buNone/>
            </a:pPr>
            <a:endParaRPr lang="en-GB" sz="1700" dirty="0">
              <a:cs typeface="Arial"/>
            </a:endParaRPr>
          </a:p>
        </p:txBody>
      </p:sp>
      <p:sp>
        <p:nvSpPr>
          <p:cNvPr id="3" name="Content Placeholder 2">
            <a:extLst>
              <a:ext uri="{FF2B5EF4-FFF2-40B4-BE49-F238E27FC236}">
                <a16:creationId xmlns:a16="http://schemas.microsoft.com/office/drawing/2014/main" id="{2EC253F7-959B-4C97-7ED2-B980CEA41A6A}"/>
              </a:ext>
            </a:extLst>
          </p:cNvPr>
          <p:cNvSpPr>
            <a:spLocks noGrp="1"/>
          </p:cNvSpPr>
          <p:nvPr>
            <p:ph sz="half" idx="2"/>
          </p:nvPr>
        </p:nvSpPr>
        <p:spPr>
          <a:xfrm>
            <a:off x="6096000" y="1397058"/>
            <a:ext cx="5181600" cy="4351338"/>
          </a:xfrm>
        </p:spPr>
        <p:txBody>
          <a:bodyPr>
            <a:normAutofit fontScale="62500" lnSpcReduction="20000"/>
          </a:bodyPr>
          <a:lstStyle/>
          <a:p>
            <a:endParaRPr lang="en-GB" sz="2300"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None/>
            </a:pPr>
            <a:r>
              <a:rPr lang="en-US" altLang="en-US" sz="2300" b="1" dirty="0">
                <a:cs typeface="Arial" panose="020B0604020202020204" pitchFamily="34" charset="0"/>
              </a:rPr>
              <a:t>Questions</a:t>
            </a:r>
          </a:p>
          <a:p>
            <a:pPr marL="0" lvl="0" indent="0" eaLnBrk="0" fontAlgn="base" hangingPunct="0">
              <a:lnSpc>
                <a:spcPct val="100000"/>
              </a:lnSpc>
              <a:spcBef>
                <a:spcPct val="0"/>
              </a:spcBef>
              <a:spcAft>
                <a:spcPct val="0"/>
              </a:spcAft>
              <a:buFontTx/>
              <a:buAutoNum type="arabicPeriod"/>
            </a:pPr>
            <a:r>
              <a:rPr lang="en-US" altLang="en-US" sz="2300" dirty="0">
                <a:cs typeface="Arial" panose="020B0604020202020204" pitchFamily="34" charset="0"/>
              </a:rPr>
              <a:t>How many potential research questions are you expected to have drafted by Week 2? </a:t>
            </a:r>
          </a:p>
          <a:p>
            <a:pPr marL="0" lvl="0" indent="0" eaLnBrk="0" fontAlgn="base" hangingPunct="0">
              <a:lnSpc>
                <a:spcPct val="100000"/>
              </a:lnSpc>
              <a:spcBef>
                <a:spcPct val="0"/>
              </a:spcBef>
              <a:spcAft>
                <a:spcPct val="0"/>
              </a:spcAft>
              <a:buFontTx/>
              <a:buAutoNum type="arabicPeriod" startAt="2"/>
            </a:pPr>
            <a:r>
              <a:rPr lang="en-US" altLang="en-US" sz="2300" dirty="0">
                <a:cs typeface="Arial" panose="020B0604020202020204" pitchFamily="34" charset="0"/>
              </a:rPr>
              <a:t>In the "Critical Literature Review Workshop," you must submit an annotated bibliography. How many words long must this be? </a:t>
            </a:r>
          </a:p>
          <a:p>
            <a:pPr marL="0" lvl="0" indent="0" eaLnBrk="0" fontAlgn="base" hangingPunct="0">
              <a:lnSpc>
                <a:spcPct val="100000"/>
              </a:lnSpc>
              <a:spcBef>
                <a:spcPct val="0"/>
              </a:spcBef>
              <a:spcAft>
                <a:spcPct val="0"/>
              </a:spcAft>
              <a:buFontTx/>
              <a:buAutoNum type="arabicPeriod" startAt="3"/>
            </a:pPr>
            <a:r>
              <a:rPr lang="en-US" altLang="en-US" sz="2300" dirty="0">
                <a:cs typeface="Arial" panose="020B0604020202020204" pitchFamily="34" charset="0"/>
              </a:rPr>
              <a:t>What is the word count for the "Methodology Outline" task? </a:t>
            </a:r>
          </a:p>
          <a:p>
            <a:pPr marL="0" lvl="0" indent="0" eaLnBrk="0" fontAlgn="base" hangingPunct="0">
              <a:lnSpc>
                <a:spcPct val="100000"/>
              </a:lnSpc>
              <a:spcBef>
                <a:spcPct val="0"/>
              </a:spcBef>
              <a:spcAft>
                <a:spcPct val="0"/>
              </a:spcAft>
              <a:buFontTx/>
              <a:buAutoNum type="arabicPeriod" startAt="4"/>
            </a:pPr>
            <a:r>
              <a:rPr lang="en-US" altLang="en-US" sz="2300" dirty="0">
                <a:cs typeface="Arial" panose="020B0604020202020204" pitchFamily="34" charset="0"/>
              </a:rPr>
              <a:t>Your three-minute thesis presentation should cover which three topics? </a:t>
            </a:r>
          </a:p>
          <a:p>
            <a:pPr marL="0" lvl="0" indent="0" eaLnBrk="0" fontAlgn="base" hangingPunct="0">
              <a:lnSpc>
                <a:spcPct val="100000"/>
              </a:lnSpc>
              <a:spcBef>
                <a:spcPct val="0"/>
              </a:spcBef>
              <a:spcAft>
                <a:spcPct val="0"/>
              </a:spcAft>
              <a:buFontTx/>
              <a:buAutoNum type="arabicPeriod" startAt="5"/>
            </a:pPr>
            <a:r>
              <a:rPr lang="en-US" altLang="en-US" sz="2300" dirty="0">
                <a:cs typeface="Arial" panose="020B0604020202020204" pitchFamily="34" charset="0"/>
              </a:rPr>
              <a:t>On what date are the final presentations and peer review for the "Research Methodology" module due? </a:t>
            </a:r>
          </a:p>
          <a:p>
            <a:pPr marL="0" lvl="0" indent="0" eaLnBrk="0" fontAlgn="base" hangingPunct="0">
              <a:lnSpc>
                <a:spcPct val="100000"/>
              </a:lnSpc>
              <a:spcBef>
                <a:spcPct val="0"/>
              </a:spcBef>
              <a:spcAft>
                <a:spcPct val="0"/>
              </a:spcAft>
              <a:buFontTx/>
              <a:buAutoNum type="arabicPeriod" startAt="6"/>
            </a:pPr>
            <a:r>
              <a:rPr lang="en-US" altLang="en-US" sz="2300" dirty="0">
                <a:cs typeface="Arial" panose="020B0604020202020204" pitchFamily="34" charset="0"/>
              </a:rPr>
              <a:t>The </a:t>
            </a:r>
            <a:r>
              <a:rPr lang="en-US" altLang="en-US" sz="2300" b="1" dirty="0">
                <a:cs typeface="Arial" panose="020B0604020202020204" pitchFamily="34" charset="0"/>
              </a:rPr>
              <a:t>Critical Review of Teaching, Learning, and Assessment</a:t>
            </a:r>
            <a:r>
              <a:rPr lang="en-US" altLang="en-US" sz="2300" dirty="0">
                <a:cs typeface="Arial" panose="020B0604020202020204" pitchFamily="34" charset="0"/>
              </a:rPr>
              <a:t> module culminates in a "Manifesto." What is the word count for this assignment? </a:t>
            </a:r>
          </a:p>
          <a:p>
            <a:pPr marL="0" lvl="0" indent="0" eaLnBrk="0" fontAlgn="base" hangingPunct="0">
              <a:lnSpc>
                <a:spcPct val="100000"/>
              </a:lnSpc>
              <a:spcBef>
                <a:spcPct val="0"/>
              </a:spcBef>
              <a:spcAft>
                <a:spcPct val="0"/>
              </a:spcAft>
              <a:buFontTx/>
              <a:buAutoNum type="arabicPeriod" startAt="7"/>
            </a:pPr>
            <a:r>
              <a:rPr lang="en-US" altLang="en-US" sz="2300" dirty="0">
                <a:cs typeface="Arial" panose="020B0604020202020204" pitchFamily="34" charset="0"/>
              </a:rPr>
              <a:t>What is the word count for the "Reflective blog post on transformative learning" formative task in the </a:t>
            </a:r>
          </a:p>
          <a:p>
            <a:pPr marL="0" lvl="0" indent="0" eaLnBrk="0" fontAlgn="base" hangingPunct="0">
              <a:lnSpc>
                <a:spcPct val="100000"/>
              </a:lnSpc>
              <a:spcBef>
                <a:spcPct val="0"/>
              </a:spcBef>
              <a:spcAft>
                <a:spcPct val="0"/>
              </a:spcAft>
              <a:buNone/>
            </a:pPr>
            <a:r>
              <a:rPr lang="en-US" altLang="en-US" sz="2300" b="1" dirty="0">
                <a:cs typeface="Arial" panose="020B0604020202020204" pitchFamily="34" charset="0"/>
              </a:rPr>
              <a:t>Learning Design and Technology</a:t>
            </a:r>
            <a:r>
              <a:rPr lang="en-US" altLang="en-US" sz="2300" dirty="0">
                <a:cs typeface="Arial" panose="020B0604020202020204" pitchFamily="34" charset="0"/>
              </a:rPr>
              <a:t> module? </a:t>
            </a:r>
          </a:p>
          <a:p>
            <a:pPr marL="0" lvl="0" indent="0" eaLnBrk="0" fontAlgn="base" hangingPunct="0">
              <a:lnSpc>
                <a:spcPct val="100000"/>
              </a:lnSpc>
              <a:spcBef>
                <a:spcPct val="0"/>
              </a:spcBef>
              <a:spcAft>
                <a:spcPct val="0"/>
              </a:spcAft>
              <a:buFontTx/>
              <a:buAutoNum type="arabicPeriod" startAt="8"/>
            </a:pPr>
            <a:r>
              <a:rPr lang="en-US" altLang="en-US" sz="2300" dirty="0">
                <a:cs typeface="Arial" panose="020B0604020202020204" pitchFamily="34" charset="0"/>
              </a:rPr>
              <a:t>The </a:t>
            </a:r>
            <a:r>
              <a:rPr lang="en-US" altLang="en-US" sz="2300" b="1" dirty="0">
                <a:cs typeface="Arial" panose="020B0604020202020204" pitchFamily="34" charset="0"/>
              </a:rPr>
              <a:t>Reflective Managing and Leading in Education</a:t>
            </a:r>
            <a:r>
              <a:rPr lang="en-US" altLang="en-US" sz="2300" dirty="0">
                <a:cs typeface="Arial" panose="020B0604020202020204" pitchFamily="34" charset="0"/>
              </a:rPr>
              <a:t> module requires you to complete a SWOT analysis. What is the word count for this task? </a:t>
            </a:r>
          </a:p>
          <a:p>
            <a:pPr marL="0" lvl="0" indent="0" eaLnBrk="0" fontAlgn="base" hangingPunct="0">
              <a:lnSpc>
                <a:spcPct val="100000"/>
              </a:lnSpc>
              <a:spcBef>
                <a:spcPct val="0"/>
              </a:spcBef>
              <a:spcAft>
                <a:spcPct val="0"/>
              </a:spcAft>
              <a:buFontTx/>
              <a:buAutoNum type="arabicPeriod" startAt="9"/>
            </a:pPr>
            <a:r>
              <a:rPr lang="en-US" altLang="en-US" sz="2300" dirty="0">
                <a:cs typeface="Arial" panose="020B0604020202020204" pitchFamily="34" charset="0"/>
              </a:rPr>
              <a:t>What is the word count for the dissertation, which is a core module? </a:t>
            </a:r>
          </a:p>
          <a:p>
            <a:pPr marL="0" lvl="0" indent="0" eaLnBrk="0" fontAlgn="base" hangingPunct="0">
              <a:lnSpc>
                <a:spcPct val="100000"/>
              </a:lnSpc>
              <a:spcBef>
                <a:spcPct val="0"/>
              </a:spcBef>
              <a:spcAft>
                <a:spcPct val="0"/>
              </a:spcAft>
              <a:buFontTx/>
              <a:buAutoNum type="arabicPeriod" startAt="10"/>
            </a:pPr>
            <a:r>
              <a:rPr lang="en-US" altLang="en-US" sz="2300" dirty="0">
                <a:cs typeface="Arial" panose="020B0604020202020204" pitchFamily="34" charset="0"/>
              </a:rPr>
              <a:t>What is the due date for the </a:t>
            </a:r>
          </a:p>
          <a:p>
            <a:pPr marL="0" lvl="0" indent="0" eaLnBrk="0" fontAlgn="base" hangingPunct="0">
              <a:lnSpc>
                <a:spcPct val="100000"/>
              </a:lnSpc>
              <a:spcBef>
                <a:spcPct val="0"/>
              </a:spcBef>
              <a:spcAft>
                <a:spcPct val="0"/>
              </a:spcAft>
              <a:buNone/>
            </a:pPr>
            <a:r>
              <a:rPr lang="en-US" altLang="en-US" sz="2300" b="1" dirty="0">
                <a:cs typeface="Arial" panose="020B0604020202020204" pitchFamily="34" charset="0"/>
              </a:rPr>
              <a:t>Research Methodology</a:t>
            </a:r>
            <a:r>
              <a:rPr lang="en-US" altLang="en-US" sz="2300" dirty="0">
                <a:cs typeface="Arial" panose="020B0604020202020204" pitchFamily="34" charset="0"/>
              </a:rPr>
              <a:t> proposal? </a:t>
            </a:r>
          </a:p>
          <a:p>
            <a:endParaRPr lang="en-GB" dirty="0"/>
          </a:p>
        </p:txBody>
      </p:sp>
      <p:sp>
        <p:nvSpPr>
          <p:cNvPr id="6" name="Rectangle 1">
            <a:extLst>
              <a:ext uri="{FF2B5EF4-FFF2-40B4-BE49-F238E27FC236}">
                <a16:creationId xmlns:a16="http://schemas.microsoft.com/office/drawing/2014/main" id="{937EE9FC-667A-D71F-9487-FACB4595349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2456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D5CF3-A480-4451-115B-2B97126E7C3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1157CC4-22DA-EFCF-0702-07F9D25D4810}"/>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500" b="1" dirty="0">
                <a:solidFill>
                  <a:schemeClr val="bg1"/>
                </a:solidFill>
                <a:latin typeface="Arial" panose="020B0604020202020204" pitchFamily="34" charset="0"/>
                <a:cs typeface="Arial" panose="020B0604020202020204" pitchFamily="34" charset="0"/>
              </a:rPr>
              <a:t>Scenarios </a:t>
            </a:r>
          </a:p>
        </p:txBody>
      </p:sp>
      <p:sp>
        <p:nvSpPr>
          <p:cNvPr id="7" name="Rectangle 6">
            <a:extLst>
              <a:ext uri="{FF2B5EF4-FFF2-40B4-BE49-F238E27FC236}">
                <a16:creationId xmlns:a16="http://schemas.microsoft.com/office/drawing/2014/main" id="{2BD6C848-7A44-CDE5-17E3-168A1DBD849D}"/>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2EF889C-DA83-D4D0-8393-975EF6571C44}"/>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78B9A25C-7B54-851B-4C00-C0BEFA3D4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4" name="Content Placeholder 3">
            <a:extLst>
              <a:ext uri="{FF2B5EF4-FFF2-40B4-BE49-F238E27FC236}">
                <a16:creationId xmlns:a16="http://schemas.microsoft.com/office/drawing/2014/main" id="{FE920A2F-A504-7C30-C8A0-5A8F87DF4767}"/>
              </a:ext>
            </a:extLst>
          </p:cNvPr>
          <p:cNvSpPr>
            <a:spLocks noGrp="1"/>
          </p:cNvSpPr>
          <p:nvPr>
            <p:ph sz="half" idx="1"/>
          </p:nvPr>
        </p:nvSpPr>
        <p:spPr/>
        <p:txBody>
          <a:bodyPr vert="horz" lIns="91440" tIns="45720" rIns="91440" bIns="45720" rtlCol="0" anchor="t">
            <a:normAutofit fontScale="47500" lnSpcReduction="20000"/>
          </a:bodyPr>
          <a:lstStyle/>
          <a:p>
            <a:pPr>
              <a:buNone/>
            </a:pPr>
            <a:endParaRPr lang="en-GB" sz="2000" b="1" dirty="0">
              <a:latin typeface="Arial"/>
              <a:ea typeface="Calibri"/>
              <a:cs typeface="Arial"/>
            </a:endParaRPr>
          </a:p>
          <a:p>
            <a:pPr marL="0" indent="0">
              <a:buNone/>
            </a:pPr>
            <a:r>
              <a:rPr lang="en-GB" sz="5800" dirty="0">
                <a:ea typeface="Calibri"/>
                <a:cs typeface="Arial" panose="020B0604020202020204" pitchFamily="34" charset="0"/>
              </a:rPr>
              <a:t>These are some student welfare and care scenarios – see if the following slides provide an answer or solution to these.</a:t>
            </a:r>
          </a:p>
          <a:p>
            <a:pPr marL="0" indent="0">
              <a:buNone/>
            </a:pPr>
            <a:endParaRPr lang="en-GB" sz="5800" dirty="0">
              <a:ea typeface="Calibri"/>
              <a:cs typeface="Arial" panose="020B0604020202020204" pitchFamily="34" charset="0"/>
            </a:endParaRPr>
          </a:p>
          <a:p>
            <a:pPr marL="0" indent="0">
              <a:buNone/>
            </a:pPr>
            <a:r>
              <a:rPr lang="en-GB" sz="5800" dirty="0">
                <a:ea typeface="Calibri"/>
                <a:cs typeface="Arial" panose="020B0604020202020204" pitchFamily="34" charset="0"/>
              </a:rPr>
              <a:t>We will share out thoughts on these at the end of this section of the slides.</a:t>
            </a:r>
          </a:p>
        </p:txBody>
      </p:sp>
      <p:sp>
        <p:nvSpPr>
          <p:cNvPr id="5" name="Content Placeholder 4">
            <a:extLst>
              <a:ext uri="{FF2B5EF4-FFF2-40B4-BE49-F238E27FC236}">
                <a16:creationId xmlns:a16="http://schemas.microsoft.com/office/drawing/2014/main" id="{0732D952-E295-A8EE-AD9F-B4EF69F1016D}"/>
              </a:ext>
            </a:extLst>
          </p:cNvPr>
          <p:cNvSpPr>
            <a:spLocks noGrp="1"/>
          </p:cNvSpPr>
          <p:nvPr>
            <p:ph sz="half" idx="2"/>
          </p:nvPr>
        </p:nvSpPr>
        <p:spPr/>
        <p:txBody>
          <a:bodyPr>
            <a:normAutofit fontScale="47500" lnSpcReduction="20000"/>
          </a:bodyPr>
          <a:lstStyle/>
          <a:p>
            <a:pPr lvl="0">
              <a:lnSpc>
                <a:spcPct val="120000"/>
              </a:lnSpc>
            </a:pPr>
            <a:r>
              <a:rPr lang="en-GB" b="1" dirty="0"/>
              <a:t>Academic Stress:</a:t>
            </a:r>
            <a:r>
              <a:rPr lang="en-GB" dirty="0"/>
              <a:t> You are feeling overwhelmed by the demanding nature of the program, particularly with managing your time alongside your other commitments.</a:t>
            </a:r>
          </a:p>
          <a:p>
            <a:pPr lvl="0">
              <a:lnSpc>
                <a:spcPct val="120000"/>
              </a:lnSpc>
            </a:pPr>
            <a:r>
              <a:rPr lang="en-GB" b="1" dirty="0"/>
              <a:t>Technical Difficulties:</a:t>
            </a:r>
            <a:r>
              <a:rPr lang="en-GB" dirty="0"/>
              <a:t> You are a new student and are having trouble logging into the online learning systems like Moodle or Google Classroom.</a:t>
            </a:r>
          </a:p>
          <a:p>
            <a:pPr>
              <a:lnSpc>
                <a:spcPct val="120000"/>
              </a:lnSpc>
            </a:pPr>
            <a:r>
              <a:rPr lang="en-GB" dirty="0"/>
              <a:t> </a:t>
            </a:r>
            <a:r>
              <a:rPr lang="en-GB" b="1" dirty="0"/>
              <a:t>Feeling Isolated:</a:t>
            </a:r>
            <a:r>
              <a:rPr lang="en-GB" dirty="0"/>
              <a:t> Since the course is online, you are starting to feel isolated from your peers.</a:t>
            </a:r>
          </a:p>
          <a:p>
            <a:pPr>
              <a:lnSpc>
                <a:spcPct val="120000"/>
              </a:lnSpc>
            </a:pPr>
            <a:r>
              <a:rPr lang="en-GB" dirty="0"/>
              <a:t> </a:t>
            </a:r>
            <a:r>
              <a:rPr lang="en-GB" b="1" dirty="0"/>
              <a:t>Needing Special Support:</a:t>
            </a:r>
            <a:r>
              <a:rPr lang="en-GB" dirty="0"/>
              <a:t> You have a specific learning difficulty and require reasonable adjustments to your learning environment or for assessments.</a:t>
            </a:r>
          </a:p>
          <a:p>
            <a:pPr>
              <a:lnSpc>
                <a:spcPct val="120000"/>
              </a:lnSpc>
            </a:pPr>
            <a:r>
              <a:rPr lang="en-GB" dirty="0"/>
              <a:t> </a:t>
            </a:r>
            <a:r>
              <a:rPr lang="en-GB" b="1" dirty="0"/>
              <a:t>Safety Concerns on Campus:</a:t>
            </a:r>
            <a:r>
              <a:rPr lang="en-GB" dirty="0"/>
              <a:t> You are on campus for a meeting and see an individual who is not wearing an ID badge and is acting suspiciously.</a:t>
            </a:r>
          </a:p>
          <a:p>
            <a:pPr>
              <a:lnSpc>
                <a:spcPct val="120000"/>
              </a:lnSpc>
            </a:pPr>
            <a:r>
              <a:rPr lang="en-GB" dirty="0"/>
              <a:t> </a:t>
            </a:r>
            <a:r>
              <a:rPr lang="en-GB" b="1" dirty="0"/>
              <a:t>Personal Problems:</a:t>
            </a:r>
            <a:r>
              <a:rPr lang="en-GB" dirty="0"/>
              <a:t> You are dealing with a personal issue, such as a bereavement, that is affecting your ability to study.</a:t>
            </a:r>
          </a:p>
          <a:p>
            <a:endParaRPr lang="en-GB" dirty="0"/>
          </a:p>
        </p:txBody>
      </p:sp>
      <p:sp>
        <p:nvSpPr>
          <p:cNvPr id="3" name="Content Placeholder 2">
            <a:extLst>
              <a:ext uri="{FF2B5EF4-FFF2-40B4-BE49-F238E27FC236}">
                <a16:creationId xmlns:a16="http://schemas.microsoft.com/office/drawing/2014/main" id="{96DA1F90-DB2E-7F5B-DC00-51A0A9CDA0D1}"/>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259774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a:buFont typeface="Arial"/>
              <a:buChar char="•"/>
            </a:pPr>
            <a:r>
              <a:rPr lang="en-GB" sz="2400" dirty="0">
                <a:latin typeface="Calibri"/>
                <a:cs typeface="Arial"/>
              </a:rPr>
              <a:t>Brief health and safety notices. </a:t>
            </a:r>
            <a:endParaRPr lang="en-US" sz="2400" dirty="0">
              <a:latin typeface="Calibri"/>
              <a:cs typeface="Arial"/>
            </a:endParaRPr>
          </a:p>
          <a:p>
            <a:pPr>
              <a:buFont typeface="Arial"/>
              <a:buChar char="•"/>
            </a:pPr>
            <a:r>
              <a:rPr lang="en-GB" sz="2400" dirty="0">
                <a:latin typeface="Calibri"/>
                <a:cs typeface="Arial"/>
              </a:rPr>
              <a:t>Welcome to University Centre Colchester (UCC) talk.</a:t>
            </a:r>
            <a:endParaRPr lang="en-GB" sz="2400" dirty="0">
              <a:latin typeface="Calibri"/>
              <a:ea typeface="Calibri"/>
              <a:cs typeface="Arial"/>
            </a:endParaRPr>
          </a:p>
          <a:p>
            <a:pPr>
              <a:buFont typeface="Arial"/>
              <a:buChar char="•"/>
            </a:pPr>
            <a:r>
              <a:rPr lang="en-GB" sz="2400" dirty="0">
                <a:latin typeface="Calibri"/>
                <a:cs typeface="Arial"/>
              </a:rPr>
              <a:t>Information about your course, introduction to tutors.</a:t>
            </a:r>
            <a:endParaRPr lang="en-US" sz="2400" dirty="0">
              <a:latin typeface="Calibri"/>
              <a:cs typeface="Arial"/>
            </a:endParaRPr>
          </a:p>
          <a:p>
            <a:pPr>
              <a:buFont typeface="Arial"/>
              <a:buChar char="•"/>
            </a:pPr>
            <a:r>
              <a:rPr lang="en-GB" sz="2400" dirty="0">
                <a:latin typeface="Calibri"/>
                <a:cs typeface="Arial"/>
              </a:rPr>
              <a:t>Overview of the campus and facilities.</a:t>
            </a:r>
          </a:p>
          <a:p>
            <a:pPr>
              <a:buFont typeface="Arial"/>
              <a:buChar char="•"/>
            </a:pPr>
            <a:r>
              <a:rPr lang="en-GB" sz="2400" b="1" dirty="0">
                <a:latin typeface="Calibri"/>
                <a:cs typeface="Arial"/>
              </a:rPr>
              <a:t>Library induction</a:t>
            </a:r>
            <a:endParaRPr lang="en-US" sz="2400" b="1" dirty="0">
              <a:latin typeface="Calibri"/>
              <a:cs typeface="Arial"/>
            </a:endParaRPr>
          </a:p>
          <a:p>
            <a:pPr>
              <a:buFont typeface="Arial"/>
              <a:buChar char="•"/>
            </a:pPr>
            <a:r>
              <a:rPr lang="en-US" sz="2400" dirty="0">
                <a:latin typeface="Calibri"/>
                <a:ea typeface="Calibri"/>
                <a:cs typeface="Arial"/>
              </a:rPr>
              <a:t>Support, wellbeing and keeping safe.</a:t>
            </a:r>
            <a:endParaRPr lang="en-GB" sz="2400" dirty="0">
              <a:latin typeface="Calibri"/>
              <a:cs typeface="Arial"/>
            </a:endParaRPr>
          </a:p>
          <a:p>
            <a:pPr>
              <a:buFont typeface="Arial"/>
              <a:buChar char="•"/>
            </a:pPr>
            <a:r>
              <a:rPr lang="en-GB" sz="2400" dirty="0">
                <a:latin typeface="Calibri"/>
                <a:ea typeface="Calibri"/>
                <a:cs typeface="Arial"/>
              </a:rPr>
              <a:t>Professional standards and expectations. </a:t>
            </a:r>
            <a:endParaRPr lang="en-US" sz="2400" dirty="0">
              <a:latin typeface="Calibri"/>
              <a:cs typeface="Arial"/>
            </a:endParaRPr>
          </a:p>
          <a:p>
            <a:pPr>
              <a:buFont typeface="Arial"/>
              <a:buChar char="•"/>
            </a:pPr>
            <a:r>
              <a:rPr lang="en-GB" sz="2400" dirty="0">
                <a:latin typeface="Calibri"/>
                <a:cs typeface="Arial"/>
              </a:rPr>
              <a:t>Overview of IT systems and getting you logged into systems.</a:t>
            </a:r>
            <a:endParaRPr lang="en-GB" sz="2400" dirty="0">
              <a:latin typeface="Calibri"/>
              <a:ea typeface="Calibri"/>
              <a:cs typeface="Arial"/>
            </a:endParaRPr>
          </a:p>
          <a:p>
            <a:pPr>
              <a:buFont typeface="Arial"/>
              <a:buChar char="•"/>
            </a:pPr>
            <a:r>
              <a:rPr lang="en-GB" sz="2400" dirty="0">
                <a:latin typeface="Calibri"/>
                <a:cs typeface="Arial"/>
              </a:rPr>
              <a:t>An overview of what happens next in your induction.</a:t>
            </a: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217048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3570751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person wearing a badge&#10;&#10;Description automatically generated">
            <a:extLst>
              <a:ext uri="{FF2B5EF4-FFF2-40B4-BE49-F238E27FC236}">
                <a16:creationId xmlns:a16="http://schemas.microsoft.com/office/drawing/2014/main"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1254173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2558859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820758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727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colorful splashes of paint on a white background&#10;&#10;Description automatically generated">
            <a:extLst>
              <a:ext uri="{FF2B5EF4-FFF2-40B4-BE49-F238E27FC236}">
                <a16:creationId xmlns:a16="http://schemas.microsoft.com/office/drawing/2014/main"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318049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purple and white text&#10;&#10;Description automatically generated">
            <a:extLst>
              <a:ext uri="{FF2B5EF4-FFF2-40B4-BE49-F238E27FC236}">
                <a16:creationId xmlns:a16="http://schemas.microsoft.com/office/drawing/2014/main"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267520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Prevent</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
        <p:nvSpPr>
          <p:cNvPr id="6" name="TextBox 5">
            <a:extLst>
              <a:ext uri="{FF2B5EF4-FFF2-40B4-BE49-F238E27FC236}">
                <a16:creationId xmlns:a16="http://schemas.microsoft.com/office/drawing/2014/main" id="{4DD7F1D6-006D-3CD8-4E34-2AB98423AF1F}"/>
              </a:ext>
            </a:extLst>
          </p:cNvPr>
          <p:cNvSpPr txBox="1"/>
          <p:nvPr/>
        </p:nvSpPr>
        <p:spPr>
          <a:xfrm>
            <a:off x="483081" y="1245080"/>
            <a:ext cx="11225838" cy="54322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latin typeface="Calibri"/>
                <a:ea typeface="Calibri"/>
                <a:cs typeface="Segoe UI"/>
              </a:rPr>
              <a:t>What is Prevent?</a:t>
            </a:r>
            <a:r>
              <a:rPr lang="en-US" sz="2200" dirty="0">
                <a:latin typeface="Calibri"/>
                <a:ea typeface="Calibri"/>
                <a:cs typeface="Segoe UI"/>
              </a:rPr>
              <a:t>​</a:t>
            </a:r>
          </a:p>
          <a:p>
            <a:r>
              <a:rPr lang="en-GB" sz="2200" dirty="0">
                <a:latin typeface="Calibri"/>
                <a:ea typeface="Calibri"/>
                <a:cs typeface="Segoe UI"/>
              </a:rPr>
              <a:t>​</a:t>
            </a:r>
          </a:p>
          <a:p>
            <a:r>
              <a:rPr lang="en-GB" sz="2200" dirty="0">
                <a:latin typeface="Calibri"/>
                <a:ea typeface="Calibri"/>
                <a:cs typeface="Segoe UI"/>
              </a:rPr>
              <a:t>Prevent is the name of the Government’s strategy to stop people from​</a:t>
            </a:r>
          </a:p>
          <a:p>
            <a:r>
              <a:rPr lang="en-GB" sz="2200" dirty="0">
                <a:latin typeface="Calibri"/>
                <a:ea typeface="Calibri"/>
                <a:cs typeface="Segoe UI"/>
              </a:rPr>
              <a:t>being drawn into extremist behaviour and terrorism (Preventing people from​</a:t>
            </a:r>
          </a:p>
          <a:p>
            <a:r>
              <a:rPr lang="en-GB" sz="2200" dirty="0">
                <a:latin typeface="Calibri"/>
                <a:ea typeface="Calibri"/>
                <a:cs typeface="Segoe UI"/>
              </a:rPr>
              <a:t>being radicalised)​</a:t>
            </a:r>
          </a:p>
          <a:p>
            <a:r>
              <a:rPr lang="en-GB" sz="2200" dirty="0">
                <a:latin typeface="Calibri"/>
                <a:ea typeface="Calibri"/>
                <a:cs typeface="Segoe UI"/>
              </a:rPr>
              <a:t>​</a:t>
            </a:r>
          </a:p>
          <a:p>
            <a:r>
              <a:rPr lang="en-GB" sz="2200" dirty="0">
                <a:latin typeface="Calibri"/>
                <a:ea typeface="Calibri"/>
                <a:cs typeface="Segoe UI"/>
              </a:rPr>
              <a:t>Our college, as a wider institution has a duty to act to Prevent people being drawn into extremism and terrorism and to promote British Values. Local threats include county lines, knife crime and gangs.</a:t>
            </a:r>
            <a:endParaRPr lang="en-GB" sz="2200" dirty="0">
              <a:latin typeface="Arial"/>
              <a:cs typeface="Segoe UI"/>
            </a:endParaRPr>
          </a:p>
          <a:p>
            <a:endParaRPr lang="en-GB" sz="2200" dirty="0">
              <a:solidFill>
                <a:srgbClr val="000000"/>
              </a:solidFill>
              <a:latin typeface="Calibri"/>
              <a:ea typeface="Calibri"/>
              <a:cs typeface="Segoe UI"/>
            </a:endParaRPr>
          </a:p>
          <a:p>
            <a:pPr algn="ctr"/>
            <a:r>
              <a:rPr lang="en-GB" sz="2200" dirty="0">
                <a:latin typeface="Calibri"/>
                <a:ea typeface="Calibri"/>
                <a:cs typeface="Arial"/>
              </a:rPr>
              <a:t>If you have concerns that you or someone you know is being radicalised or </a:t>
            </a:r>
            <a:endParaRPr lang="en-GB" sz="2200" dirty="0">
              <a:latin typeface="Calibri"/>
              <a:ea typeface="Calibri"/>
              <a:cs typeface="Calibri"/>
            </a:endParaRPr>
          </a:p>
          <a:p>
            <a:pPr algn="ctr"/>
            <a:r>
              <a:rPr lang="en-GB" sz="2200" dirty="0">
                <a:latin typeface="Calibri"/>
                <a:ea typeface="Calibri"/>
                <a:cs typeface="Arial"/>
              </a:rPr>
              <a:t>exploited then it is important you share your concerns. You can share you </a:t>
            </a:r>
            <a:endParaRPr lang="en-GB" sz="2200" dirty="0">
              <a:latin typeface="Calibri"/>
              <a:ea typeface="Calibri"/>
              <a:cs typeface="Calibri"/>
            </a:endParaRPr>
          </a:p>
          <a:p>
            <a:pPr algn="ctr"/>
            <a:r>
              <a:rPr lang="en-GB" sz="2200" dirty="0">
                <a:latin typeface="Calibri"/>
                <a:ea typeface="Calibri"/>
                <a:cs typeface="Arial"/>
              </a:rPr>
              <a:t>concerns with the Safeguarding Team at College, </a:t>
            </a:r>
            <a:r>
              <a:rPr lang="en-GB" sz="2200" b="1" dirty="0">
                <a:latin typeface="Calibri"/>
                <a:ea typeface="Calibri"/>
                <a:cs typeface="Arial"/>
              </a:rPr>
              <a:t>01206 718282</a:t>
            </a:r>
            <a:r>
              <a:rPr lang="en-GB" sz="2200" dirty="0">
                <a:latin typeface="Calibri"/>
                <a:ea typeface="Calibri"/>
                <a:cs typeface="Arial"/>
              </a:rPr>
              <a:t> or talk to your </a:t>
            </a:r>
            <a:endParaRPr lang="en-GB" sz="2200" dirty="0">
              <a:latin typeface="Calibri"/>
              <a:ea typeface="Calibri"/>
              <a:cs typeface="Calibri"/>
            </a:endParaRPr>
          </a:p>
          <a:p>
            <a:pPr algn="ctr"/>
            <a:r>
              <a:rPr lang="en-GB" sz="2200" dirty="0">
                <a:latin typeface="Calibri"/>
                <a:ea typeface="Calibri"/>
                <a:cs typeface="Arial"/>
              </a:rPr>
              <a:t>Course Leader who will support you to access the Safeguarding Team.   </a:t>
            </a:r>
            <a:endParaRPr lang="en-GB" sz="2200" dirty="0">
              <a:latin typeface="Calibri"/>
              <a:ea typeface="Calibri"/>
              <a:cs typeface="Calibri"/>
            </a:endParaRPr>
          </a:p>
          <a:p>
            <a:endParaRPr lang="en-GB" sz="2400" dirty="0">
              <a:latin typeface="Calibri"/>
              <a:ea typeface="Calibri"/>
              <a:cs typeface="Segoe UI"/>
            </a:endParaRPr>
          </a:p>
          <a:p>
            <a:endParaRPr lang="en-GB" sz="1500" dirty="0">
              <a:latin typeface="Arial"/>
              <a:cs typeface="Segoe UI"/>
            </a:endParaRPr>
          </a:p>
        </p:txBody>
      </p:sp>
      <p:pic>
        <p:nvPicPr>
          <p:cNvPr id="10" name="Picture 9" descr="A black and white logo&#10;&#10;Description automatically generated">
            <a:extLst>
              <a:ext uri="{FF2B5EF4-FFF2-40B4-BE49-F238E27FC236}">
                <a16:creationId xmlns:a16="http://schemas.microsoft.com/office/drawing/2014/main"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316911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colorful powder explosion on a white background&#10;&#10;Description automatically generated">
            <a:extLst>
              <a:ext uri="{FF2B5EF4-FFF2-40B4-BE49-F238E27FC236}">
                <a16:creationId xmlns:a16="http://schemas.microsoft.com/office/drawing/2014/main"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40224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4CED26B2-670E-6DDB-04BF-7C9D0DE18E6A}"/>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16967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Introduction</a:t>
            </a:r>
            <a:endParaRPr lang="en-GB" dirty="0"/>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dirty="0">
              <a:latin typeface="Arial"/>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6" name="Picture 5" descr="A colorful background with text and words&#10;&#10;Description automatically generated">
            <a:extLst>
              <a:ext uri="{FF2B5EF4-FFF2-40B4-BE49-F238E27FC236}">
                <a16:creationId xmlns:a16="http://schemas.microsoft.com/office/drawing/2014/main"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180083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dirty="0">
                <a:latin typeface="Calibri"/>
                <a:ea typeface="Calibri"/>
                <a:cs typeface="Arial"/>
              </a:rPr>
              <a:t>We understand that sometimes things can feel very difficult and overwhelming. Whilst y</a:t>
            </a:r>
            <a:r>
              <a:rPr lang="en-GB" sz="2400" dirty="0">
                <a:latin typeface="Calibri"/>
                <a:ea typeface="Calibri"/>
                <a:cs typeface="Calibri"/>
              </a:rPr>
              <a:t>our first port of call will likely be your Course Leader or Pastoral Leader,  UCC has </a:t>
            </a:r>
            <a:r>
              <a:rPr lang="en-GB" sz="2400" dirty="0">
                <a:latin typeface="Calibri"/>
                <a:ea typeface="Calibri"/>
                <a:cs typeface="Arial"/>
              </a:rPr>
              <a:t>teamed up with </a:t>
            </a:r>
            <a:r>
              <a:rPr lang="en-GB" sz="2400" b="1" dirty="0">
                <a:latin typeface="Calibri"/>
                <a:ea typeface="Calibri"/>
                <a:cs typeface="Arial"/>
              </a:rPr>
              <a:t>Health Assured</a:t>
            </a:r>
            <a:r>
              <a:rPr lang="en-GB" sz="2400" dirty="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dirty="0">
              <a:latin typeface="Calibri"/>
              <a:ea typeface="Calibri"/>
              <a:cs typeface="Arial"/>
            </a:endParaRPr>
          </a:p>
          <a:p>
            <a:pPr marL="0" indent="0">
              <a:buNone/>
            </a:pPr>
            <a:endParaRPr lang="en-GB" sz="2400" b="1"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Life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Legal information</a:t>
            </a:r>
            <a:endParaRPr lang="en-GB" sz="200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Bereavement support</a:t>
            </a:r>
            <a:endParaRPr lang="en-GB" sz="200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Medical information</a:t>
            </a:r>
            <a:endParaRPr lang="en-GB" sz="2000" dirty="0">
              <a:latin typeface="Calibri"/>
              <a:ea typeface="Calibri"/>
              <a:cs typeface="Arial"/>
            </a:endParaRPr>
          </a:p>
          <a:p>
            <a:pPr>
              <a:buNone/>
            </a:pPr>
            <a:endParaRPr lang="en-GB" sz="2400" dirty="0">
              <a:latin typeface="Calibri"/>
              <a:ea typeface="Calibri"/>
              <a:cs typeface="Courier New"/>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blue background with white text&#10;&#10;Description automatically generated">
            <a:extLst>
              <a:ext uri="{FF2B5EF4-FFF2-40B4-BE49-F238E27FC236}">
                <a16:creationId xmlns:a16="http://schemas.microsoft.com/office/drawing/2014/main"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176003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pPr marL="0" indent="0">
              <a:buNone/>
            </a:pPr>
            <a:endParaRPr lang="en-GB" sz="3000" dirty="0">
              <a:latin typeface="Calibri"/>
              <a:ea typeface="Calibri"/>
              <a:cs typeface="Arial"/>
            </a:endParaRPr>
          </a:p>
          <a:p>
            <a:r>
              <a:rPr lang="en-GB" sz="2400" dirty="0">
                <a:latin typeface="Calibri"/>
                <a:ea typeface="Calibri"/>
                <a:cs typeface="Arial"/>
              </a:rPr>
              <a:t>You can access the service via:</a:t>
            </a:r>
            <a:endParaRPr lang="en-GB" sz="2400" dirty="0">
              <a:latin typeface="Calibri"/>
              <a:ea typeface="Calibri"/>
              <a:cs typeface="Calibri"/>
            </a:endParaRPr>
          </a:p>
          <a:p>
            <a:pPr marL="0" indent="0">
              <a:buNone/>
            </a:pPr>
            <a:endParaRPr lang="en-GB" sz="2400" dirty="0">
              <a:latin typeface="Calibri"/>
              <a:ea typeface="Calibri"/>
              <a:cs typeface="Arial"/>
            </a:endParaRPr>
          </a:p>
          <a:p>
            <a:pPr lvl="1">
              <a:buFont typeface="Courier New" panose="020B0604020202020204" pitchFamily="34" charset="0"/>
              <a:buChar char="o"/>
            </a:pPr>
            <a:r>
              <a:rPr lang="en-GB" sz="2000" dirty="0">
                <a:latin typeface="Calibri"/>
                <a:ea typeface="Calibri"/>
                <a:cs typeface="Arial"/>
              </a:rPr>
              <a:t>Freephone 0800 028 3766, please state you are a UCC student.</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My Healthy Advantage smartphone app. To access the app you will need the code: MHA198066</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The Health Assured Wellbeing Portal which can be accessed</a:t>
            </a:r>
            <a:r>
              <a:rPr lang="en-GB" sz="2000" dirty="0">
                <a:solidFill>
                  <a:srgbClr val="212529"/>
                </a:solidFill>
                <a:latin typeface="Calibri"/>
                <a:ea typeface="Calibri"/>
                <a:cs typeface="Arial"/>
              </a:rPr>
              <a:t> </a:t>
            </a:r>
            <a:r>
              <a:rPr lang="en-GB" sz="2000" dirty="0">
                <a:solidFill>
                  <a:srgbClr val="212529"/>
                </a:solidFill>
                <a:latin typeface="Calibri"/>
                <a:ea typeface="Calibri"/>
                <a:cs typeface="Arial"/>
                <a:hlinkClick r:id="rId5"/>
              </a:rPr>
              <a:t>here</a:t>
            </a:r>
            <a:endParaRPr lang="en-GB" sz="2000">
              <a:solidFill>
                <a:srgbClr val="000000"/>
              </a:solidFill>
              <a:latin typeface="Calibri"/>
              <a:ea typeface="Calibri"/>
              <a:cs typeface="Calibri"/>
            </a:endParaRPr>
          </a:p>
          <a:p>
            <a:pPr lvl="1">
              <a:buFont typeface="Courier New" panose="020B0604020202020204" pitchFamily="34" charset="0"/>
              <a:buChar char="o"/>
            </a:pPr>
            <a:r>
              <a:rPr lang="en-GB" sz="2000" dirty="0">
                <a:solidFill>
                  <a:srgbClr val="000000"/>
                </a:solidFill>
                <a:latin typeface="Calibri"/>
                <a:ea typeface="Calibri"/>
                <a:cs typeface="Arial"/>
              </a:rPr>
              <a:t>Username</a:t>
            </a:r>
            <a:r>
              <a:rPr lang="en-GB" sz="2000" dirty="0">
                <a:latin typeface="Calibri"/>
                <a:ea typeface="Calibri"/>
                <a:cs typeface="Arial"/>
              </a:rPr>
              <a:t>: wellbeing</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Password: </a:t>
            </a:r>
            <a:r>
              <a:rPr lang="en-GB" sz="2000" err="1">
                <a:latin typeface="Calibri"/>
                <a:ea typeface="Calibri"/>
                <a:cs typeface="Arial"/>
              </a:rPr>
              <a:t>HoldTramPlan</a:t>
            </a:r>
            <a:endParaRPr lang="en-GB" sz="2000">
              <a:latin typeface="Calibri"/>
              <a:ea typeface="Calibri"/>
              <a:cs typeface="Calibri"/>
            </a:endParaRPr>
          </a:p>
          <a:p>
            <a:pPr marL="0" indent="0">
              <a:buNone/>
            </a:pPr>
            <a:endParaRPr lang="en-GB" sz="2400" dirty="0">
              <a:latin typeface="Calibri"/>
              <a:ea typeface="Calibri"/>
              <a:cs typeface="Courier New"/>
            </a:endParaRPr>
          </a:p>
          <a:p>
            <a:r>
              <a:rPr lang="en-GB" sz="2400" dirty="0">
                <a:latin typeface="Calibri"/>
                <a:ea typeface="Calibri"/>
                <a:cs typeface="Arial"/>
              </a:rPr>
              <a:t>Further details can be accessed from the UCC Academic Services Moodle page found</a:t>
            </a:r>
            <a:r>
              <a:rPr lang="en-GB" sz="2400" dirty="0">
                <a:solidFill>
                  <a:srgbClr val="212529"/>
                </a:solidFill>
                <a:latin typeface="Calibri"/>
                <a:ea typeface="Calibri"/>
                <a:cs typeface="Arial"/>
              </a:rPr>
              <a:t> </a:t>
            </a:r>
            <a:r>
              <a:rPr lang="en-GB" sz="2400" dirty="0">
                <a:solidFill>
                  <a:srgbClr val="212529"/>
                </a:solidFill>
                <a:latin typeface="Calibri"/>
                <a:ea typeface="Calibri"/>
                <a:cs typeface="Arial"/>
                <a:hlinkClick r:id="rId6"/>
              </a:rPr>
              <a:t>here</a:t>
            </a:r>
            <a:r>
              <a:rPr lang="en-GB" sz="2400" dirty="0">
                <a:latin typeface="Calibri"/>
                <a:ea typeface="Calibri"/>
                <a:cs typeface="Arial"/>
              </a:rPr>
              <a:t>.</a:t>
            </a:r>
            <a:r>
              <a:rPr lang="en-GB" sz="2400" b="1" dirty="0">
                <a:latin typeface="Calibri"/>
                <a:ea typeface="Calibri"/>
                <a:cs typeface="Arial"/>
              </a:rPr>
              <a:t> </a:t>
            </a:r>
            <a:endParaRPr lang="en-GB" sz="2400" dirty="0">
              <a:latin typeface="Calibri"/>
              <a:ea typeface="Calibri"/>
            </a:endParaRPr>
          </a:p>
          <a:p>
            <a:endParaRPr lang="en-GB" dirty="0">
              <a:ea typeface="Calibri"/>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cell phones with screenshots&#10;&#10;Description automatically generated">
            <a:extLst>
              <a:ext uri="{FF2B5EF4-FFF2-40B4-BE49-F238E27FC236}">
                <a16:creationId xmlns:a16="http://schemas.microsoft.com/office/drawing/2014/main"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3697841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dirty="0">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dirty="0">
                <a:latin typeface="Calibri"/>
                <a:ea typeface="Calibri"/>
                <a:cs typeface="Arial"/>
                <a:hlinkClick r:id="rId5"/>
              </a:rPr>
              <a:t>www.colchester.ac.uk/emotional-wellbeing-support/</a:t>
            </a:r>
            <a:r>
              <a:rPr lang="en-GB" sz="2400" dirty="0">
                <a:latin typeface="Calibri"/>
                <a:ea typeface="Calibri"/>
                <a:cs typeface="Arial"/>
              </a:rPr>
              <a:t>  </a:t>
            </a:r>
            <a:endParaRPr lang="en-GB" sz="2400">
              <a:latin typeface="Calibri"/>
              <a:ea typeface="Calibri"/>
              <a:cs typeface="Calibri"/>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647456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dirty="0">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dirty="0">
              <a:latin typeface="Calibri"/>
              <a:ea typeface="Calibri"/>
              <a:cs typeface="Arial"/>
            </a:endParaRPr>
          </a:p>
          <a:p>
            <a:pPr marL="0" indent="0">
              <a:buNone/>
            </a:pPr>
            <a:r>
              <a:rPr lang="en-GB" sz="1800" u="sng" dirty="0">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dirty="0">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dirty="0">
                <a:latin typeface="Calibri"/>
                <a:ea typeface="Calibri"/>
                <a:cs typeface="Arial"/>
              </a:rPr>
              <a:t>The earlier we know about your specific needs, the earlier we can get support in place. </a:t>
            </a:r>
            <a:r>
              <a:rPr lang="en-GB" sz="1700" u="sng" dirty="0">
                <a:latin typeface="Calibri"/>
                <a:ea typeface="Calibri"/>
                <a:cs typeface="Arial"/>
              </a:rPr>
              <a:t>I</a:t>
            </a:r>
            <a:r>
              <a:rPr lang="en-GB" sz="1800" u="sng" dirty="0">
                <a:latin typeface="Calibri"/>
                <a:ea typeface="Calibri"/>
                <a:cs typeface="Arial"/>
              </a:rPr>
              <a:t>f you still need to inform us, please complete the relevant forms below</a:t>
            </a:r>
            <a:r>
              <a:rPr lang="en-GB" sz="1800" dirty="0">
                <a:latin typeface="Calibri"/>
                <a:ea typeface="Calibri"/>
                <a:cs typeface="Arial"/>
              </a:rPr>
              <a:t>:</a:t>
            </a:r>
            <a:endParaRPr lang="en-US" sz="1800">
              <a:latin typeface="Calibri"/>
              <a:ea typeface="Calibri"/>
              <a:cs typeface="Arial"/>
            </a:endParaRPr>
          </a:p>
          <a:p>
            <a:pPr marL="0" indent="0">
              <a:buNone/>
            </a:pPr>
            <a:endParaRPr lang="en-GB" sz="1800" dirty="0">
              <a:latin typeface="Calibri"/>
              <a:ea typeface="Calibri"/>
              <a:cs typeface="Arial"/>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5"/>
              </a:rPr>
              <a:t>UCC Learning Difficulty questionnaire</a:t>
            </a:r>
            <a:endParaRPr lang="en-GB">
              <a:latin typeface="Calibri"/>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97541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dirty="0">
              <a:latin typeface="Calibri"/>
              <a:ea typeface="Calibri"/>
              <a:cs typeface="Calibri"/>
            </a:endParaRPr>
          </a:p>
          <a:p>
            <a:r>
              <a:rPr lang="en-GB" sz="2400" dirty="0">
                <a:latin typeface="Calibri"/>
                <a:ea typeface="Calibri"/>
                <a:cs typeface="Arial"/>
              </a:rPr>
              <a:t>You can contact the Accessibility Officer who is based in UCC Academic Services in room HE104, or on 01206 712613, or emailing </a:t>
            </a:r>
            <a:r>
              <a:rPr lang="en-GB" sz="2400" dirty="0">
                <a:latin typeface="Calibri"/>
                <a:ea typeface="Calibri"/>
                <a:cs typeface="Arial"/>
                <a:hlinkClick r:id="rId5"/>
              </a:rPr>
              <a:t>uccsupport@colchester.ac.uk</a:t>
            </a:r>
            <a:endParaRPr lang="en-GB" sz="2400" dirty="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3358614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If you suspect you may have </a:t>
            </a:r>
            <a:r>
              <a:rPr lang="en-GB" sz="2400" b="1" u="sng" dirty="0">
                <a:latin typeface="Calibri"/>
                <a:ea typeface="Calibri"/>
                <a:cs typeface="Arial"/>
              </a:rPr>
              <a:t>dyslexia</a:t>
            </a:r>
            <a:r>
              <a:rPr lang="en-GB" sz="2400" b="1" dirty="0">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dirty="0">
                <a:latin typeface="Calibri"/>
                <a:ea typeface="Calibri"/>
                <a:cs typeface="Arial"/>
              </a:rPr>
              <a:t>Please contact the Accessibility Officer in UCC Academic Services or refer to the</a:t>
            </a:r>
            <a:r>
              <a:rPr lang="en-GB" sz="2400" dirty="0">
                <a:solidFill>
                  <a:srgbClr val="000000"/>
                </a:solidFill>
                <a:latin typeface="Calibri"/>
                <a:ea typeface="Calibri"/>
                <a:cs typeface="Arial"/>
              </a:rPr>
              <a:t> Reasonable Adjustment section of the </a:t>
            </a:r>
            <a:r>
              <a:rPr lang="en-GB" sz="2400" dirty="0">
                <a:solidFill>
                  <a:srgbClr val="000000"/>
                </a:solidFill>
                <a:latin typeface="Calibri"/>
                <a:ea typeface="Calibri"/>
                <a:cs typeface="Arial"/>
                <a:hlinkClick r:id="rId5"/>
              </a:rPr>
              <a:t>UCC Academic Services Moodle</a:t>
            </a:r>
            <a:r>
              <a:rPr lang="en-GB" sz="2400" dirty="0">
                <a:solidFill>
                  <a:srgbClr val="000000"/>
                </a:solidFill>
                <a:latin typeface="Calibri"/>
                <a:ea typeface="Calibri"/>
                <a:cs typeface="Arial"/>
              </a:rPr>
              <a:t> page. </a:t>
            </a:r>
            <a:endParaRPr lang="en-GB" sz="2400" dirty="0">
              <a:latin typeface="Calibri"/>
            </a:endParaRPr>
          </a:p>
          <a:p>
            <a:pPr marL="0" indent="0">
              <a:buNone/>
            </a:pPr>
            <a:endParaRPr lang="en-GB" sz="2400" b="1" dirty="0">
              <a:latin typeface="Calibri"/>
              <a:ea typeface="Calibri"/>
              <a:cs typeface="Arial"/>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960592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Professional Standards and Expectations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77801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College Wide Professional Expectations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hlinkClick r:id="rId5"/>
              </a:rPr>
              <a:t>Dress Code</a:t>
            </a:r>
            <a:endParaRPr lang="en-GB" sz="2400" dirty="0">
              <a:latin typeface="Calibri"/>
              <a:ea typeface="Calibri"/>
              <a:cs typeface="Arial"/>
            </a:endParaRPr>
          </a:p>
          <a:p>
            <a:endParaRPr lang="en-GB" sz="2400" dirty="0">
              <a:latin typeface="Calibri"/>
              <a:ea typeface="Calibri"/>
              <a:cs typeface="Arial"/>
            </a:endParaRPr>
          </a:p>
          <a:p>
            <a:r>
              <a:rPr lang="en-GB" sz="2400" dirty="0">
                <a:latin typeface="Calibri"/>
                <a:ea typeface="Calibri"/>
                <a:cs typeface="Arial"/>
              </a:rPr>
              <a:t>When you are on campus Lanyards must be worn at all times (unless Health and Safety dictates otherwise). This is to ensure that we know who is on campus and that they should be on campus and to keep everyone safe. </a:t>
            </a:r>
          </a:p>
          <a:p>
            <a:endParaRPr lang="en-GB" sz="2400" dirty="0">
              <a:ea typeface="Calibri"/>
              <a:cs typeface="Arial"/>
            </a:endParaRPr>
          </a:p>
          <a:p>
            <a:r>
              <a:rPr lang="en-GB" sz="2400" dirty="0">
                <a:latin typeface="Calibri" panose="020F0502020204030204"/>
                <a:ea typeface="Calibri" panose="020F0502020204030204"/>
                <a:cs typeface="Arial"/>
              </a:rPr>
              <a:t>Smoking and vaping should be in the dedicated areas only. </a:t>
            </a:r>
          </a:p>
          <a:p>
            <a:endParaRPr lang="en-GB" sz="2400" dirty="0">
              <a:latin typeface="Calibri" panose="020F0502020204030204"/>
              <a:ea typeface="Calibri" panose="020F0502020204030204"/>
              <a:cs typeface="Arial"/>
            </a:endParaRPr>
          </a:p>
          <a:p>
            <a:endParaRPr lang="en-US" dirty="0">
              <a:latin typeface="Calibri" panose="020F0502020204030204"/>
              <a:ea typeface="Calibri" panose="020F0502020204030204"/>
              <a:cs typeface="Calibri" panose="020F0502020204030204"/>
            </a:endParaRPr>
          </a:p>
          <a:p>
            <a:endParaRPr lang="en-US" sz="2000" dirty="0">
              <a:latin typeface="Arial"/>
              <a:ea typeface="Calibri" panose="020F0502020204030204"/>
              <a:cs typeface="Arial"/>
            </a:endParaRPr>
          </a:p>
          <a:p>
            <a:endParaRPr lang="en-GB" sz="2600" dirty="0">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0D1B179F-A415-4978-7855-EF5F33778862}"/>
              </a:ext>
            </a:extLst>
          </p:cNvPr>
          <p:cNvPicPr>
            <a:picLocks noChangeAspect="1"/>
          </p:cNvPicPr>
          <p:nvPr/>
        </p:nvPicPr>
        <p:blipFill>
          <a:blip r:embed="rId6"/>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16147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Working Together on Your Course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We</a:t>
            </a:r>
            <a:r>
              <a:rPr lang="en-GB" sz="2400" dirty="0">
                <a:latin typeface="Calibri"/>
                <a:cs typeface="Arial"/>
              </a:rPr>
              <a:t> want everyone to enjoy their time at UCC and succeed; agreeing a class contract can make that happen.</a:t>
            </a:r>
            <a:endParaRPr lang="en-US" sz="2400" dirty="0">
              <a:latin typeface="Calibri"/>
              <a:cs typeface="Arial"/>
            </a:endParaRPr>
          </a:p>
          <a:p>
            <a:endParaRPr lang="en-GB" sz="2400" dirty="0">
              <a:latin typeface="Calibri"/>
              <a:ea typeface="Calibri"/>
              <a:cs typeface="Arial"/>
            </a:endParaRPr>
          </a:p>
          <a:p>
            <a:r>
              <a:rPr lang="en-GB" sz="2400" dirty="0">
                <a:latin typeface="Calibri"/>
                <a:cs typeface="Arial"/>
              </a:rPr>
              <a:t>However, now is the time for us to discuss how we can make this happen for this course together...</a:t>
            </a:r>
            <a:endParaRPr lang="en-GB" sz="2400">
              <a:latin typeface="Calibri"/>
              <a:cs typeface="Calibri"/>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223890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Font typeface="Arial"/>
              <a:buChar char="•"/>
            </a:pPr>
            <a:r>
              <a:rPr lang="en-GB" sz="2400" dirty="0">
                <a:latin typeface="Calibri"/>
                <a:cs typeface="Arial"/>
              </a:rPr>
              <a:t>Important information:</a:t>
            </a:r>
            <a:endParaRPr lang="en-GB" sz="2400" dirty="0">
              <a:cs typeface="Calibri"/>
            </a:endParaRPr>
          </a:p>
          <a:p>
            <a:pPr>
              <a:buFont typeface="Arial"/>
              <a:buChar char="•"/>
            </a:pPr>
            <a:endParaRPr lang="en-GB" sz="2400" dirty="0">
              <a:latin typeface="Calibri"/>
              <a:cs typeface="Arial"/>
            </a:endParaRPr>
          </a:p>
          <a:p>
            <a:pPr lvl="1">
              <a:buFont typeface="Arial"/>
              <a:buChar char="•"/>
            </a:pPr>
            <a:r>
              <a:rPr lang="en-GB" sz="2200" dirty="0">
                <a:latin typeface="Calibri"/>
                <a:cs typeface="Arial"/>
              </a:rPr>
              <a:t>Toilets are located...</a:t>
            </a:r>
            <a:endParaRPr lang="en-GB" sz="2200" dirty="0">
              <a:latin typeface="Calibri"/>
              <a:cs typeface="Calibri"/>
            </a:endParaRPr>
          </a:p>
          <a:p>
            <a:pPr lvl="1">
              <a:buFont typeface="Arial"/>
              <a:buChar char="•"/>
            </a:pPr>
            <a:r>
              <a:rPr lang="en-GB" sz="2200" dirty="0">
                <a:latin typeface="Calibri"/>
                <a:cs typeface="Arial"/>
              </a:rPr>
              <a:t>In the event of a fire...</a:t>
            </a:r>
            <a:endParaRPr lang="en-GB" sz="2200" dirty="0">
              <a:latin typeface="Calibri"/>
              <a:cs typeface="Calibri"/>
            </a:endParaRPr>
          </a:p>
          <a:p>
            <a:pPr lvl="1">
              <a:buFont typeface="Arial"/>
              <a:buChar char="•"/>
            </a:pPr>
            <a:r>
              <a:rPr lang="en-GB" sz="2200" dirty="0">
                <a:latin typeface="Calibri"/>
                <a:cs typeface="Arial"/>
              </a:rPr>
              <a:t>Food and drink in the rooms.</a:t>
            </a:r>
            <a:endParaRPr lang="en-GB" sz="2200" dirty="0">
              <a:latin typeface="Calibri"/>
              <a:cs typeface="Calibri"/>
            </a:endParaRPr>
          </a:p>
          <a:p>
            <a:pPr lvl="1">
              <a:buFont typeface="Arial"/>
              <a:buChar char="•"/>
            </a:pPr>
            <a:r>
              <a:rPr lang="en-GB" sz="2200" dirty="0">
                <a:latin typeface="Calibri"/>
                <a:cs typeface="Arial"/>
              </a:rPr>
              <a:t>Lanyards.</a:t>
            </a:r>
            <a:endParaRPr lang="en-GB" sz="2200" dirty="0">
              <a:cs typeface="Calibri"/>
            </a:endParaRPr>
          </a:p>
          <a:p>
            <a:pPr lvl="1">
              <a:buFont typeface="Arial"/>
              <a:buChar char="•"/>
            </a:pPr>
            <a:r>
              <a:rPr lang="en-GB" sz="2200" dirty="0">
                <a:cs typeface="Arial"/>
              </a:rPr>
              <a:t>Smoking and vaping.</a:t>
            </a:r>
            <a:endParaRPr lang="en-GB" sz="2200" dirty="0">
              <a:cs typeface="Calibri"/>
            </a:endParaRP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a:bodyPr>
          <a:lstStyle/>
          <a:p>
            <a:pPr>
              <a:buFont typeface="Arial,Sans-Serif" panose="020B0604020202020204" pitchFamily="34" charset="0"/>
            </a:pPr>
            <a:r>
              <a:rPr lang="en-GB" sz="2400" dirty="0">
                <a:latin typeface="Calibri"/>
                <a:cs typeface="Arial"/>
              </a:rPr>
              <a:t>You will view a more detailed health and safety presentation in the next phase of your induction. </a:t>
            </a:r>
            <a:endParaRPr lang="en-US" sz="2400">
              <a:latin typeface="Calibri"/>
              <a:cs typeface="Arial"/>
            </a:endParaRPr>
          </a:p>
          <a:p>
            <a:pPr>
              <a:buFont typeface="Arial,Sans-Serif" panose="020B0604020202020204" pitchFamily="34" charset="0"/>
            </a:pPr>
            <a:r>
              <a:rPr lang="en-GB" sz="2400" dirty="0">
                <a:latin typeface="Calibri"/>
                <a:cs typeface="Arial"/>
              </a:rPr>
              <a:t>Your course team will make you aware of any additional health and safety policies that relate to your specific course.</a:t>
            </a:r>
            <a:endParaRPr lang="en-US" sz="2400">
              <a:latin typeface="Calibri"/>
              <a:cs typeface="Arial"/>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Representatives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dirty="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endParaRPr lang="en-GB" sz="2400" dirty="0">
              <a:cs typeface="Arial"/>
            </a:endParaRPr>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2851216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IT and Learning Technologies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r>
              <a:rPr lang="en-GB" dirty="0">
                <a:cs typeface="Calibri"/>
              </a:rPr>
              <a:t>Please refer to separate presentation on MOODLE. </a:t>
            </a:r>
            <a:endParaRPr lang="en-GB" dirty="0"/>
          </a:p>
        </p:txBody>
      </p:sp>
    </p:spTree>
    <p:extLst>
      <p:ext uri="{BB962C8B-B14F-4D97-AF65-F5344CB8AC3E}">
        <p14:creationId xmlns:p14="http://schemas.microsoft.com/office/powerpoint/2010/main" val="2926619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6209-3723-A0F7-292B-0ED3294B634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74FA8AF-80D6-BF04-9AF3-08E1F35ED484}"/>
              </a:ext>
            </a:extLst>
          </p:cNvPr>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FC97CCB-09D4-7D87-6649-CAB7BA0B6FE9}"/>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27DCD2B-1813-25CE-11C0-690B2EDE2B5D}"/>
              </a:ext>
            </a:extLst>
          </p:cNvPr>
          <p:cNvPicPr/>
          <p:nvPr/>
        </p:nvPicPr>
        <p:blipFill>
          <a:blip r:embed="rId2"/>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F135F942-00BF-C8A8-40FF-E9043A6C6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1F57EADE-301A-B433-3C60-E6E72F7EA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6181" y="388934"/>
            <a:ext cx="2916613" cy="584205"/>
          </a:xfrm>
          <a:prstGeom prst="rect">
            <a:avLst/>
          </a:prstGeom>
        </p:spPr>
      </p:pic>
      <p:sp>
        <p:nvSpPr>
          <p:cNvPr id="2" name="Title 1">
            <a:extLst>
              <a:ext uri="{FF2B5EF4-FFF2-40B4-BE49-F238E27FC236}">
                <a16:creationId xmlns:a16="http://schemas.microsoft.com/office/drawing/2014/main" id="{1BB94E88-7F78-4BC7-DA08-B28A12D93C35}"/>
              </a:ext>
            </a:extLst>
          </p:cNvPr>
          <p:cNvSpPr>
            <a:spLocks noGrp="1"/>
          </p:cNvSpPr>
          <p:nvPr>
            <p:ph type="title"/>
          </p:nvPr>
        </p:nvSpPr>
        <p:spPr/>
        <p:txBody>
          <a:bodyPr/>
          <a:lstStyle/>
          <a:p>
            <a:r>
              <a:rPr lang="en-GB" dirty="0">
                <a:solidFill>
                  <a:schemeClr val="bg1"/>
                </a:solidFill>
                <a:cs typeface="Calibri Light"/>
              </a:rPr>
              <a:t>IT and Learning Technologies</a:t>
            </a:r>
            <a:endParaRPr lang="en-GB" dirty="0">
              <a:solidFill>
                <a:schemeClr val="bg1"/>
              </a:solidFill>
            </a:endParaRPr>
          </a:p>
        </p:txBody>
      </p:sp>
      <p:sp>
        <p:nvSpPr>
          <p:cNvPr id="3" name="Text Placeholder 2">
            <a:extLst>
              <a:ext uri="{FF2B5EF4-FFF2-40B4-BE49-F238E27FC236}">
                <a16:creationId xmlns:a16="http://schemas.microsoft.com/office/drawing/2014/main" id="{02D218D8-E3C5-A19B-0F46-7C432D44720F}"/>
              </a:ext>
            </a:extLst>
          </p:cNvPr>
          <p:cNvSpPr>
            <a:spLocks noGrp="1"/>
          </p:cNvSpPr>
          <p:nvPr>
            <p:ph sz="half" idx="1"/>
          </p:nvPr>
        </p:nvSpPr>
        <p:spPr/>
        <p:txBody>
          <a:bodyPr vert="horz" lIns="91440" tIns="45720" rIns="91440" bIns="45720" rtlCol="0" anchor="t">
            <a:normAutofit/>
          </a:bodyPr>
          <a:lstStyle/>
          <a:p>
            <a:r>
              <a:rPr lang="en-GB" dirty="0">
                <a:cs typeface="Calibri"/>
              </a:rPr>
              <a:t>Get to know where the IT room is and ask for help if you need it</a:t>
            </a:r>
          </a:p>
          <a:p>
            <a:r>
              <a:rPr lang="en-GB" dirty="0">
                <a:cs typeface="Calibri"/>
              </a:rPr>
              <a:t>All lectures will be on TEAMS</a:t>
            </a:r>
          </a:p>
          <a:p>
            <a:r>
              <a:rPr lang="en-GB" dirty="0">
                <a:cs typeface="Calibri"/>
              </a:rPr>
              <a:t>We will also be using GOOGLE classroom </a:t>
            </a:r>
          </a:p>
          <a:p>
            <a:r>
              <a:rPr lang="en-GB" dirty="0">
                <a:cs typeface="Calibri"/>
              </a:rPr>
              <a:t>Tutorials – academic and pastoral are online</a:t>
            </a:r>
            <a:endParaRPr lang="en-GB" dirty="0"/>
          </a:p>
        </p:txBody>
      </p:sp>
      <p:sp>
        <p:nvSpPr>
          <p:cNvPr id="4" name="Content Placeholder 3">
            <a:extLst>
              <a:ext uri="{FF2B5EF4-FFF2-40B4-BE49-F238E27FC236}">
                <a16:creationId xmlns:a16="http://schemas.microsoft.com/office/drawing/2014/main" id="{6A320CB0-468E-5F68-A769-FDFAD855A3FA}"/>
              </a:ext>
            </a:extLst>
          </p:cNvPr>
          <p:cNvSpPr>
            <a:spLocks noGrp="1"/>
          </p:cNvSpPr>
          <p:nvPr>
            <p:ph sz="half" idx="2"/>
          </p:nvPr>
        </p:nvSpPr>
        <p:spPr/>
        <p:txBody>
          <a:bodyPr/>
          <a:lstStyle/>
          <a:p>
            <a:r>
              <a:rPr lang="en-GB" dirty="0"/>
              <a:t>Please </a:t>
            </a:r>
            <a:r>
              <a:rPr lang="en-GB" b="1" dirty="0"/>
              <a:t>ask for support or help if any of the IT or learning technologies we use on the program are new, or if you need assistance in any way</a:t>
            </a:r>
            <a:r>
              <a:rPr lang="en-GB" dirty="0"/>
              <a:t>.</a:t>
            </a:r>
          </a:p>
        </p:txBody>
      </p:sp>
    </p:spTree>
    <p:extLst>
      <p:ext uri="{BB962C8B-B14F-4D97-AF65-F5344CB8AC3E}">
        <p14:creationId xmlns:p14="http://schemas.microsoft.com/office/powerpoint/2010/main" val="2514653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34C0-C3FF-120B-5572-6CB295C1AED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B7A0B6D-63AD-98BF-4324-820DA5619F87}"/>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2CB38C-BC28-6FB8-9159-0F93F963EA62}"/>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D0E47B7-ADFA-CDF1-8485-FBF4D3095615}"/>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25C25B28-1D1F-51BD-F548-399A14F01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C6CA5BE9-080E-8FD2-5C6C-A6E7834D1A8F}"/>
              </a:ext>
            </a:extLst>
          </p:cNvPr>
          <p:cNvSpPr>
            <a:spLocks noGrp="1"/>
          </p:cNvSpPr>
          <p:nvPr>
            <p:ph type="title"/>
          </p:nvPr>
        </p:nvSpPr>
        <p:spPr/>
        <p:txBody>
          <a:bodyPr/>
          <a:lstStyle/>
          <a:p>
            <a:r>
              <a:rPr lang="en-GB" dirty="0">
                <a:solidFill>
                  <a:schemeClr val="bg1"/>
                </a:solidFill>
                <a:latin typeface="Calibri"/>
                <a:ea typeface="+mj-lt"/>
                <a:cs typeface="+mj-lt"/>
              </a:rPr>
              <a:t>Health and Safety – Studying Online</a:t>
            </a:r>
          </a:p>
          <a:p>
            <a:endParaRPr lang="en-GB" dirty="0">
              <a:cs typeface="Calibri Light"/>
            </a:endParaRPr>
          </a:p>
        </p:txBody>
      </p:sp>
      <p:sp>
        <p:nvSpPr>
          <p:cNvPr id="4" name="Content Placeholder 3">
            <a:extLst>
              <a:ext uri="{FF2B5EF4-FFF2-40B4-BE49-F238E27FC236}">
                <a16:creationId xmlns:a16="http://schemas.microsoft.com/office/drawing/2014/main" id="{99F8F3F1-F7DC-E6BC-B236-C8EB24A51092}"/>
              </a:ext>
            </a:extLst>
          </p:cNvPr>
          <p:cNvSpPr>
            <a:spLocks noGrp="1"/>
          </p:cNvSpPr>
          <p:nvPr>
            <p:ph sz="half" idx="1"/>
          </p:nvPr>
        </p:nvSpPr>
        <p:spPr>
          <a:xfrm>
            <a:off x="571500" y="590808"/>
            <a:ext cx="5181600" cy="5067608"/>
          </a:xfrm>
        </p:spPr>
        <p:txBody>
          <a:bodyPr vert="horz" lIns="91440" tIns="45720" rIns="91440" bIns="45720" rtlCol="0" anchor="t">
            <a:normAutofit fontScale="32500" lnSpcReduction="20000"/>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Font typeface="Arial"/>
              <a:buChar char="•"/>
            </a:pPr>
            <a:r>
              <a:rPr lang="en-GB" sz="4900" b="1" dirty="0">
                <a:latin typeface="Arial" panose="020B0604020202020204" pitchFamily="34" charset="0"/>
                <a:cs typeface="Arial" panose="020B0604020202020204" pitchFamily="34" charset="0"/>
              </a:rPr>
              <a:t>Important information:</a:t>
            </a:r>
          </a:p>
          <a:p>
            <a:pPr>
              <a:buFont typeface="Arial"/>
              <a:buChar char="•"/>
            </a:pPr>
            <a:endParaRPr lang="en-GB" sz="4900" b="1" dirty="0">
              <a:latin typeface="Arial" panose="020B0604020202020204" pitchFamily="34" charset="0"/>
              <a:cs typeface="Arial" panose="020B0604020202020204" pitchFamily="34" charset="0"/>
            </a:endParaRPr>
          </a:p>
          <a:p>
            <a:pPr marL="457200" lvl="1" indent="0">
              <a:buNone/>
            </a:pPr>
            <a:r>
              <a:rPr lang="en-GB" sz="4900" b="1" dirty="0">
                <a:latin typeface="Arial" panose="020B0604020202020204" pitchFamily="34" charset="0"/>
                <a:cs typeface="Arial" panose="020B0604020202020204" pitchFamily="34" charset="0"/>
              </a:rPr>
              <a:t>Your Study Space</a:t>
            </a:r>
          </a:p>
          <a:p>
            <a:pPr lvl="1">
              <a:lnSpc>
                <a:spcPct val="170000"/>
              </a:lnSpc>
              <a:buFont typeface="Arial"/>
              <a:buChar char="•"/>
            </a:pPr>
            <a:r>
              <a:rPr lang="en-GB" sz="4900" dirty="0">
                <a:latin typeface="Arial" panose="020B0604020202020204" pitchFamily="34" charset="0"/>
                <a:cs typeface="Arial" panose="020B0604020202020204" pitchFamily="34" charset="0"/>
              </a:rPr>
              <a:t>Ergonomics: Set up a workspace that supports good posture to prevent aches and pains. This includes your chair, desk, and monitor height.</a:t>
            </a:r>
          </a:p>
          <a:p>
            <a:pPr lvl="1">
              <a:lnSpc>
                <a:spcPct val="170000"/>
              </a:lnSpc>
              <a:buFont typeface="Arial"/>
              <a:buChar char="•"/>
            </a:pPr>
            <a:r>
              <a:rPr lang="en-GB" sz="4900" dirty="0">
                <a:latin typeface="Arial" panose="020B0604020202020204" pitchFamily="34" charset="0"/>
                <a:cs typeface="Arial" panose="020B0604020202020204" pitchFamily="34" charset="0"/>
              </a:rPr>
              <a:t>Display Screen Equipment (DSE): Take regular breaks and be aware of proper posture during long periods of screen time to mitigate risks.</a:t>
            </a:r>
          </a:p>
          <a:p>
            <a:pPr lvl="1">
              <a:lnSpc>
                <a:spcPct val="170000"/>
              </a:lnSpc>
              <a:buFont typeface="Arial"/>
              <a:buChar char="•"/>
            </a:pPr>
            <a:r>
              <a:rPr lang="en-GB" sz="4900" dirty="0">
                <a:latin typeface="Arial" panose="020B0604020202020204" pitchFamily="34" charset="0"/>
                <a:cs typeface="Arial" panose="020B0604020202020204" pitchFamily="34" charset="0"/>
              </a:rPr>
              <a:t>Home Safety: Ensure your personal study area is safe from hazards like fire or trip risks.</a:t>
            </a:r>
          </a:p>
          <a:p>
            <a:endParaRPr lang="en-GB" dirty="0">
              <a:cs typeface="Calibri"/>
            </a:endParaRPr>
          </a:p>
        </p:txBody>
      </p:sp>
      <p:sp>
        <p:nvSpPr>
          <p:cNvPr id="3" name="Content Placeholder 2">
            <a:extLst>
              <a:ext uri="{FF2B5EF4-FFF2-40B4-BE49-F238E27FC236}">
                <a16:creationId xmlns:a16="http://schemas.microsoft.com/office/drawing/2014/main" id="{9F47AE72-363B-7CDE-03F3-EE2D49A99F0A}"/>
              </a:ext>
            </a:extLst>
          </p:cNvPr>
          <p:cNvSpPr>
            <a:spLocks noGrp="1"/>
          </p:cNvSpPr>
          <p:nvPr>
            <p:ph sz="half" idx="2"/>
          </p:nvPr>
        </p:nvSpPr>
        <p:spPr/>
        <p:txBody>
          <a:bodyPr vert="horz" lIns="91440" tIns="45720" rIns="91440" bIns="45720" rtlCol="0" anchor="t">
            <a:normAutofit fontScale="32500" lnSpcReduction="20000"/>
          </a:bodyPr>
          <a:lstStyle/>
          <a:p>
            <a:pPr marL="0" indent="0">
              <a:lnSpc>
                <a:spcPct val="170000"/>
              </a:lnSpc>
              <a:buNone/>
            </a:pPr>
            <a:r>
              <a:rPr lang="en-GB" sz="4900" b="1" dirty="0">
                <a:latin typeface="Arial" panose="020B0604020202020204" pitchFamily="34" charset="0"/>
                <a:cs typeface="Arial" panose="020B0604020202020204" pitchFamily="34" charset="0"/>
              </a:rPr>
              <a:t>Your Wellbeing</a:t>
            </a:r>
          </a:p>
          <a:p>
            <a:pPr>
              <a:lnSpc>
                <a:spcPct val="170000"/>
              </a:lnSpc>
              <a:buFont typeface="Arial,Sans-Serif" panose="020B0604020202020204" pitchFamily="34" charset="0"/>
            </a:pPr>
            <a:r>
              <a:rPr lang="en-GB" sz="4900" dirty="0">
                <a:latin typeface="Arial" panose="020B0604020202020204" pitchFamily="34" charset="0"/>
                <a:cs typeface="Arial" panose="020B0604020202020204" pitchFamily="34" charset="0"/>
              </a:rPr>
              <a:t>Combatting Isolation: The online nature of the course can feel isolating. Make use of your individual academic tutorials and engage in class discussions and peer-to-peer feedback opportunities.</a:t>
            </a:r>
          </a:p>
          <a:p>
            <a:pPr>
              <a:lnSpc>
                <a:spcPct val="170000"/>
              </a:lnSpc>
              <a:buFont typeface="Arial,Sans-Serif" panose="020B0604020202020204" pitchFamily="34" charset="0"/>
            </a:pPr>
            <a:r>
              <a:rPr lang="en-GB" sz="4900" dirty="0">
                <a:latin typeface="Arial" panose="020B0604020202020204" pitchFamily="34" charset="0"/>
                <a:cs typeface="Arial" panose="020B0604020202020204" pitchFamily="34" charset="0"/>
              </a:rPr>
              <a:t>Managing Stress: Be mindful of your time management, as the program is demanding. Take advantage of the university's support services for your mental health and wellbeing if needed.</a:t>
            </a:r>
            <a:endParaRPr lang="en-US" sz="4900" dirty="0">
              <a:latin typeface="Arial" panose="020B0604020202020204" pitchFamily="34" charset="0"/>
              <a:cs typeface="Arial" panose="020B0604020202020204" pitchFamily="34" charset="0"/>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62E3F9EE-DB2C-2A4A-D89F-F6F196594B58}"/>
              </a:ext>
            </a:extLst>
          </p:cNvPr>
          <p:cNvPicPr>
            <a:picLocks noChangeAspect="1"/>
          </p:cNvPicPr>
          <p:nvPr/>
        </p:nvPicPr>
        <p:blipFill>
          <a:blip r:embed="rId5"/>
          <a:stretch>
            <a:fillRect/>
          </a:stretch>
        </p:blipFill>
        <p:spPr>
          <a:xfrm>
            <a:off x="9733005" y="577577"/>
            <a:ext cx="1620795" cy="1620795"/>
          </a:xfrm>
          <a:prstGeom prst="rect">
            <a:avLst/>
          </a:prstGeom>
        </p:spPr>
      </p:pic>
    </p:spTree>
    <p:extLst>
      <p:ext uri="{BB962C8B-B14F-4D97-AF65-F5344CB8AC3E}">
        <p14:creationId xmlns:p14="http://schemas.microsoft.com/office/powerpoint/2010/main" val="3016107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Next Steps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1461400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latin typeface="Calibri"/>
                <a:ea typeface="+mn-lt"/>
                <a:cs typeface="Arial"/>
              </a:rPr>
              <a:t>Congratulations</a:t>
            </a:r>
            <a:r>
              <a:rPr lang="en-GB" sz="2400" dirty="0">
                <a:latin typeface="Calibri"/>
                <a:cs typeface="Arial"/>
              </a:rPr>
              <a:t>, you have almost completed Phase 1 of your induction.  All the resources used today can be found </a:t>
            </a:r>
            <a:r>
              <a:rPr lang="en-GB" sz="2400" dirty="0">
                <a:solidFill>
                  <a:srgbClr val="0563C1"/>
                </a:solidFill>
                <a:latin typeface="Calibri"/>
                <a:cs typeface="Arial"/>
                <a:hlinkClick r:id="rId5"/>
              </a:rPr>
              <a:t>here</a:t>
            </a:r>
            <a:r>
              <a:rPr lang="en-GB" sz="2400" dirty="0">
                <a:latin typeface="Calibri"/>
                <a:cs typeface="Arial"/>
              </a:rPr>
              <a:t> on the Induction Moodle Page, or via the QR code here.</a:t>
            </a:r>
          </a:p>
          <a:p>
            <a:r>
              <a:rPr lang="en-GB" sz="2400" dirty="0"/>
              <a:t>You’ll also find this information in your Induction Guide, along with printed checklists to help you stay focused, organised, and confident as you progress through your journey.</a:t>
            </a:r>
            <a:br>
              <a:rPr lang="en-GB" sz="2400" dirty="0">
                <a:latin typeface="Calibri"/>
                <a:cs typeface="Arial"/>
              </a:rPr>
            </a:br>
            <a:endParaRPr lang="en-US" sz="2400" dirty="0">
              <a:latin typeface="Calibri"/>
              <a:cs typeface="Arial"/>
            </a:endParaRPr>
          </a:p>
          <a:p>
            <a:endParaRPr lang="en-US" dirty="0">
              <a:latin typeface="Arial"/>
              <a:cs typeface="Arial"/>
            </a:endParaRPr>
          </a:p>
          <a:p>
            <a:endParaRPr lang="en-GB" dirty="0"/>
          </a:p>
          <a:p>
            <a:endParaRPr lang="en-GB" sz="2400" dirty="0">
              <a:latin typeface="Calibri" panose="020F0502020204030204"/>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cs typeface="Calibri" panose="020F0502020204030204"/>
            </a:endParaRPr>
          </a:p>
        </p:txBody>
      </p:sp>
      <p:pic>
        <p:nvPicPr>
          <p:cNvPr id="10" name="Picture 6" descr="A qr code on a white background&#10;&#10;Description automatically generated">
            <a:extLst>
              <a:ext uri="{FF2B5EF4-FFF2-40B4-BE49-F238E27FC236}">
                <a16:creationId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4262385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ea typeface="+mn-lt"/>
                <a:cs typeface="+mn-lt"/>
              </a:rPr>
              <a:t>You now need to:</a:t>
            </a:r>
            <a:endParaRPr lang="en-GB" sz="2400" dirty="0">
              <a:ea typeface="+mn-lt"/>
              <a:cs typeface="Calibri"/>
            </a:endParaRPr>
          </a:p>
          <a:p>
            <a:endParaRPr lang="en-GB" dirty="0">
              <a:latin typeface="Calibri"/>
              <a:ea typeface="+mn-lt"/>
              <a:cs typeface="Calibri"/>
            </a:endParaRPr>
          </a:p>
          <a:p>
            <a:pPr lvl="1"/>
            <a:r>
              <a:rPr lang="en-GB" sz="2200" dirty="0">
                <a:latin typeface="Calibri"/>
                <a:ea typeface="+mn-lt"/>
                <a:cs typeface="Arial"/>
              </a:rPr>
              <a:t>Complete any outstanding IT activities</a:t>
            </a:r>
            <a:r>
              <a:rPr lang="en-GB" sz="2200" dirty="0">
                <a:latin typeface="Calibri"/>
                <a:cs typeface="Arial"/>
              </a:rPr>
              <a:t>. Please refer to your checklist for further information.  </a:t>
            </a:r>
            <a:endParaRPr lang="en-US" sz="2200" dirty="0">
              <a:latin typeface="Calibri"/>
              <a:cs typeface="Arial"/>
            </a:endParaRPr>
          </a:p>
          <a:p>
            <a:pPr lvl="1"/>
            <a:r>
              <a:rPr lang="en-GB" sz="2200" dirty="0">
                <a:latin typeface="Calibri"/>
                <a:cs typeface="Arial"/>
              </a:rPr>
              <a:t>These can be found </a:t>
            </a:r>
            <a:r>
              <a:rPr lang="en-GB" sz="2200" dirty="0">
                <a:solidFill>
                  <a:srgbClr val="0563C1"/>
                </a:solidFill>
                <a:latin typeface="Calibri"/>
                <a:cs typeface="Arial"/>
                <a:hlinkClick r:id="rId5"/>
              </a:rPr>
              <a:t>here</a:t>
            </a:r>
            <a:r>
              <a:rPr lang="en-GB" sz="2200" dirty="0">
                <a:latin typeface="Calibri"/>
                <a:cs typeface="Arial"/>
              </a:rPr>
              <a:t> on the Induction Moodle page or via the QR code opposite. You will have covered most of this today, however, this will act as a reminder of important actions you may still need to undertake. </a:t>
            </a:r>
            <a:endParaRPr lang="en-US" sz="2200" dirty="0">
              <a:latin typeface="Calibri"/>
              <a:cs typeface="Arial"/>
            </a:endParaRPr>
          </a:p>
          <a:p>
            <a:pPr marL="0" indent="0">
              <a:buNone/>
            </a:pPr>
            <a:br>
              <a:rPr lang="en-GB" dirty="0">
                <a:latin typeface="Arial"/>
                <a:cs typeface="Arial"/>
              </a:rPr>
            </a:br>
            <a:endParaRPr lang="en-US" dirty="0">
              <a:latin typeface="Arial"/>
              <a:cs typeface="Arial"/>
            </a:endParaRPr>
          </a:p>
          <a:p>
            <a:endParaRPr lang="en-US" dirty="0">
              <a:latin typeface="Arial"/>
              <a:cs typeface="Arial"/>
            </a:endParaRPr>
          </a:p>
          <a:p>
            <a:endParaRPr lang="en-GB" dirty="0"/>
          </a:p>
          <a:p>
            <a:endParaRPr lang="en-GB" sz="2400" dirty="0">
              <a:latin typeface="Calibri" panose="020F0502020204030204"/>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2209560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Please complete the following activities on Moodle. These are fundamental to future success as a student at UCC. These include:</a:t>
            </a:r>
            <a:endParaRPr lang="en-US" sz="2400" dirty="0">
              <a:latin typeface="Calibri"/>
              <a:cs typeface="Calibri" panose="020F0502020204030204"/>
            </a:endParaRPr>
          </a:p>
          <a:p>
            <a:endParaRPr lang="en-GB" sz="2400" dirty="0">
              <a:latin typeface="Calibri"/>
              <a:cs typeface="Calibri"/>
            </a:endParaRPr>
          </a:p>
          <a:p>
            <a:pPr lvl="1"/>
            <a:r>
              <a:rPr lang="en-GB" sz="2000" dirty="0">
                <a:latin typeface="Calibri"/>
                <a:cs typeface="Arial"/>
              </a:rPr>
              <a:t>Read the student charter.</a:t>
            </a:r>
          </a:p>
          <a:p>
            <a:pPr lvl="1"/>
            <a:r>
              <a:rPr lang="en-GB" sz="2000" dirty="0">
                <a:latin typeface="Calibri"/>
                <a:cs typeface="Arial"/>
              </a:rPr>
              <a:t>Library 1 visit (organised by Course Leader – 18h15 induction evening session).</a:t>
            </a:r>
            <a:endParaRPr lang="en-US" sz="2000" dirty="0">
              <a:latin typeface="Calibri"/>
              <a:ea typeface="Calibri"/>
              <a:cs typeface="Arial"/>
            </a:endParaRPr>
          </a:p>
          <a:p>
            <a:pPr lvl="1"/>
            <a:r>
              <a:rPr lang="en-GB" sz="2000" dirty="0">
                <a:latin typeface="Calibri"/>
                <a:cs typeface="Arial"/>
              </a:rPr>
              <a:t>Independent eLearning: Note taking, Introduction to Academic Reading and Time Management. </a:t>
            </a:r>
            <a:endParaRPr lang="en-US" sz="2000" dirty="0">
              <a:latin typeface="Calibri"/>
              <a:cs typeface="Arial"/>
            </a:endParaRPr>
          </a:p>
          <a:p>
            <a:endParaRPr lang="en-GB" sz="2400" dirty="0">
              <a:latin typeface="Calibri"/>
              <a:cs typeface="Calibri"/>
            </a:endParaRPr>
          </a:p>
          <a:p>
            <a:r>
              <a:rPr lang="en-GB" sz="2400" dirty="0">
                <a:latin typeface="Calibri"/>
                <a:cs typeface="Calibri"/>
              </a:rPr>
              <a:t>These can be found </a:t>
            </a:r>
            <a:r>
              <a:rPr lang="en-GB" sz="2400" dirty="0">
                <a:latin typeface="Calibri"/>
                <a:cs typeface="Calibri"/>
                <a:hlinkClick r:id="rId5"/>
              </a:rPr>
              <a:t>here</a:t>
            </a:r>
            <a:r>
              <a:rPr lang="en-GB" sz="2400" dirty="0">
                <a:latin typeface="Calibri"/>
                <a:cs typeface="Calibri"/>
              </a:rPr>
              <a:t> on Moodle of via the QR code opposite. Don’t forget to use the Phase 2 checklist to guide you on what to do. </a:t>
            </a: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dirty="0">
              <a:latin typeface="Calibri"/>
              <a:cs typeface="Calibri" panose="020F0502020204030204"/>
            </a:endParaRPr>
          </a:p>
          <a:p>
            <a:endParaRPr lang="en-GB" sz="2400" dirty="0">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6A6270E8-7437-E009-B38F-D4859C796EAD}"/>
              </a:ext>
            </a:extLst>
          </p:cNvPr>
          <p:cNvPicPr>
            <a:picLocks noChangeAspect="1"/>
          </p:cNvPicPr>
          <p:nvPr/>
        </p:nvPicPr>
        <p:blipFill>
          <a:blip r:embed="rId6"/>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3004750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F9E77862-2EB8-EE3A-02B6-AC32785F5888}"/>
              </a:ext>
            </a:extLst>
          </p:cNvPr>
          <p:cNvSpPr>
            <a:spLocks noGrp="1"/>
          </p:cNvSpPr>
          <p:nvPr>
            <p:ph idx="1"/>
          </p:nvPr>
        </p:nvSpPr>
        <p:spPr>
          <a:xfrm>
            <a:off x="838200" y="1528456"/>
            <a:ext cx="10515600" cy="4648507"/>
          </a:xfrm>
        </p:spPr>
        <p:txBody>
          <a:bodyPr vert="horz" lIns="91440" tIns="45720" rIns="91440" bIns="45720" rtlCol="0" anchor="t">
            <a:normAutofit fontScale="92500" lnSpcReduction="10000"/>
          </a:bodyPr>
          <a:lstStyle/>
          <a:p>
            <a:r>
              <a:rPr lang="en-GB" sz="2200" b="1" dirty="0"/>
              <a:t>Attend 'drop in' support sessions on campus with Eliza Bebb</a:t>
            </a:r>
            <a:r>
              <a:rPr lang="en-GB" sz="2200" dirty="0"/>
              <a:t>. If you are feeling in need of a little more help with anything to do with being a student at UCC such as understanding how to use our IT systems or study support please drop into one of the following sessions:</a:t>
            </a:r>
          </a:p>
          <a:p>
            <a:pPr lvl="1"/>
            <a:r>
              <a:rPr lang="en-GB" sz="1900" dirty="0"/>
              <a:t>Monday 22nd September, 12-1pm, Room HE105</a:t>
            </a:r>
          </a:p>
          <a:p>
            <a:pPr lvl="1"/>
            <a:r>
              <a:rPr lang="en-GB" sz="1900" dirty="0"/>
              <a:t>Tuesday 23rd September, 1-2pm, Room HE105</a:t>
            </a:r>
          </a:p>
          <a:p>
            <a:pPr lvl="1"/>
            <a:r>
              <a:rPr lang="en-GB" sz="1900" dirty="0"/>
              <a:t>Wednesday 24th September, 12-1pm, Room HE105</a:t>
            </a:r>
          </a:p>
          <a:p>
            <a:pPr lvl="1"/>
            <a:r>
              <a:rPr lang="en-GB" sz="1900" dirty="0"/>
              <a:t>Thursday 25th September, 1-2pm, Room HE105.</a:t>
            </a:r>
          </a:p>
          <a:p>
            <a:r>
              <a:rPr lang="en-GB" sz="2200" b="1" dirty="0"/>
              <a:t>Drop into UCC Academic Services</a:t>
            </a:r>
            <a:r>
              <a:rPr lang="en-GB" sz="2200" dirty="0"/>
              <a:t> between 10am and 2:30pm any day for any other support. UCC Academic Services is your first point of contact for support with all academic aspects of your studies. They are here to help with your campus navigation, reasonable adjustments, coursework submissions, academic regulations, learning resources, financial help, transcripts, and more. Alternatively, you can reach the team by emailing </a:t>
            </a:r>
            <a:r>
              <a:rPr lang="en-GB" sz="2200" dirty="0">
                <a:hlinkClick r:id="rId5"/>
              </a:rPr>
              <a:t>uccacademicservices@colchester.ac.uk</a:t>
            </a:r>
            <a:r>
              <a:rPr lang="en-GB" sz="2200" dirty="0"/>
              <a:t> or by phoning (01206) 712613.</a:t>
            </a:r>
          </a:p>
          <a:p>
            <a:r>
              <a:rPr lang="en-GB" sz="2200" dirty="0"/>
              <a:t>Create electronic folders for each of your modules and save your module guides in these.  </a:t>
            </a:r>
          </a:p>
          <a:p>
            <a:r>
              <a:rPr lang="en-GB" sz="2200" dirty="0"/>
              <a:t>Set up a OneNote notebook for each of your modules.  </a:t>
            </a: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563103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a typeface="+mn-lt"/>
                <a:cs typeface="+mn-lt"/>
              </a:rPr>
              <a:t>To extend your learning and develop your academic skills you will continue to undertake additional learning activities over the semester. Again, these are fundamental to your success as a student at UCC. </a:t>
            </a:r>
            <a:endParaRPr lang="en-US" sz="1800" dirty="0">
              <a:ea typeface="+mn-lt"/>
              <a:cs typeface="+mn-lt"/>
            </a:endParaRPr>
          </a:p>
          <a:p>
            <a:pPr marL="0" indent="0">
              <a:buNone/>
            </a:pPr>
            <a:endParaRPr lang="en-GB" sz="1800" dirty="0">
              <a:ea typeface="+mn-lt"/>
              <a:cs typeface="+mn-lt"/>
            </a:endParaRPr>
          </a:p>
          <a:p>
            <a:r>
              <a:rPr lang="en-GB" sz="1800" dirty="0">
                <a:ea typeface="+mn-lt"/>
                <a:cs typeface="+mn-lt"/>
              </a:rPr>
              <a:t>Activities include:</a:t>
            </a:r>
            <a:endParaRPr lang="en-US" sz="1800" dirty="0">
              <a:ea typeface="+mn-lt"/>
              <a:cs typeface="+mn-lt"/>
            </a:endParaRPr>
          </a:p>
          <a:p>
            <a:pPr lvl="1"/>
            <a:r>
              <a:rPr lang="en-GB" sz="1400" dirty="0">
                <a:latin typeface="Calibri"/>
                <a:ea typeface="+mn-lt"/>
                <a:cs typeface="Arial"/>
              </a:rPr>
              <a:t>Library Workshop 2 to develop your research skills (organised by Course Leader). </a:t>
            </a:r>
            <a:endParaRPr lang="en-US" sz="1400" dirty="0">
              <a:latin typeface="Calibri"/>
              <a:ea typeface="+mn-lt"/>
              <a:cs typeface="Arial"/>
            </a:endParaRPr>
          </a:p>
          <a:p>
            <a:pPr lvl="1"/>
            <a:r>
              <a:rPr lang="en-GB" sz="1400" dirty="0">
                <a:latin typeface="Calibri"/>
                <a:ea typeface="+mn-lt"/>
                <a:cs typeface="Arial"/>
              </a:rPr>
              <a:t>Attend session on using ATS2 to submit assignments. </a:t>
            </a:r>
            <a:endParaRPr lang="en-US" sz="1400" dirty="0">
              <a:latin typeface="Calibri"/>
              <a:ea typeface="+mn-lt"/>
              <a:cs typeface="Arial"/>
            </a:endParaRPr>
          </a:p>
          <a:p>
            <a:pPr lvl="1"/>
            <a:r>
              <a:rPr lang="en-GB" sz="1400" dirty="0">
                <a:latin typeface="Calibri"/>
                <a:ea typeface="+mn-lt"/>
                <a:cs typeface="Arial"/>
              </a:rPr>
              <a:t>Completing Academic Integrity and Referencing eLearning. </a:t>
            </a:r>
            <a:endParaRPr lang="en-US" sz="1400" dirty="0">
              <a:latin typeface="Calibri"/>
              <a:ea typeface="+mn-lt"/>
              <a:cs typeface="Arial"/>
            </a:endParaRPr>
          </a:p>
          <a:p>
            <a:pPr lvl="1"/>
            <a:r>
              <a:rPr lang="en-GB" sz="1400" dirty="0">
                <a:latin typeface="Calibri"/>
                <a:ea typeface="+mn-lt"/>
                <a:cs typeface="Arial"/>
              </a:rPr>
              <a:t>UEA Students: Study the UEA Validated Qualifications eLearning in the Academic Skills Centre to find out about your degree programme and how it operates. </a:t>
            </a:r>
          </a:p>
          <a:p>
            <a:pPr lvl="1"/>
            <a:r>
              <a:rPr lang="en-GB" sz="1400" dirty="0">
                <a:latin typeface="Calibri"/>
                <a:ea typeface="+mn-lt"/>
                <a:cs typeface="Arial"/>
              </a:rPr>
              <a:t>UEA Students: Study the Understanding Grading and Feedback on UEA Validated courses eLearning to find out about the assessment process, marking criteria, and feedback loop. </a:t>
            </a:r>
          </a:p>
          <a:p>
            <a:pPr marL="457200" lvl="1" indent="0">
              <a:buNone/>
            </a:pPr>
            <a:endParaRPr lang="en-GB" sz="1400" dirty="0">
              <a:latin typeface="Calibri"/>
              <a:ea typeface="+mn-lt"/>
              <a:cs typeface="Arial"/>
            </a:endParaRPr>
          </a:p>
          <a:p>
            <a:r>
              <a:rPr lang="en-GB" sz="1800" dirty="0">
                <a:ea typeface="+mn-lt"/>
                <a:cs typeface="+mn-lt"/>
              </a:rPr>
              <a:t>Details of the activities to be completed and associated checklists can be found </a:t>
            </a:r>
            <a:r>
              <a:rPr lang="en-GB" sz="1800" dirty="0">
                <a:solidFill>
                  <a:srgbClr val="0563C1"/>
                </a:solidFill>
                <a:ea typeface="+mn-lt"/>
                <a:cs typeface="+mn-lt"/>
                <a:hlinkClick r:id="rId5"/>
              </a:rPr>
              <a:t>here</a:t>
            </a:r>
            <a:r>
              <a:rPr lang="en-GB" sz="1800" dirty="0">
                <a:ea typeface="+mn-lt"/>
                <a:cs typeface="+mn-lt"/>
              </a:rPr>
              <a:t> or via the QR code opposite.</a:t>
            </a:r>
          </a:p>
          <a:p>
            <a:endParaRPr lang="en-GB" sz="2400" dirty="0">
              <a:latin typeface="Calibri"/>
              <a:cs typeface="Calibri"/>
            </a:endParaRP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dirty="0">
              <a:latin typeface="Calibri"/>
              <a:cs typeface="Calibri" panose="020F0502020204030204"/>
            </a:endParaRPr>
          </a:p>
          <a:p>
            <a:endParaRPr lang="en-GB" sz="2400" dirty="0">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427136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4" name="Title 3">
            <a:extLst>
              <a:ext uri="{FF2B5EF4-FFF2-40B4-BE49-F238E27FC236}">
                <a16:creationId xmlns:a16="http://schemas.microsoft.com/office/drawing/2014/main" id="{08C38231-E3C6-1CE1-2D13-984D90925D5E}"/>
              </a:ext>
            </a:extLst>
          </p:cNvPr>
          <p:cNvSpPr>
            <a:spLocks noGrp="1"/>
          </p:cNvSpPr>
          <p:nvPr>
            <p:ph type="title"/>
          </p:nvPr>
        </p:nvSpPr>
        <p:spPr>
          <a:xfrm>
            <a:off x="838200" y="214521"/>
            <a:ext cx="10515600" cy="1325563"/>
          </a:xfrm>
        </p:spPr>
        <p:txBody>
          <a:bodyPr/>
          <a:lstStyle/>
          <a:p>
            <a:r>
              <a:rPr lang="en-GB" b="1" dirty="0">
                <a:solidFill>
                  <a:schemeClr val="bg1"/>
                </a:solidFill>
              </a:rPr>
              <a:t>Teaching Staff</a:t>
            </a:r>
          </a:p>
        </p:txBody>
      </p:sp>
      <p:pic>
        <p:nvPicPr>
          <p:cNvPr id="10" name="Content Placeholder 9">
            <a:extLst>
              <a:ext uri="{FF2B5EF4-FFF2-40B4-BE49-F238E27FC236}">
                <a16:creationId xmlns:a16="http://schemas.microsoft.com/office/drawing/2014/main" id="{F9A56289-16CA-DDD9-994E-005D52F3EA2A}"/>
              </a:ext>
            </a:extLst>
          </p:cNvPr>
          <p:cNvPicPr>
            <a:picLocks noGrp="1" noChangeAspect="1"/>
          </p:cNvPicPr>
          <p:nvPr>
            <p:ph sz="half" idx="1"/>
          </p:nvPr>
        </p:nvPicPr>
        <p:blipFill>
          <a:blip r:embed="rId5"/>
          <a:stretch>
            <a:fillRect/>
          </a:stretch>
        </p:blipFill>
        <p:spPr>
          <a:xfrm>
            <a:off x="1142253" y="1413525"/>
            <a:ext cx="3575966" cy="4351338"/>
          </a:xfrm>
          <a:prstGeom prst="rect">
            <a:avLst/>
          </a:prstGeom>
        </p:spPr>
      </p:pic>
      <p:sp>
        <p:nvSpPr>
          <p:cNvPr id="6" name="Content Placeholder 5">
            <a:extLst>
              <a:ext uri="{FF2B5EF4-FFF2-40B4-BE49-F238E27FC236}">
                <a16:creationId xmlns:a16="http://schemas.microsoft.com/office/drawing/2014/main" id="{7C2DA3B3-CBD4-1ABC-BB25-0D23F1C1F119}"/>
              </a:ext>
            </a:extLst>
          </p:cNvPr>
          <p:cNvSpPr>
            <a:spLocks noGrp="1"/>
          </p:cNvSpPr>
          <p:nvPr>
            <p:ph sz="half" idx="2"/>
          </p:nvPr>
        </p:nvSpPr>
        <p:spPr>
          <a:xfrm>
            <a:off x="5556419" y="1469730"/>
            <a:ext cx="5181600" cy="4351338"/>
          </a:xfrm>
        </p:spPr>
        <p:txBody>
          <a:bodyPr/>
          <a:lstStyle/>
          <a:p>
            <a:pPr marL="0" indent="0">
              <a:buNone/>
            </a:pPr>
            <a:endParaRPr lang="en-GB" dirty="0"/>
          </a:p>
          <a:p>
            <a:pPr marL="0" indent="0">
              <a:buNone/>
            </a:pPr>
            <a:r>
              <a:rPr lang="en-GB" dirty="0"/>
              <a:t>The MA in Education is managed and taught by enthusiastic academics with extensive experience as practitioners who have the skills needed to develop  students’ academic and professional potential</a:t>
            </a:r>
          </a:p>
          <a:p>
            <a:endParaRPr lang="en-GB" dirty="0"/>
          </a:p>
        </p:txBody>
      </p:sp>
    </p:spTree>
    <p:extLst>
      <p:ext uri="{BB962C8B-B14F-4D97-AF65-F5344CB8AC3E}">
        <p14:creationId xmlns:p14="http://schemas.microsoft.com/office/powerpoint/2010/main" val="331823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16089" y="0"/>
            <a:ext cx="11559822" cy="1325563"/>
          </a:xfrm>
        </p:spPr>
        <p:txBody>
          <a:bodyPr/>
          <a:lstStyle/>
          <a:p>
            <a:r>
              <a:rPr lang="en-GB" dirty="0">
                <a:solidFill>
                  <a:schemeClr val="bg1"/>
                </a:solidFill>
                <a:latin typeface="Calibri"/>
                <a:ea typeface="+mj-lt"/>
                <a:cs typeface="+mj-lt"/>
              </a:rPr>
              <a:t>Phase 3: Optional Activities</a:t>
            </a:r>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719666" y="1848555"/>
            <a:ext cx="732366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000" dirty="0">
                <a:ea typeface="+mn-lt"/>
                <a:cs typeface="+mn-lt"/>
              </a:rPr>
              <a:t>As your studies progress, you will start to want to develop new academic skills to further your learning and future success.  </a:t>
            </a:r>
          </a:p>
          <a:p>
            <a:pPr marL="457200" indent="-457200">
              <a:buFont typeface="Arial"/>
              <a:buChar char="•"/>
            </a:pPr>
            <a:endParaRPr lang="en-GB" sz="2000" b="1" dirty="0">
              <a:ea typeface="+mn-lt"/>
              <a:cs typeface="+mn-lt"/>
            </a:endParaRPr>
          </a:p>
          <a:p>
            <a:pPr marL="457200" indent="-457200">
              <a:buFont typeface="Arial"/>
              <a:buChar char="•"/>
            </a:pPr>
            <a:r>
              <a:rPr lang="en-GB" sz="2000" b="1" dirty="0">
                <a:ea typeface="+mn-lt"/>
                <a:cs typeface="+mn-lt"/>
              </a:rPr>
              <a:t>When you are ready and it's the right time,</a:t>
            </a:r>
            <a:r>
              <a:rPr lang="en-GB" sz="2000" dirty="0">
                <a:ea typeface="+mn-lt"/>
                <a:cs typeface="+mn-lt"/>
              </a:rPr>
              <a:t> take time to review and complete our eLearning courses and access academic learning resources which can be found in the </a:t>
            </a:r>
            <a:r>
              <a:rPr lang="en-GB" sz="2000" dirty="0">
                <a:solidFill>
                  <a:srgbClr val="0563C1"/>
                </a:solidFill>
                <a:latin typeface="Calibri"/>
                <a:cs typeface="Arial"/>
                <a:hlinkClick r:id="rId5"/>
              </a:rPr>
              <a:t>Academic Skills Centre</a:t>
            </a:r>
            <a:r>
              <a:rPr lang="en-GB" sz="2000" dirty="0">
                <a:ea typeface="+mn-lt"/>
                <a:cs typeface="+mn-lt"/>
              </a:rPr>
              <a:t>. </a:t>
            </a:r>
          </a:p>
          <a:p>
            <a:pPr marL="457200" indent="-457200">
              <a:buFont typeface="Arial"/>
              <a:buChar char="•"/>
            </a:pPr>
            <a:endParaRPr lang="en-GB" sz="2000" dirty="0">
              <a:ea typeface="+mn-lt"/>
              <a:cs typeface="+mn-lt"/>
            </a:endParaRPr>
          </a:p>
          <a:p>
            <a:pPr marL="457200" indent="-457200">
              <a:buFont typeface="Arial"/>
              <a:buChar char="•"/>
            </a:pPr>
            <a:r>
              <a:rPr lang="en-GB" sz="2000" dirty="0">
                <a:solidFill>
                  <a:srgbClr val="000000"/>
                </a:solidFill>
                <a:ea typeface="+mn-lt"/>
                <a:cs typeface="+mn-lt"/>
              </a:rPr>
              <a:t>You are also encouraged to book </a:t>
            </a:r>
            <a:r>
              <a:rPr lang="en-GB" sz="2000" b="1" dirty="0">
                <a:solidFill>
                  <a:srgbClr val="000000"/>
                </a:solidFill>
                <a:ea typeface="+mn-lt"/>
                <a:cs typeface="+mn-lt"/>
              </a:rPr>
              <a:t>academic tutorials </a:t>
            </a:r>
            <a:r>
              <a:rPr lang="en-GB" sz="2000" dirty="0">
                <a:solidFill>
                  <a:srgbClr val="000000"/>
                </a:solidFill>
                <a:ea typeface="+mn-lt"/>
                <a:cs typeface="+mn-lt"/>
              </a:rPr>
              <a:t>and a </a:t>
            </a:r>
            <a:r>
              <a:rPr lang="en-GB" sz="2000" b="1" dirty="0">
                <a:solidFill>
                  <a:srgbClr val="000000"/>
                </a:solidFill>
                <a:ea typeface="+mn-lt"/>
                <a:cs typeface="+mn-lt"/>
              </a:rPr>
              <a:t>pastoral tutorial</a:t>
            </a:r>
            <a:r>
              <a:rPr lang="en-GB" sz="2000" dirty="0">
                <a:solidFill>
                  <a:srgbClr val="000000"/>
                </a:solidFill>
                <a:ea typeface="+mn-lt"/>
                <a:cs typeface="+mn-lt"/>
              </a:rPr>
              <a:t>. Your course team will explain more about these. </a:t>
            </a:r>
            <a:endParaRPr lang="en-GB" sz="2000" dirty="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2006612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6DDE-2F6A-ED5C-0EA0-86F0F5DF6F1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C3B85DB-4906-7B65-E734-C69B38EFFFA3}"/>
              </a:ext>
            </a:extLst>
          </p:cNvPr>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9EB0CFF-68F4-6FCA-3047-EC5439ECB291}"/>
              </a:ext>
            </a:extLst>
          </p:cNvPr>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37E780F-3438-2432-8C4A-2FBD25C01A50}"/>
              </a:ext>
            </a:extLst>
          </p:cNvPr>
          <p:cNvPicPr/>
          <p:nvPr/>
        </p:nvPicPr>
        <p:blipFill>
          <a:blip r:embed="rId3"/>
          <a:stretch>
            <a:fillRect/>
          </a:stretch>
        </p:blipFill>
        <p:spPr>
          <a:xfrm>
            <a:off x="10062609" y="6152690"/>
            <a:ext cx="1656184" cy="413495"/>
          </a:xfrm>
          <a:prstGeom prst="rect">
            <a:avLst/>
          </a:prstGeom>
        </p:spPr>
      </p:pic>
      <p:pic>
        <p:nvPicPr>
          <p:cNvPr id="9" name="Picture 8">
            <a:extLst>
              <a:ext uri="{FF2B5EF4-FFF2-40B4-BE49-F238E27FC236}">
                <a16:creationId xmlns:a16="http://schemas.microsoft.com/office/drawing/2014/main" id="{B499A6DC-37D1-C8FE-3CF1-F5AE77198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AFC3385E-367A-03DB-EE9A-13E1851083ED}"/>
              </a:ext>
            </a:extLst>
          </p:cNvPr>
          <p:cNvSpPr>
            <a:spLocks noGrp="1"/>
          </p:cNvSpPr>
          <p:nvPr>
            <p:ph type="title"/>
          </p:nvPr>
        </p:nvSpPr>
        <p:spPr/>
        <p:txBody>
          <a:bodyPr/>
          <a:lstStyle/>
          <a:p>
            <a:r>
              <a:rPr lang="en-GB" dirty="0">
                <a:solidFill>
                  <a:schemeClr val="bg1"/>
                </a:solidFill>
                <a:latin typeface="Calibri"/>
                <a:ea typeface="+mj-lt"/>
                <a:cs typeface="+mj-lt"/>
              </a:rPr>
              <a:t>Curriculum Brainstorm</a:t>
            </a:r>
          </a:p>
          <a:p>
            <a:endParaRPr lang="en-GB" dirty="0">
              <a:cs typeface="Calibri Light"/>
            </a:endParaRPr>
          </a:p>
        </p:txBody>
      </p:sp>
      <p:sp>
        <p:nvSpPr>
          <p:cNvPr id="4" name="Content Placeholder 3">
            <a:extLst>
              <a:ext uri="{FF2B5EF4-FFF2-40B4-BE49-F238E27FC236}">
                <a16:creationId xmlns:a16="http://schemas.microsoft.com/office/drawing/2014/main" id="{53F3EFDC-F307-7FAB-E252-43782BD662C0}"/>
              </a:ext>
            </a:extLst>
          </p:cNvPr>
          <p:cNvSpPr>
            <a:spLocks noGrp="1"/>
          </p:cNvSpPr>
          <p:nvPr>
            <p:ph sz="half" idx="1"/>
          </p:nvPr>
        </p:nvSpPr>
        <p:spPr>
          <a:xfrm>
            <a:off x="838200" y="1430829"/>
            <a:ext cx="5181600" cy="4351338"/>
          </a:xfrm>
        </p:spPr>
        <p:txBody>
          <a:bodyPr vert="horz" lIns="91440" tIns="45720" rIns="91440" bIns="45720" rtlCol="0" anchor="t">
            <a:normAutofit fontScale="25000" lnSpcReduction="20000"/>
          </a:bodyPr>
          <a:lstStyle/>
          <a:p>
            <a:pPr>
              <a:lnSpc>
                <a:spcPct val="170000"/>
              </a:lnSpc>
            </a:pPr>
            <a:r>
              <a:rPr lang="en-GB" sz="8000" b="1" dirty="0">
                <a:cs typeface="Arial"/>
              </a:rPr>
              <a:t>Choose one of the 3 curriculum areas.</a:t>
            </a:r>
          </a:p>
          <a:p>
            <a:pPr>
              <a:lnSpc>
                <a:spcPct val="170000"/>
              </a:lnSpc>
            </a:pPr>
            <a:r>
              <a:rPr lang="en-GB" sz="8000" b="1" dirty="0">
                <a:cs typeface="Arial"/>
              </a:rPr>
              <a:t>In small groups or individually reflect on the themes and write down a few potential research questions related to this theme.</a:t>
            </a:r>
          </a:p>
          <a:p>
            <a:pPr>
              <a:lnSpc>
                <a:spcPct val="170000"/>
              </a:lnSpc>
            </a:pPr>
            <a:r>
              <a:rPr lang="en-GB" sz="8000" b="1" dirty="0">
                <a:cs typeface="Arial"/>
              </a:rPr>
              <a:t>After 10 minutes you will be asked to present your ideas and research questions to the rest of the group in a 3-minute presentation</a:t>
            </a:r>
            <a:r>
              <a:rPr lang="en-GB" sz="3200" dirty="0">
                <a:cs typeface="Arial"/>
              </a:rPr>
              <a:t>.</a:t>
            </a:r>
          </a:p>
          <a:p>
            <a:pPr marL="0" indent="0">
              <a:buNone/>
            </a:pPr>
            <a:endParaRPr lang="en-GB" sz="1700" dirty="0">
              <a:cs typeface="Arial"/>
            </a:endParaRPr>
          </a:p>
        </p:txBody>
      </p:sp>
      <p:sp>
        <p:nvSpPr>
          <p:cNvPr id="3" name="Content Placeholder 2">
            <a:extLst>
              <a:ext uri="{FF2B5EF4-FFF2-40B4-BE49-F238E27FC236}">
                <a16:creationId xmlns:a16="http://schemas.microsoft.com/office/drawing/2014/main" id="{AB9CAB35-635B-432F-283C-AF4A66C21FAB}"/>
              </a:ext>
            </a:extLst>
          </p:cNvPr>
          <p:cNvSpPr>
            <a:spLocks noGrp="1"/>
          </p:cNvSpPr>
          <p:nvPr>
            <p:ph sz="half" idx="2"/>
          </p:nvPr>
        </p:nvSpPr>
        <p:spPr>
          <a:xfrm>
            <a:off x="6273800" y="1406295"/>
            <a:ext cx="5181600" cy="4351338"/>
          </a:xfrm>
        </p:spPr>
        <p:txBody>
          <a:bodyPr>
            <a:normAutofit fontScale="25000" lnSpcReduction="20000"/>
          </a:bodyPr>
          <a:lstStyle/>
          <a:p>
            <a:r>
              <a:rPr lang="en-GB" sz="6400" b="1" dirty="0">
                <a:cs typeface="Calibri"/>
              </a:rPr>
              <a:t>See the key areas on whitepaper</a:t>
            </a:r>
          </a:p>
          <a:p>
            <a:pPr>
              <a:lnSpc>
                <a:spcPct val="170000"/>
              </a:lnSpc>
            </a:pPr>
            <a:r>
              <a:rPr lang="en-GB" sz="4800" b="1" dirty="0">
                <a:cs typeface="Arial" panose="020B0604020202020204" pitchFamily="34" charset="0"/>
              </a:rPr>
              <a:t>Curriculum Reform &amp; Educational Equity: </a:t>
            </a:r>
            <a:r>
              <a:rPr lang="en-GB" sz="4800" dirty="0">
                <a:cs typeface="Arial" panose="020B0604020202020204" pitchFamily="34" charset="0"/>
              </a:rPr>
              <a:t>Exploring curriculum reform, educational equity, and the integration of life and industry skills. The hope to create a system that gives learners confidence, opportunity, and agency.</a:t>
            </a:r>
          </a:p>
          <a:p>
            <a:pPr>
              <a:lnSpc>
                <a:spcPct val="170000"/>
              </a:lnSpc>
            </a:pPr>
            <a:r>
              <a:rPr lang="en-GB" sz="4800" b="1" dirty="0">
                <a:cs typeface="Arial" panose="020B0604020202020204" pitchFamily="34" charset="0"/>
              </a:rPr>
              <a:t>Inclusive Education &amp; Learner Wellbeing</a:t>
            </a:r>
            <a:r>
              <a:rPr lang="en-GB" sz="4800" dirty="0">
                <a:cs typeface="Arial" panose="020B0604020202020204" pitchFamily="34" charset="0"/>
              </a:rPr>
              <a:t>: A particular interest in inclusion, pupil wellbeing, and equitable access to learning. How to support SEND (Special Educational Needs and Disabilities) learners and strengthen classroom practice.</a:t>
            </a:r>
          </a:p>
          <a:p>
            <a:pPr>
              <a:lnSpc>
                <a:spcPct val="170000"/>
              </a:lnSpc>
            </a:pPr>
            <a:r>
              <a:rPr lang="en-GB" sz="4800" b="1" dirty="0">
                <a:cs typeface="Arial" panose="020B0604020202020204" pitchFamily="34" charset="0"/>
              </a:rPr>
              <a:t>Flexible Learning &amp; Skills Development</a:t>
            </a:r>
            <a:r>
              <a:rPr lang="en-GB" sz="4800" dirty="0">
                <a:cs typeface="Arial" panose="020B0604020202020204" pitchFamily="34" charset="0"/>
              </a:rPr>
              <a:t>: Focusing on the need to provide ways for learners to access skills that best suit their outcomes and learning style, whether it's online, in the classroom, or on-the-job</a:t>
            </a:r>
          </a:p>
          <a:p>
            <a:endParaRPr lang="en-GB" dirty="0">
              <a:cs typeface="Calibri"/>
            </a:endParaRPr>
          </a:p>
          <a:p>
            <a:endParaRPr lang="en-GB" dirty="0"/>
          </a:p>
        </p:txBody>
      </p:sp>
    </p:spTree>
    <p:extLst>
      <p:ext uri="{BB962C8B-B14F-4D97-AF65-F5344CB8AC3E}">
        <p14:creationId xmlns:p14="http://schemas.microsoft.com/office/powerpoint/2010/main" val="1718767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887785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500" b="1" dirty="0">
                <a:solidFill>
                  <a:schemeClr val="bg1"/>
                </a:solidFill>
                <a:latin typeface="Arial" panose="020B0604020202020204" pitchFamily="34" charset="0"/>
                <a:cs typeface="Arial" panose="020B0604020202020204" pitchFamily="34" charset="0"/>
              </a:rPr>
              <a:t>Any questions?</a:t>
            </a: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6" name="Picture 5">
            <a:extLst>
              <a:ext uri="{FF2B5EF4-FFF2-40B4-BE49-F238E27FC236}">
                <a16:creationId xmlns:a16="http://schemas.microsoft.com/office/drawing/2014/main" id="{F1ADC74A-D14A-FFBA-CA74-0EE642B2AF16}"/>
              </a:ext>
            </a:extLst>
          </p:cNvPr>
          <p:cNvPicPr>
            <a:picLocks noChangeAspect="1"/>
          </p:cNvPicPr>
          <p:nvPr/>
        </p:nvPicPr>
        <p:blipFill>
          <a:blip r:embed="rId5"/>
          <a:stretch>
            <a:fillRect/>
          </a:stretch>
        </p:blipFill>
        <p:spPr>
          <a:xfrm>
            <a:off x="-1" y="1212648"/>
            <a:ext cx="4237087" cy="4760393"/>
          </a:xfrm>
          <a:prstGeom prst="rect">
            <a:avLst/>
          </a:prstGeom>
        </p:spPr>
      </p:pic>
      <p:pic>
        <p:nvPicPr>
          <p:cNvPr id="10" name="Picture 9">
            <a:extLst>
              <a:ext uri="{FF2B5EF4-FFF2-40B4-BE49-F238E27FC236}">
                <a16:creationId xmlns:a16="http://schemas.microsoft.com/office/drawing/2014/main" id="{2C5616FA-71DA-5896-2BEB-3E75CD374305}"/>
              </a:ext>
            </a:extLst>
          </p:cNvPr>
          <p:cNvPicPr>
            <a:picLocks noChangeAspect="1"/>
          </p:cNvPicPr>
          <p:nvPr/>
        </p:nvPicPr>
        <p:blipFill>
          <a:blip r:embed="rId6"/>
          <a:stretch>
            <a:fillRect/>
          </a:stretch>
        </p:blipFill>
        <p:spPr>
          <a:xfrm>
            <a:off x="4203508" y="1211652"/>
            <a:ext cx="4237087" cy="4761389"/>
          </a:xfrm>
          <a:prstGeom prst="rect">
            <a:avLst/>
          </a:prstGeom>
        </p:spPr>
      </p:pic>
      <p:pic>
        <p:nvPicPr>
          <p:cNvPr id="11" name="Picture 10">
            <a:extLst>
              <a:ext uri="{FF2B5EF4-FFF2-40B4-BE49-F238E27FC236}">
                <a16:creationId xmlns:a16="http://schemas.microsoft.com/office/drawing/2014/main" id="{A6F88280-8F7D-3723-78F7-5E19E01C53AB}"/>
              </a:ext>
            </a:extLst>
          </p:cNvPr>
          <p:cNvPicPr>
            <a:picLocks noChangeAspect="1"/>
          </p:cNvPicPr>
          <p:nvPr/>
        </p:nvPicPr>
        <p:blipFill>
          <a:blip r:embed="rId6"/>
          <a:stretch>
            <a:fillRect/>
          </a:stretch>
        </p:blipFill>
        <p:spPr>
          <a:xfrm>
            <a:off x="8440595" y="1211651"/>
            <a:ext cx="4237087" cy="4761389"/>
          </a:xfrm>
          <a:prstGeom prst="rect">
            <a:avLst/>
          </a:prstGeom>
        </p:spPr>
      </p:pic>
    </p:spTree>
    <p:extLst>
      <p:ext uri="{BB962C8B-B14F-4D97-AF65-F5344CB8AC3E}">
        <p14:creationId xmlns:p14="http://schemas.microsoft.com/office/powerpoint/2010/main" val="297425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4" name="Title 3">
            <a:extLst>
              <a:ext uri="{FF2B5EF4-FFF2-40B4-BE49-F238E27FC236}">
                <a16:creationId xmlns:a16="http://schemas.microsoft.com/office/drawing/2014/main" id="{74F0900B-B3B4-4318-7E5D-9CA6B9C7DC8F}"/>
              </a:ext>
            </a:extLst>
          </p:cNvPr>
          <p:cNvSpPr>
            <a:spLocks noGrp="1"/>
          </p:cNvSpPr>
          <p:nvPr>
            <p:ph type="title"/>
          </p:nvPr>
        </p:nvSpPr>
        <p:spPr/>
        <p:txBody>
          <a:bodyPr/>
          <a:lstStyle/>
          <a:p>
            <a:r>
              <a:rPr lang="en-GB" b="1" dirty="0">
                <a:solidFill>
                  <a:schemeClr val="bg1"/>
                </a:solidFill>
              </a:rPr>
              <a:t>Past students</a:t>
            </a:r>
          </a:p>
        </p:txBody>
      </p:sp>
      <p:pic>
        <p:nvPicPr>
          <p:cNvPr id="12" name="Content Placeholder 11" descr="A table with different colored squares&#10;&#10;AI-generated content may be incorrect.">
            <a:extLst>
              <a:ext uri="{FF2B5EF4-FFF2-40B4-BE49-F238E27FC236}">
                <a16:creationId xmlns:a16="http://schemas.microsoft.com/office/drawing/2014/main" id="{FE4B4E39-FC90-DB63-97A5-B39692A30317}"/>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39648" y="1416700"/>
            <a:ext cx="5092904" cy="4351338"/>
          </a:xfrm>
        </p:spPr>
      </p:pic>
      <p:graphicFrame>
        <p:nvGraphicFramePr>
          <p:cNvPr id="14" name="Content Placeholder 13">
            <a:extLst>
              <a:ext uri="{FF2B5EF4-FFF2-40B4-BE49-F238E27FC236}">
                <a16:creationId xmlns:a16="http://schemas.microsoft.com/office/drawing/2014/main" id="{34186A7D-3044-52FE-70E3-685EB4F041BA}"/>
              </a:ext>
            </a:extLst>
          </p:cNvPr>
          <p:cNvGraphicFramePr>
            <a:graphicFrameLocks noGrp="1"/>
          </p:cNvGraphicFramePr>
          <p:nvPr>
            <p:ph sz="half" idx="2"/>
            <p:extLst>
              <p:ext uri="{D42A27DB-BD31-4B8C-83A1-F6EECF244321}">
                <p14:modId xmlns:p14="http://schemas.microsoft.com/office/powerpoint/2010/main" val="3466521111"/>
              </p:ext>
            </p:extLst>
          </p:nvPr>
        </p:nvGraphicFramePr>
        <p:xfrm>
          <a:off x="5748192" y="1689583"/>
          <a:ext cx="6185189" cy="3536933"/>
        </p:xfrm>
        <a:graphic>
          <a:graphicData uri="http://schemas.openxmlformats.org/drawingml/2006/table">
            <a:tbl>
              <a:tblPr firstRow="1" firstCol="1" bandRow="1"/>
              <a:tblGrid>
                <a:gridCol w="1123663">
                  <a:extLst>
                    <a:ext uri="{9D8B030D-6E8A-4147-A177-3AD203B41FA5}">
                      <a16:colId xmlns:a16="http://schemas.microsoft.com/office/drawing/2014/main" val="1779918302"/>
                    </a:ext>
                  </a:extLst>
                </a:gridCol>
                <a:gridCol w="5061526">
                  <a:extLst>
                    <a:ext uri="{9D8B030D-6E8A-4147-A177-3AD203B41FA5}">
                      <a16:colId xmlns:a16="http://schemas.microsoft.com/office/drawing/2014/main" val="1227327297"/>
                    </a:ext>
                  </a:extLst>
                </a:gridCol>
              </a:tblGrid>
              <a:tr h="395655">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9EDC"/>
                    </a:solidFill>
                  </a:tcPr>
                </a:tc>
                <a:tc>
                  <a:txBody>
                    <a:bodyPr/>
                    <a:lstStyle/>
                    <a:p>
                      <a:pPr>
                        <a:lnSpc>
                          <a:spcPct val="115000"/>
                        </a:lnSpc>
                        <a:spcBef>
                          <a:spcPts val="600"/>
                        </a:spcBef>
                        <a:spcAft>
                          <a:spcPts val="600"/>
                        </a:spcAft>
                        <a:buNone/>
                      </a:pPr>
                      <a:r>
                        <a:rPr lang="en-GB" sz="2000" kern="100" dirty="0">
                          <a:effectLst/>
                          <a:latin typeface="Arial" panose="020B0604020202020204" pitchFamily="34" charset="0"/>
                          <a:ea typeface="Times New Roman" panose="02020603050405020304" pitchFamily="18" charset="0"/>
                          <a:cs typeface="Arial" panose="020B0604020202020204" pitchFamily="34" charset="0"/>
                        </a:rPr>
                        <a:t>Senior leadership</a:t>
                      </a:r>
                      <a:endParaRPr lang="en-GB" sz="1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8460526"/>
                  </a:ext>
                </a:extLst>
              </a:tr>
              <a:tr h="395655">
                <a:tc>
                  <a:txBody>
                    <a:bodyPr/>
                    <a:lstStyle/>
                    <a:p>
                      <a:pPr>
                        <a:lnSpc>
                          <a:spcPct val="115000"/>
                        </a:lnSpc>
                        <a:spcBef>
                          <a:spcPts val="600"/>
                        </a:spcBef>
                        <a:spcAft>
                          <a:spcPts val="600"/>
                        </a:spcAft>
                        <a:buNone/>
                      </a:pPr>
                      <a:r>
                        <a:rPr lang="en-GB" sz="800" i="1"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Bef>
                          <a:spcPts val="600"/>
                        </a:spcBef>
                        <a:spcAft>
                          <a:spcPts val="600"/>
                        </a:spcAft>
                        <a:buNone/>
                      </a:pPr>
                      <a:r>
                        <a:rPr lang="en-GB" sz="2000" kern="100">
                          <a:effectLst/>
                          <a:latin typeface="Arial" panose="020B0604020202020204" pitchFamily="34" charset="0"/>
                          <a:ea typeface="Times New Roman" panose="02020603050405020304" pitchFamily="18" charset="0"/>
                          <a:cs typeface="Arial" panose="020B0604020202020204" pitchFamily="34" charset="0"/>
                        </a:rPr>
                        <a:t>Area head</a:t>
                      </a:r>
                      <a:endParaRPr lang="en-GB" sz="1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2364702"/>
                  </a:ext>
                </a:extLst>
              </a:tr>
              <a:tr h="395655">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Bef>
                          <a:spcPts val="600"/>
                        </a:spcBef>
                        <a:spcAft>
                          <a:spcPts val="600"/>
                        </a:spcAft>
                        <a:buNone/>
                      </a:pPr>
                      <a:r>
                        <a:rPr lang="en-GB" sz="2000" kern="100" dirty="0">
                          <a:effectLst/>
                          <a:latin typeface="Arial" panose="020B0604020202020204" pitchFamily="34" charset="0"/>
                          <a:ea typeface="Times New Roman" panose="02020603050405020304" pitchFamily="18" charset="0"/>
                          <a:cs typeface="Arial" panose="020B0604020202020204" pitchFamily="34" charset="0"/>
                        </a:rPr>
                        <a:t>Assistant area head</a:t>
                      </a:r>
                      <a:endParaRPr lang="en-GB" sz="1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9502190"/>
                  </a:ext>
                </a:extLst>
              </a:tr>
              <a:tr h="395655">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lnSpc>
                          <a:spcPct val="115000"/>
                        </a:lnSpc>
                        <a:spcBef>
                          <a:spcPts val="600"/>
                        </a:spcBef>
                        <a:spcAft>
                          <a:spcPts val="600"/>
                        </a:spcAft>
                        <a:buNone/>
                      </a:pPr>
                      <a:r>
                        <a:rPr lang="en-GB" sz="2000" kern="100">
                          <a:effectLst/>
                          <a:latin typeface="Arial" panose="020B0604020202020204" pitchFamily="34" charset="0"/>
                          <a:ea typeface="Times New Roman" panose="02020603050405020304" pitchFamily="18" charset="0"/>
                          <a:cs typeface="Arial" panose="020B0604020202020204" pitchFamily="34" charset="0"/>
                        </a:rPr>
                        <a:t>Course leaders</a:t>
                      </a:r>
                      <a:endParaRPr lang="en-GB" sz="1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6041152"/>
                  </a:ext>
                </a:extLst>
              </a:tr>
              <a:tr h="395655">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nSpc>
                          <a:spcPct val="115000"/>
                        </a:lnSpc>
                        <a:spcBef>
                          <a:spcPts val="600"/>
                        </a:spcBef>
                        <a:spcAft>
                          <a:spcPts val="600"/>
                        </a:spcAft>
                        <a:buNone/>
                      </a:pPr>
                      <a:r>
                        <a:rPr lang="en-GB" sz="2000" kern="100">
                          <a:effectLst/>
                          <a:latin typeface="Arial" panose="020B0604020202020204" pitchFamily="34" charset="0"/>
                          <a:ea typeface="Times New Roman" panose="02020603050405020304" pitchFamily="18" charset="0"/>
                          <a:cs typeface="Arial" panose="020B0604020202020204" pitchFamily="34" charset="0"/>
                        </a:rPr>
                        <a:t> Tutors/lecturers</a:t>
                      </a:r>
                      <a:endParaRPr lang="en-GB" sz="18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761631"/>
                  </a:ext>
                </a:extLst>
              </a:tr>
              <a:tr h="359197">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tc>
                  <a:txBody>
                    <a:bodyPr/>
                    <a:lstStyle/>
                    <a:p>
                      <a:pPr>
                        <a:lnSpc>
                          <a:spcPct val="115000"/>
                        </a:lnSpc>
                        <a:spcBef>
                          <a:spcPts val="600"/>
                        </a:spcBef>
                        <a:spcAft>
                          <a:spcPts val="600"/>
                        </a:spcAft>
                        <a:buNone/>
                      </a:pPr>
                      <a:r>
                        <a:rPr lang="en-GB" sz="2000" kern="100" dirty="0">
                          <a:effectLst/>
                          <a:latin typeface="Arial" panose="020B0604020202020204" pitchFamily="34" charset="0"/>
                          <a:ea typeface="Times New Roman" panose="02020603050405020304" pitchFamily="18" charset="0"/>
                          <a:cs typeface="Times New Roman" panose="02020603050405020304" pitchFamily="18" charset="0"/>
                        </a:rPr>
                        <a:t>Head of departments in local schools</a:t>
                      </a:r>
                      <a:endParaRPr lang="en-GB" sz="1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2390343"/>
                  </a:ext>
                </a:extLst>
              </a:tr>
              <a:tr h="803806">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nSpc>
                          <a:spcPct val="115000"/>
                        </a:lnSpc>
                        <a:spcBef>
                          <a:spcPts val="600"/>
                        </a:spcBef>
                        <a:spcAft>
                          <a:spcPts val="600"/>
                        </a:spcAft>
                        <a:buNone/>
                      </a:pPr>
                      <a:r>
                        <a:rPr lang="en-GB" sz="2000" kern="100" dirty="0">
                          <a:effectLst/>
                          <a:latin typeface="Arial" panose="020B0604020202020204" pitchFamily="34" charset="0"/>
                          <a:ea typeface="Times New Roman" panose="02020603050405020304" pitchFamily="18" charset="0"/>
                          <a:cs typeface="Times New Roman" panose="02020603050405020304" pitchFamily="18" charset="0"/>
                        </a:rPr>
                        <a:t>Management in Business or external organisations</a:t>
                      </a:r>
                      <a:endParaRPr lang="en-GB" sz="1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1470205"/>
                  </a:ext>
                </a:extLst>
              </a:tr>
              <a:tr h="395655">
                <a:tc>
                  <a:txBody>
                    <a:bodyPr/>
                    <a:lstStyle/>
                    <a:p>
                      <a:pPr>
                        <a:lnSpc>
                          <a:spcPct val="115000"/>
                        </a:lnSpc>
                        <a:spcBef>
                          <a:spcPts val="600"/>
                        </a:spcBef>
                        <a:spcAft>
                          <a:spcPts val="600"/>
                        </a:spcAft>
                        <a:buNone/>
                      </a:pPr>
                      <a:r>
                        <a:rPr lang="en-GB" sz="800" kern="100">
                          <a:effectLst/>
                          <a:latin typeface="Arial" panose="020B0604020202020204" pitchFamily="34" charset="0"/>
                          <a:ea typeface="Times New Roman" panose="02020603050405020304" pitchFamily="18" charset="0"/>
                          <a:cs typeface="Arial" panose="020B0604020202020204" pitchFamily="34"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Bef>
                          <a:spcPts val="600"/>
                        </a:spcBef>
                        <a:spcAft>
                          <a:spcPts val="600"/>
                        </a:spcAft>
                        <a:buNone/>
                      </a:pPr>
                      <a:r>
                        <a:rPr lang="en-GB" sz="2000" kern="100" dirty="0">
                          <a:effectLst/>
                          <a:latin typeface="Arial" panose="020B0604020202020204" pitchFamily="34" charset="0"/>
                          <a:ea typeface="Times New Roman" panose="02020603050405020304" pitchFamily="18" charset="0"/>
                          <a:cs typeface="Arial" panose="020B0604020202020204" pitchFamily="34" charset="0"/>
                        </a:rPr>
                        <a:t>Retired or left education</a:t>
                      </a:r>
                      <a:endParaRPr lang="en-GB" sz="18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5931455"/>
                  </a:ext>
                </a:extLst>
              </a:tr>
            </a:tbl>
          </a:graphicData>
        </a:graphic>
      </p:graphicFrame>
    </p:spTree>
    <p:extLst>
      <p:ext uri="{BB962C8B-B14F-4D97-AF65-F5344CB8AC3E}">
        <p14:creationId xmlns:p14="http://schemas.microsoft.com/office/powerpoint/2010/main" val="76838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Recruitment, retention, progression &amp; achievement 2020-2024</a:t>
            </a:r>
          </a:p>
          <a:p>
            <a:endParaRPr lang="en-GB" dirty="0">
              <a:cs typeface="Calibri Light"/>
            </a:endParaRPr>
          </a:p>
        </p:txBody>
      </p:sp>
      <p:graphicFrame>
        <p:nvGraphicFramePr>
          <p:cNvPr id="6" name="Content Placeholder 5">
            <a:extLst>
              <a:ext uri="{FF2B5EF4-FFF2-40B4-BE49-F238E27FC236}">
                <a16:creationId xmlns:a16="http://schemas.microsoft.com/office/drawing/2014/main" id="{29690C4F-576A-9D2F-7ABC-FC526A4AA081}"/>
              </a:ext>
            </a:extLst>
          </p:cNvPr>
          <p:cNvGraphicFramePr>
            <a:graphicFrameLocks noGrp="1"/>
          </p:cNvGraphicFramePr>
          <p:nvPr>
            <p:ph sz="half" idx="1"/>
            <p:extLst>
              <p:ext uri="{D42A27DB-BD31-4B8C-83A1-F6EECF244321}">
                <p14:modId xmlns:p14="http://schemas.microsoft.com/office/powerpoint/2010/main" val="1461759683"/>
              </p:ext>
            </p:extLst>
          </p:nvPr>
        </p:nvGraphicFramePr>
        <p:xfrm>
          <a:off x="607268" y="2598120"/>
          <a:ext cx="5181600" cy="1897582"/>
        </p:xfrm>
        <a:graphic>
          <a:graphicData uri="http://schemas.openxmlformats.org/drawingml/2006/table">
            <a:tbl>
              <a:tblPr firstRow="1" firstCol="1" bandRow="1"/>
              <a:tblGrid>
                <a:gridCol w="702590">
                  <a:extLst>
                    <a:ext uri="{9D8B030D-6E8A-4147-A177-3AD203B41FA5}">
                      <a16:colId xmlns:a16="http://schemas.microsoft.com/office/drawing/2014/main" val="347009847"/>
                    </a:ext>
                  </a:extLst>
                </a:gridCol>
                <a:gridCol w="744646">
                  <a:extLst>
                    <a:ext uri="{9D8B030D-6E8A-4147-A177-3AD203B41FA5}">
                      <a16:colId xmlns:a16="http://schemas.microsoft.com/office/drawing/2014/main" val="1049037227"/>
                    </a:ext>
                  </a:extLst>
                </a:gridCol>
                <a:gridCol w="593738">
                  <a:extLst>
                    <a:ext uri="{9D8B030D-6E8A-4147-A177-3AD203B41FA5}">
                      <a16:colId xmlns:a16="http://schemas.microsoft.com/office/drawing/2014/main" val="2582855323"/>
                    </a:ext>
                  </a:extLst>
                </a:gridCol>
                <a:gridCol w="593738">
                  <a:extLst>
                    <a:ext uri="{9D8B030D-6E8A-4147-A177-3AD203B41FA5}">
                      <a16:colId xmlns:a16="http://schemas.microsoft.com/office/drawing/2014/main" val="4294850875"/>
                    </a:ext>
                  </a:extLst>
                </a:gridCol>
                <a:gridCol w="665481">
                  <a:extLst>
                    <a:ext uri="{9D8B030D-6E8A-4147-A177-3AD203B41FA5}">
                      <a16:colId xmlns:a16="http://schemas.microsoft.com/office/drawing/2014/main" val="982491512"/>
                    </a:ext>
                  </a:extLst>
                </a:gridCol>
                <a:gridCol w="607344">
                  <a:extLst>
                    <a:ext uri="{9D8B030D-6E8A-4147-A177-3AD203B41FA5}">
                      <a16:colId xmlns:a16="http://schemas.microsoft.com/office/drawing/2014/main" val="422843810"/>
                    </a:ext>
                  </a:extLst>
                </a:gridCol>
                <a:gridCol w="680325">
                  <a:extLst>
                    <a:ext uri="{9D8B030D-6E8A-4147-A177-3AD203B41FA5}">
                      <a16:colId xmlns:a16="http://schemas.microsoft.com/office/drawing/2014/main" val="252497166"/>
                    </a:ext>
                  </a:extLst>
                </a:gridCol>
                <a:gridCol w="593738">
                  <a:extLst>
                    <a:ext uri="{9D8B030D-6E8A-4147-A177-3AD203B41FA5}">
                      <a16:colId xmlns:a16="http://schemas.microsoft.com/office/drawing/2014/main" val="3058110425"/>
                    </a:ext>
                  </a:extLst>
                </a:gridCol>
              </a:tblGrid>
              <a:tr h="317836">
                <a:tc gridSpan="8">
                  <a:txBody>
                    <a:bodyPr/>
                    <a:lstStyle/>
                    <a:p>
                      <a:pPr algn="ctr">
                        <a:lnSpc>
                          <a:spcPct val="150000"/>
                        </a:lnSpc>
                        <a:spcBef>
                          <a:spcPts val="600"/>
                        </a:spcBef>
                        <a:spcAft>
                          <a:spcPts val="600"/>
                        </a:spcAft>
                        <a:buNone/>
                      </a:pPr>
                      <a:r>
                        <a:rPr lang="en-GB" sz="160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Outcome</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8936696"/>
                  </a:ext>
                </a:extLst>
              </a:tr>
              <a:tr h="534364">
                <a:tc>
                  <a:txBody>
                    <a:bodyPr/>
                    <a:lstStyle/>
                    <a:p>
                      <a:pPr algn="ctr">
                        <a:lnSpc>
                          <a:spcPct val="150000"/>
                        </a:lnSpc>
                        <a:spcBef>
                          <a:spcPts val="600"/>
                        </a:spcBef>
                        <a:spcAft>
                          <a:spcPts val="600"/>
                        </a:spcAft>
                        <a:buNone/>
                      </a:pPr>
                      <a:r>
                        <a:rPr lang="en-GB" sz="1100" b="1"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Cohort Year</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05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Distinction</a:t>
                      </a:r>
                      <a:endParaRPr lang="en-GB"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10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Merit</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100" b="1"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Pass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05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Did not complete</a:t>
                      </a:r>
                      <a:endParaRPr lang="en-GB"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05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Ongoing</a:t>
                      </a:r>
                      <a:endParaRPr lang="en-GB"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05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Complete</a:t>
                      </a:r>
                      <a:endParaRPr lang="en-GB"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050" b="1"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Rating</a:t>
                      </a:r>
                      <a:endParaRPr lang="en-GB" sz="105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804233518"/>
                  </a:ext>
                </a:extLst>
              </a:tr>
              <a:tr h="363664">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2021</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673360149"/>
                  </a:ext>
                </a:extLst>
              </a:tr>
              <a:tr h="218570">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2022</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61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890901752"/>
                  </a:ext>
                </a:extLst>
              </a:tr>
              <a:tr h="218570">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2023</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75%</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61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154569169"/>
                  </a:ext>
                </a:extLst>
              </a:tr>
              <a:tr h="218570">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2024</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dirty="0">
                          <a:solidFill>
                            <a:srgbClr val="0061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796" marR="667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530947856"/>
                  </a:ext>
                </a:extLst>
              </a:tr>
            </a:tbl>
          </a:graphicData>
        </a:graphic>
      </p:graphicFrame>
      <p:graphicFrame>
        <p:nvGraphicFramePr>
          <p:cNvPr id="11" name="Content Placeholder 10">
            <a:extLst>
              <a:ext uri="{FF2B5EF4-FFF2-40B4-BE49-F238E27FC236}">
                <a16:creationId xmlns:a16="http://schemas.microsoft.com/office/drawing/2014/main" id="{FF13395A-3AAB-27E6-EEB7-3CA1CB5A9B59}"/>
              </a:ext>
            </a:extLst>
          </p:cNvPr>
          <p:cNvGraphicFramePr>
            <a:graphicFrameLocks noGrp="1"/>
          </p:cNvGraphicFramePr>
          <p:nvPr>
            <p:ph sz="half" idx="2"/>
            <p:extLst>
              <p:ext uri="{D42A27DB-BD31-4B8C-83A1-F6EECF244321}">
                <p14:modId xmlns:p14="http://schemas.microsoft.com/office/powerpoint/2010/main" val="2749034302"/>
              </p:ext>
            </p:extLst>
          </p:nvPr>
        </p:nvGraphicFramePr>
        <p:xfrm>
          <a:off x="6455409" y="2596277"/>
          <a:ext cx="4797310" cy="1897580"/>
        </p:xfrm>
        <a:graphic>
          <a:graphicData uri="http://schemas.openxmlformats.org/drawingml/2006/table">
            <a:tbl>
              <a:tblPr firstRow="1" firstCol="1" bandRow="1"/>
              <a:tblGrid>
                <a:gridCol w="1345827">
                  <a:extLst>
                    <a:ext uri="{9D8B030D-6E8A-4147-A177-3AD203B41FA5}">
                      <a16:colId xmlns:a16="http://schemas.microsoft.com/office/drawing/2014/main" val="404822298"/>
                    </a:ext>
                  </a:extLst>
                </a:gridCol>
                <a:gridCol w="1145757">
                  <a:extLst>
                    <a:ext uri="{9D8B030D-6E8A-4147-A177-3AD203B41FA5}">
                      <a16:colId xmlns:a16="http://schemas.microsoft.com/office/drawing/2014/main" val="1509240891"/>
                    </a:ext>
                  </a:extLst>
                </a:gridCol>
                <a:gridCol w="1252898">
                  <a:extLst>
                    <a:ext uri="{9D8B030D-6E8A-4147-A177-3AD203B41FA5}">
                      <a16:colId xmlns:a16="http://schemas.microsoft.com/office/drawing/2014/main" val="2045156580"/>
                    </a:ext>
                  </a:extLst>
                </a:gridCol>
                <a:gridCol w="1052828">
                  <a:extLst>
                    <a:ext uri="{9D8B030D-6E8A-4147-A177-3AD203B41FA5}">
                      <a16:colId xmlns:a16="http://schemas.microsoft.com/office/drawing/2014/main" val="305313497"/>
                    </a:ext>
                  </a:extLst>
                </a:gridCol>
              </a:tblGrid>
              <a:tr h="795113">
                <a:tc>
                  <a:txBody>
                    <a:bodyPr/>
                    <a:lstStyle/>
                    <a:p>
                      <a:pPr algn="ctr">
                        <a:lnSpc>
                          <a:spcPct val="150000"/>
                        </a:lnSpc>
                        <a:spcBef>
                          <a:spcPts val="600"/>
                        </a:spcBef>
                        <a:spcAft>
                          <a:spcPts val="600"/>
                        </a:spcAft>
                        <a:buNone/>
                      </a:pPr>
                      <a:r>
                        <a:rPr lang="en-GB" sz="12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Cohort Year</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2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Starters</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2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Retained Year 2</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50000"/>
                        </a:lnSpc>
                        <a:spcBef>
                          <a:spcPts val="600"/>
                        </a:spcBef>
                        <a:spcAft>
                          <a:spcPts val="600"/>
                        </a:spcAft>
                        <a:buNone/>
                      </a:pPr>
                      <a:r>
                        <a:rPr lang="en-GB" sz="1200" b="1"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2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852138513"/>
                  </a:ext>
                </a:extLst>
              </a:tr>
              <a:tr h="367489">
                <a:tc>
                  <a:txBody>
                    <a:bodyPr/>
                    <a:lstStyle/>
                    <a:p>
                      <a:pPr algn="ctr">
                        <a:lnSpc>
                          <a:spcPct val="150000"/>
                        </a:lnSpc>
                        <a:spcBef>
                          <a:spcPts val="600"/>
                        </a:spcBef>
                        <a:spcAft>
                          <a:spcPts val="600"/>
                        </a:spcAft>
                        <a:buNone/>
                      </a:pPr>
                      <a:r>
                        <a:rPr lang="en-GB" sz="1100" kern="100" dirty="0">
                          <a:effectLst/>
                          <a:latin typeface="Arial" panose="020B0604020202020204" pitchFamily="34" charset="0"/>
                          <a:ea typeface="Times New Roman" panose="02020603050405020304" pitchFamily="18" charset="0"/>
                          <a:cs typeface="Times New Roman" panose="02020603050405020304" pitchFamily="18" charset="0"/>
                        </a:rPr>
                        <a:t>2020/22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dirty="0">
                          <a:effectLst/>
                          <a:latin typeface="Arial" panose="020B0604020202020204" pitchFamily="34" charset="0"/>
                          <a:ea typeface="Times New Roman" panose="02020603050405020304" pitchFamily="18"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effectLst/>
                          <a:latin typeface="Arial" panose="020B0604020202020204" pitchFamily="34" charset="0"/>
                          <a:ea typeface="Times New Roman" panose="02020603050405020304" pitchFamily="18"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dirty="0">
                          <a:effectLst/>
                          <a:latin typeface="Arial" panose="020B0604020202020204" pitchFamily="34" charset="0"/>
                          <a:ea typeface="Times New Roman" panose="02020603050405020304" pitchFamily="18" charset="0"/>
                          <a:cs typeface="Times New Roman" panose="02020603050405020304" pitchFamily="18" charset="0"/>
                        </a:rPr>
                        <a:t>83.33%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597944"/>
                  </a:ext>
                </a:extLst>
              </a:tr>
              <a:tr h="367489">
                <a:tc>
                  <a:txBody>
                    <a:bodyPr/>
                    <a:lstStyle/>
                    <a:p>
                      <a:pPr algn="ctr">
                        <a:lnSpc>
                          <a:spcPct val="150000"/>
                        </a:lnSpc>
                        <a:spcBef>
                          <a:spcPts val="600"/>
                        </a:spcBef>
                        <a:spcAft>
                          <a:spcPts val="600"/>
                        </a:spcAft>
                        <a:buNone/>
                      </a:pPr>
                      <a:r>
                        <a:rPr lang="en-GB" sz="1100" kern="100">
                          <a:effectLst/>
                          <a:latin typeface="Arial" panose="020B0604020202020204" pitchFamily="34" charset="0"/>
                          <a:ea typeface="Times New Roman" panose="02020603050405020304" pitchFamily="18" charset="0"/>
                          <a:cs typeface="Times New Roman" panose="02020603050405020304" pitchFamily="18" charset="0"/>
                        </a:rPr>
                        <a:t>2021/23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effectLst/>
                          <a:latin typeface="Arial" panose="020B0604020202020204" pitchFamily="34" charset="0"/>
                          <a:ea typeface="Times New Roman" panose="02020603050405020304" pitchFamily="18"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dirty="0">
                          <a:effectLst/>
                          <a:latin typeface="Arial" panose="020B0604020202020204" pitchFamily="34" charset="0"/>
                          <a:ea typeface="Times New Roman" panose="020206030504050203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dirty="0">
                          <a:effectLst/>
                          <a:latin typeface="Arial" panose="020B0604020202020204" pitchFamily="34" charset="0"/>
                          <a:ea typeface="Times New Roman" panose="02020603050405020304" pitchFamily="18" charset="0"/>
                          <a:cs typeface="Times New Roman" panose="02020603050405020304" pitchFamily="18" charset="0"/>
                        </a:rPr>
                        <a:t>66.67%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6730565"/>
                  </a:ext>
                </a:extLst>
              </a:tr>
              <a:tr h="367489">
                <a:tc>
                  <a:txBody>
                    <a:bodyPr/>
                    <a:lstStyle/>
                    <a:p>
                      <a:pPr algn="ctr">
                        <a:lnSpc>
                          <a:spcPct val="150000"/>
                        </a:lnSpc>
                        <a:spcBef>
                          <a:spcPts val="600"/>
                        </a:spcBef>
                        <a:spcAft>
                          <a:spcPts val="600"/>
                        </a:spcAft>
                        <a:buNone/>
                      </a:pPr>
                      <a:r>
                        <a:rPr lang="en-GB" sz="1100" kern="100">
                          <a:effectLst/>
                          <a:latin typeface="Arial" panose="020B0604020202020204" pitchFamily="34" charset="0"/>
                          <a:ea typeface="Times New Roman" panose="02020603050405020304" pitchFamily="18" charset="0"/>
                          <a:cs typeface="Times New Roman" panose="02020603050405020304" pitchFamily="18" charset="0"/>
                        </a:rPr>
                        <a:t>2022/24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effectLst/>
                          <a:latin typeface="Arial" panose="020B0604020202020204" pitchFamily="34" charset="0"/>
                          <a:ea typeface="Times New Roman" panose="02020603050405020304" pitchFamily="18"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a:effectLst/>
                          <a:latin typeface="Arial" panose="020B0604020202020204" pitchFamily="34" charset="0"/>
                          <a:ea typeface="Times New Roman" panose="02020603050405020304" pitchFamily="18"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buNone/>
                      </a:pPr>
                      <a:r>
                        <a:rPr lang="en-GB" sz="1100" kern="100" dirty="0">
                          <a:effectLst/>
                          <a:latin typeface="Arial" panose="020B0604020202020204" pitchFamily="34" charset="0"/>
                          <a:ea typeface="Times New Roman" panose="02020603050405020304" pitchFamily="18" charset="0"/>
                          <a:cs typeface="Times New Roman" panose="02020603050405020304" pitchFamily="18" charset="0"/>
                        </a:rPr>
                        <a:t>88.89%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65564"/>
                  </a:ext>
                </a:extLst>
              </a:tr>
            </a:tbl>
          </a:graphicData>
        </a:graphic>
      </p:graphicFrame>
      <p:sp>
        <p:nvSpPr>
          <p:cNvPr id="10" name="Rectangle 1">
            <a:extLst>
              <a:ext uri="{FF2B5EF4-FFF2-40B4-BE49-F238E27FC236}">
                <a16:creationId xmlns:a16="http://schemas.microsoft.com/office/drawing/2014/main" id="{E63191F8-5E38-184F-C462-F68136CAA7FB}"/>
              </a:ext>
            </a:extLst>
          </p:cNvPr>
          <p:cNvSpPr>
            <a:spLocks noChangeArrowheads="1"/>
          </p:cNvSpPr>
          <p:nvPr/>
        </p:nvSpPr>
        <p:spPr bwMode="auto">
          <a:xfrm>
            <a:off x="692832" y="2014578"/>
            <a:ext cx="501047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Retention, progression, and achievement of MA Students 2020-2024</a:t>
            </a:r>
            <a:endParaRPr kumimoji="0" lang="en-GB"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13" name="Rectangle 1">
            <a:extLst>
              <a:ext uri="{FF2B5EF4-FFF2-40B4-BE49-F238E27FC236}">
                <a16:creationId xmlns:a16="http://schemas.microsoft.com/office/drawing/2014/main" id="{BEA26507-05B9-8A79-0F09-0326FCF2E3A5}"/>
              </a:ext>
            </a:extLst>
          </p:cNvPr>
          <p:cNvSpPr>
            <a:spLocks noChangeArrowheads="1"/>
          </p:cNvSpPr>
          <p:nvPr/>
        </p:nvSpPr>
        <p:spPr bwMode="auto">
          <a:xfrm>
            <a:off x="6455297" y="2104628"/>
            <a:ext cx="50104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Recruitment and retention of MA Students 2020-2024</a:t>
            </a:r>
            <a:endParaRPr kumimoji="0" lang="en-GB"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3470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Resources available on Campus</a:t>
            </a:r>
            <a:endParaRPr lang="en-GB" dirty="0">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65239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Getting Around</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a16="http://schemas.microsoft.com/office/drawing/2014/main" id="{E9775B63-2FAF-7547-F4EA-65C50E1CA4F6}"/>
              </a:ext>
            </a:extLst>
          </p:cNvPr>
          <p:cNvSpPr txBox="1"/>
          <p:nvPr/>
        </p:nvSpPr>
        <p:spPr>
          <a:xfrm>
            <a:off x="975620" y="1609384"/>
            <a:ext cx="301831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a:cs typeface="Calibri"/>
              </a:rPr>
              <a:t>Whilst your lectures are likely are held online, please be aware of the additional help and support available for HE staff in the UCC building (labelled A), some will be in our other buildings so it will be good to familiarise yourself with the layout of campus. </a:t>
            </a:r>
          </a:p>
          <a:p>
            <a:endParaRPr lang="en-GB" dirty="0">
              <a:latin typeface="Calibri"/>
              <a:cs typeface="Calibri"/>
            </a:endParaRPr>
          </a:p>
          <a:p>
            <a:r>
              <a:rPr lang="en-GB" dirty="0">
                <a:latin typeface="Calibri"/>
                <a:cs typeface="Calibri"/>
              </a:rPr>
              <a:t>We have a student lounge for UCC students to relax and eat in on the ground floor of the UCC building in room HE05</a:t>
            </a:r>
            <a:r>
              <a:rPr lang="en-GB" dirty="0">
                <a:cs typeface="Calibri"/>
              </a:rPr>
              <a:t>.</a:t>
            </a:r>
          </a:p>
        </p:txBody>
      </p:sp>
      <p:pic>
        <p:nvPicPr>
          <p:cNvPr id="10" name="Picture 5" descr="A map of a university">
            <a:extLst>
              <a:ext uri="{FF2B5EF4-FFF2-40B4-BE49-F238E27FC236}">
                <a16:creationId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7f4f8c0-51af-4b3b-bca9-4cc40333526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A14B905A0F1E458A66F147CF9E2310" ma:contentTypeVersion="17" ma:contentTypeDescription="Create a new document." ma:contentTypeScope="" ma:versionID="0e9b4bfa655937b9d058fc643313e330">
  <xsd:schema xmlns:xsd="http://www.w3.org/2001/XMLSchema" xmlns:xs="http://www.w3.org/2001/XMLSchema" xmlns:p="http://schemas.microsoft.com/office/2006/metadata/properties" xmlns:ns3="47f4f8c0-51af-4b3b-bca9-4cc403335262" xmlns:ns4="d9b0450d-25f1-44de-8022-4d67cad637e3" targetNamespace="http://schemas.microsoft.com/office/2006/metadata/properties" ma:root="true" ma:fieldsID="38877f545b1c00378b5dc0d6a0f65391" ns3:_="" ns4:_="">
    <xsd:import namespace="47f4f8c0-51af-4b3b-bca9-4cc403335262"/>
    <xsd:import namespace="d9b0450d-25f1-44de-8022-4d67cad637e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4f8c0-51af-4b3b-bca9-4cc4033352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b0450d-25f1-44de-8022-4d67cad637e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0A19E-7A5A-4574-8F7C-7CCBDA6CEEA3}">
  <ds:schemaRefs>
    <ds:schemaRef ds:uri="http://purl.org/dc/elements/1.1/"/>
    <ds:schemaRef ds:uri="http://schemas.microsoft.com/office/infopath/2007/PartnerControls"/>
    <ds:schemaRef ds:uri="http://purl.org/dc/dcmitype/"/>
    <ds:schemaRef ds:uri="http://purl.org/dc/terms/"/>
    <ds:schemaRef ds:uri="http://schemas.microsoft.com/office/2006/documentManagement/types"/>
    <ds:schemaRef ds:uri="47f4f8c0-51af-4b3b-bca9-4cc403335262"/>
    <ds:schemaRef ds:uri="http://schemas.microsoft.com/office/2006/metadata/properties"/>
    <ds:schemaRef ds:uri="http://schemas.openxmlformats.org/package/2006/metadata/core-properties"/>
    <ds:schemaRef ds:uri="d9b0450d-25f1-44de-8022-4d67cad637e3"/>
    <ds:schemaRef ds:uri="http://www.w3.org/XML/1998/namespace"/>
  </ds:schemaRefs>
</ds:datastoreItem>
</file>

<file path=customXml/itemProps2.xml><?xml version="1.0" encoding="utf-8"?>
<ds:datastoreItem xmlns:ds="http://schemas.openxmlformats.org/officeDocument/2006/customXml" ds:itemID="{4FF4112C-D5DD-4A5E-865F-B3D9576DD3E5}">
  <ds:schemaRefs>
    <ds:schemaRef ds:uri="http://schemas.microsoft.com/sharepoint/v3/contenttype/forms"/>
  </ds:schemaRefs>
</ds:datastoreItem>
</file>

<file path=customXml/itemProps3.xml><?xml version="1.0" encoding="utf-8"?>
<ds:datastoreItem xmlns:ds="http://schemas.openxmlformats.org/officeDocument/2006/customXml" ds:itemID="{EDCB8F86-F669-455F-B332-3DC7615BF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4f8c0-51af-4b3b-bca9-4cc403335262"/>
    <ds:schemaRef ds:uri="d9b0450d-25f1-44de-8022-4d67cad63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959</TotalTime>
  <Words>4365</Words>
  <Application>Microsoft Office PowerPoint</Application>
  <PresentationFormat>Widescreen</PresentationFormat>
  <Paragraphs>584</Paragraphs>
  <Slides>53</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Arial,Sans-Serif</vt:lpstr>
      <vt:lpstr>Calibri</vt:lpstr>
      <vt:lpstr>Calibri Light</vt:lpstr>
      <vt:lpstr>Courier New</vt:lpstr>
      <vt:lpstr>Courier New,monospace</vt:lpstr>
      <vt:lpstr>office theme</vt:lpstr>
      <vt:lpstr>Office Theme</vt:lpstr>
      <vt:lpstr>MA in Education</vt:lpstr>
      <vt:lpstr>Induction Agenda </vt:lpstr>
      <vt:lpstr>Introduction</vt:lpstr>
      <vt:lpstr>Health and Safety </vt:lpstr>
      <vt:lpstr>Teaching Staff</vt:lpstr>
      <vt:lpstr>Past students</vt:lpstr>
      <vt:lpstr>Recruitment, retention, progression &amp; achievement 2020-2024 </vt:lpstr>
      <vt:lpstr>Resources available on Campus</vt:lpstr>
      <vt:lpstr>Getting Around </vt:lpstr>
      <vt:lpstr>When Travelling to UCC and Parking </vt:lpstr>
      <vt:lpstr>Food and Drink on Campus </vt:lpstr>
      <vt:lpstr>Library induction </vt:lpstr>
      <vt:lpstr>Course Structure</vt:lpstr>
      <vt:lpstr>Your Modules </vt:lpstr>
      <vt:lpstr>Duration </vt:lpstr>
      <vt:lpstr>Course requirements </vt:lpstr>
      <vt:lpstr>Academic and Pastoral Tutorials </vt:lpstr>
      <vt:lpstr>Academic Learning plans &amp; Assessment </vt:lpstr>
      <vt:lpstr>PowerPoint Presentation</vt:lpstr>
      <vt:lpstr> </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Professional Standards and Expectations</vt:lpstr>
      <vt:lpstr>College Wide Professional Expectations </vt:lpstr>
      <vt:lpstr>Working Together on Your Course </vt:lpstr>
      <vt:lpstr>Student Representatives </vt:lpstr>
      <vt:lpstr>IT and Learning Technologies</vt:lpstr>
      <vt:lpstr>IT and Learning Technologies</vt:lpstr>
      <vt:lpstr>Health and Safety – Studying Online </vt:lpstr>
      <vt:lpstr>Next Steps</vt:lpstr>
      <vt:lpstr>Phase 1: Almost Complete </vt:lpstr>
      <vt:lpstr>Phase 1: To Do </vt:lpstr>
      <vt:lpstr>Phase 2: Essential Activity Completion </vt:lpstr>
      <vt:lpstr>Phase 2: Optional Activities </vt:lpstr>
      <vt:lpstr>Phase 3: Essential Activity Completion </vt:lpstr>
      <vt:lpstr>Phase 3: Optional Activities</vt:lpstr>
      <vt:lpstr>Curriculum Brainstorm </vt:lpstr>
      <vt:lpstr>Thank you and enjoy your journey at University Centre Colchester.</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Eliza Bebb</cp:lastModifiedBy>
  <cp:revision>1563</cp:revision>
  <dcterms:created xsi:type="dcterms:W3CDTF">2013-07-15T20:26:40Z</dcterms:created>
  <dcterms:modified xsi:type="dcterms:W3CDTF">2025-09-17T13:31:55Z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0x0101006FA14B905A0F1E458A66F147CF9E2310</vt:lpwstr>
  </property>
  <property fmtid="{D5CDD505-2E9C-101B-9397-08002B2CF9AE}" pid="3" name="MediaServiceImageTags">
    <vt:lpwstr/>
  </property>
</Properties>
</file>