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 id="2147483684" r:id="rId7"/>
    <p:sldMasterId id="2147483696" r:id="rId8"/>
    <p:sldMasterId id="2147483708" r:id="rId9"/>
    <p:sldMasterId id="2147483721" r:id="rId10"/>
    <p:sldMasterId id="2147483733" r:id="rId11"/>
  </p:sldMasterIdLst>
  <p:notesMasterIdLst>
    <p:notesMasterId r:id="rId76"/>
  </p:notesMasterIdLst>
  <p:handoutMasterIdLst>
    <p:handoutMasterId r:id="rId77"/>
  </p:handoutMasterIdLst>
  <p:sldIdLst>
    <p:sldId id="299" r:id="rId12"/>
    <p:sldId id="356" r:id="rId13"/>
    <p:sldId id="325" r:id="rId14"/>
    <p:sldId id="305" r:id="rId15"/>
    <p:sldId id="357" r:id="rId16"/>
    <p:sldId id="358" r:id="rId17"/>
    <p:sldId id="350" r:id="rId18"/>
    <p:sldId id="336" r:id="rId19"/>
    <p:sldId id="351" r:id="rId20"/>
    <p:sldId id="337" r:id="rId21"/>
    <p:sldId id="348" r:id="rId22"/>
    <p:sldId id="354" r:id="rId23"/>
    <p:sldId id="353" r:id="rId24"/>
    <p:sldId id="355" r:id="rId25"/>
    <p:sldId id="311" r:id="rId26"/>
    <p:sldId id="341" r:id="rId27"/>
    <p:sldId id="340" r:id="rId28"/>
    <p:sldId id="344" r:id="rId29"/>
    <p:sldId id="342" r:id="rId30"/>
    <p:sldId id="345" r:id="rId31"/>
    <p:sldId id="343" r:id="rId32"/>
    <p:sldId id="346" r:id="rId33"/>
    <p:sldId id="347" r:id="rId34"/>
    <p:sldId id="314" r:id="rId35"/>
    <p:sldId id="389" r:id="rId36"/>
    <p:sldId id="312" r:id="rId37"/>
    <p:sldId id="339" r:id="rId38"/>
    <p:sldId id="310" r:id="rId39"/>
    <p:sldId id="349" r:id="rId40"/>
    <p:sldId id="352" r:id="rId41"/>
    <p:sldId id="315" r:id="rId42"/>
    <p:sldId id="316" r:id="rId43"/>
    <p:sldId id="317" r:id="rId44"/>
    <p:sldId id="319" r:id="rId45"/>
    <p:sldId id="318" r:id="rId46"/>
    <p:sldId id="320" r:id="rId47"/>
    <p:sldId id="326" r:id="rId48"/>
    <p:sldId id="359" r:id="rId49"/>
    <p:sldId id="36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21" r:id="rId66"/>
    <p:sldId id="376" r:id="rId67"/>
    <p:sldId id="324" r:id="rId68"/>
    <p:sldId id="328" r:id="rId69"/>
    <p:sldId id="330" r:id="rId70"/>
    <p:sldId id="331" r:id="rId71"/>
    <p:sldId id="332" r:id="rId72"/>
    <p:sldId id="333" r:id="rId73"/>
    <p:sldId id="334" r:id="rId74"/>
    <p:sldId id="388" r:id="rId7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00FF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81972-AEA1-480E-83CE-B9C2DA26A260}" v="1" dt="2025-08-05T13:06:33.454"/>
    <p1510:client id="{28732A1C-8454-459B-9B68-E5D92370AAB8}" v="12" dt="2025-08-04T15:26:31.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648" y="-62"/>
      </p:cViewPr>
      <p:guideLst>
        <p:guide orient="horz" pos="2160"/>
        <p:guide pos="3840"/>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notesMaster" Target="notesMasters/notesMaster1.xml"/><Relationship Id="rId8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 Bebb" userId="S::eliza.bebb@colchester.ac.uk::6191e971-bda1-4f98-8949-110b1925d0a1" providerId="AD" clId="Web-{28732A1C-8454-459B-9B68-E5D92370AAB8}"/>
    <pc:docChg chg="addSld delSld modSld">
      <pc:chgData name="Eliza Bebb" userId="S::eliza.bebb@colchester.ac.uk::6191e971-bda1-4f98-8949-110b1925d0a1" providerId="AD" clId="Web-{28732A1C-8454-459B-9B68-E5D92370AAB8}" dt="2025-08-04T15:26:31.351" v="10"/>
      <pc:docMkLst>
        <pc:docMk/>
      </pc:docMkLst>
      <pc:sldChg chg="modSp add">
        <pc:chgData name="Eliza Bebb" userId="S::eliza.bebb@colchester.ac.uk::6191e971-bda1-4f98-8949-110b1925d0a1" providerId="AD" clId="Web-{28732A1C-8454-459B-9B68-E5D92370AAB8}" dt="2025-08-04T15:25:27.131" v="7" actId="20577"/>
        <pc:sldMkLst>
          <pc:docMk/>
          <pc:sldMk cId="1461400322" sldId="324"/>
        </pc:sldMkLst>
        <pc:spChg chg="mod">
          <ac:chgData name="Eliza Bebb" userId="S::eliza.bebb@colchester.ac.uk::6191e971-bda1-4f98-8949-110b1925d0a1" providerId="AD" clId="Web-{28732A1C-8454-459B-9B68-E5D92370AAB8}" dt="2025-08-04T15:25:27.131" v="7" actId="20577"/>
          <ac:spMkLst>
            <pc:docMk/>
            <pc:sldMk cId="1461400322" sldId="324"/>
            <ac:spMk id="2" creationId="{825D299C-2048-EC75-E26F-28048B314961}"/>
          </ac:spMkLst>
        </pc:spChg>
      </pc:sldChg>
      <pc:sldChg chg="add">
        <pc:chgData name="Eliza Bebb" userId="S::eliza.bebb@colchester.ac.uk::6191e971-bda1-4f98-8949-110b1925d0a1" providerId="AD" clId="Web-{28732A1C-8454-459B-9B68-E5D92370AAB8}" dt="2025-08-04T15:24:59.350" v="1"/>
        <pc:sldMkLst>
          <pc:docMk/>
          <pc:sldMk cId="3098330560" sldId="328"/>
        </pc:sldMkLst>
      </pc:sldChg>
      <pc:sldChg chg="add">
        <pc:chgData name="Eliza Bebb" userId="S::eliza.bebb@colchester.ac.uk::6191e971-bda1-4f98-8949-110b1925d0a1" providerId="AD" clId="Web-{28732A1C-8454-459B-9B68-E5D92370AAB8}" dt="2025-08-04T15:24:59.412" v="2"/>
        <pc:sldMkLst>
          <pc:docMk/>
          <pc:sldMk cId="3954423517" sldId="330"/>
        </pc:sldMkLst>
      </pc:sldChg>
      <pc:sldChg chg="add">
        <pc:chgData name="Eliza Bebb" userId="S::eliza.bebb@colchester.ac.uk::6191e971-bda1-4f98-8949-110b1925d0a1" providerId="AD" clId="Web-{28732A1C-8454-459B-9B68-E5D92370AAB8}" dt="2025-08-04T15:24:59.475" v="3"/>
        <pc:sldMkLst>
          <pc:docMk/>
          <pc:sldMk cId="2188028590" sldId="331"/>
        </pc:sldMkLst>
      </pc:sldChg>
      <pc:sldChg chg="add">
        <pc:chgData name="Eliza Bebb" userId="S::eliza.bebb@colchester.ac.uk::6191e971-bda1-4f98-8949-110b1925d0a1" providerId="AD" clId="Web-{28732A1C-8454-459B-9B68-E5D92370AAB8}" dt="2025-08-04T15:24:59.537" v="4"/>
        <pc:sldMkLst>
          <pc:docMk/>
          <pc:sldMk cId="3933931993" sldId="332"/>
        </pc:sldMkLst>
      </pc:sldChg>
      <pc:sldChg chg="add">
        <pc:chgData name="Eliza Bebb" userId="S::eliza.bebb@colchester.ac.uk::6191e971-bda1-4f98-8949-110b1925d0a1" providerId="AD" clId="Web-{28732A1C-8454-459B-9B68-E5D92370AAB8}" dt="2025-08-04T15:24:59.600" v="5"/>
        <pc:sldMkLst>
          <pc:docMk/>
          <pc:sldMk cId="569174703" sldId="333"/>
        </pc:sldMkLst>
      </pc:sldChg>
      <pc:sldChg chg="add">
        <pc:chgData name="Eliza Bebb" userId="S::eliza.bebb@colchester.ac.uk::6191e971-bda1-4f98-8949-110b1925d0a1" providerId="AD" clId="Web-{28732A1C-8454-459B-9B68-E5D92370AAB8}" dt="2025-08-04T15:24:59.662" v="6"/>
        <pc:sldMkLst>
          <pc:docMk/>
          <pc:sldMk cId="1439242854" sldId="334"/>
        </pc:sldMkLst>
      </pc:sldChg>
      <pc:sldChg chg="del">
        <pc:chgData name="Eliza Bebb" userId="S::eliza.bebb@colchester.ac.uk::6191e971-bda1-4f98-8949-110b1925d0a1" providerId="AD" clId="Web-{28732A1C-8454-459B-9B68-E5D92370AAB8}" dt="2025-08-04T15:26:31.351" v="10"/>
        <pc:sldMkLst>
          <pc:docMk/>
          <pc:sldMk cId="4130818664" sldId="385"/>
        </pc:sldMkLst>
      </pc:sldChg>
      <pc:sldChg chg="del">
        <pc:chgData name="Eliza Bebb" userId="S::eliza.bebb@colchester.ac.uk::6191e971-bda1-4f98-8949-110b1925d0a1" providerId="AD" clId="Web-{28732A1C-8454-459B-9B68-E5D92370AAB8}" dt="2025-08-04T15:26:31.351" v="9"/>
        <pc:sldMkLst>
          <pc:docMk/>
          <pc:sldMk cId="3245122519" sldId="386"/>
        </pc:sldMkLst>
      </pc:sldChg>
      <pc:sldChg chg="del">
        <pc:chgData name="Eliza Bebb" userId="S::eliza.bebb@colchester.ac.uk::6191e971-bda1-4f98-8949-110b1925d0a1" providerId="AD" clId="Web-{28732A1C-8454-459B-9B68-E5D92370AAB8}" dt="2025-08-04T15:26:31.351" v="8"/>
        <pc:sldMkLst>
          <pc:docMk/>
          <pc:sldMk cId="2545040321" sldId="387"/>
        </pc:sldMkLst>
      </pc:sldChg>
    </pc:docChg>
  </pc:docChgLst>
  <pc:docChgLst>
    <pc:chgData name="Eliza Bebb" userId="S::eliza.bebb@colchester.ac.uk::6191e971-bda1-4f98-8949-110b1925d0a1" providerId="AD" clId="Web-{0C481972-AEA1-480E-83CE-B9C2DA26A260}"/>
    <pc:docChg chg="modSld">
      <pc:chgData name="Eliza Bebb" userId="S::eliza.bebb@colchester.ac.uk::6191e971-bda1-4f98-8949-110b1925d0a1" providerId="AD" clId="Web-{0C481972-AEA1-480E-83CE-B9C2DA26A260}" dt="2025-08-05T13:06:33.454" v="0" actId="20577"/>
      <pc:docMkLst>
        <pc:docMk/>
      </pc:docMkLst>
      <pc:sldChg chg="modSp">
        <pc:chgData name="Eliza Bebb" userId="S::eliza.bebb@colchester.ac.uk::6191e971-bda1-4f98-8949-110b1925d0a1" providerId="AD" clId="Web-{0C481972-AEA1-480E-83CE-B9C2DA26A260}" dt="2025-08-05T13:06:33.454" v="0" actId="20577"/>
        <pc:sldMkLst>
          <pc:docMk/>
          <pc:sldMk cId="1461400322" sldId="324"/>
        </pc:sldMkLst>
        <pc:spChg chg="mod">
          <ac:chgData name="Eliza Bebb" userId="S::eliza.bebb@colchester.ac.uk::6191e971-bda1-4f98-8949-110b1925d0a1" providerId="AD" clId="Web-{0C481972-AEA1-480E-83CE-B9C2DA26A260}" dt="2025-08-05T13:06:33.454" v="0" actId="20577"/>
          <ac:spMkLst>
            <pc:docMk/>
            <pc:sldMk cId="1461400322" sldId="324"/>
            <ac:spMk id="2" creationId="{825D299C-2048-EC75-E26F-28048B3149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12/09/2025</a:t>
            </a:fld>
            <a:endParaRPr lang="en-GB"/>
          </a:p>
        </p:txBody>
      </p:sp>
      <p:sp>
        <p:nvSpPr>
          <p:cNvPr id="4" name="Footer Placeholder 3">
            <a:extLst>
              <a:ext uri="{FF2B5EF4-FFF2-40B4-BE49-F238E27FC236}">
                <a16:creationId xmlns=""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99384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facilities:</a:t>
            </a:r>
          </a:p>
          <a:p>
            <a:pPr marL="171450" indent="-171450">
              <a:buFont typeface="Arial"/>
              <a:buChar char="•"/>
            </a:pPr>
            <a:r>
              <a:rPr lang="en-US" dirty="0">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dirty="0">
                <a:cs typeface="Calibri"/>
              </a:rPr>
              <a:t>Printing facilities all over campus – more on that later.  We also have reprographics that can print bespoke work such as dissertations.</a:t>
            </a:r>
          </a:p>
          <a:p>
            <a:pPr marL="171450" indent="-171450">
              <a:buFont typeface="Arial"/>
              <a:buChar char="•"/>
            </a:pPr>
            <a:r>
              <a:rPr lang="en-US" dirty="0">
                <a:cs typeface="Calibri"/>
              </a:rPr>
              <a:t>Gym (there is also a gym in the Matalan retail park too. </a:t>
            </a:r>
            <a:r>
              <a:rPr lang="en-US" dirty="0">
                <a:hlinkClick r:id="rId3"/>
              </a:rPr>
              <a:t>College Gym - Colchester Institute </a:t>
            </a:r>
            <a:endParaRPr lang="en-US" dirty="0">
              <a:cs typeface="Calibri"/>
              <a:hlinkClick r:id="rId3"/>
            </a:endParaRPr>
          </a:p>
          <a:p>
            <a:pPr marL="171450" indent="-171450">
              <a:buFont typeface="Arial"/>
              <a:buChar char="•"/>
            </a:pPr>
            <a:r>
              <a:rPr lang="en-US" dirty="0">
                <a:cs typeface="Calibri"/>
              </a:rPr>
              <a:t>Hairdressing and beauty salon. </a:t>
            </a:r>
          </a:p>
          <a:p>
            <a:pPr marL="171450" indent="-171450">
              <a:buFont typeface="Arial"/>
              <a:buChar char="•"/>
            </a:pPr>
            <a:endParaRPr lang="en-US" dirty="0">
              <a:cs typeface="Calibri"/>
            </a:endParaRPr>
          </a:p>
          <a:p>
            <a:r>
              <a:rPr lang="en-US" dirty="0">
                <a:cs typeface="Calibri"/>
              </a:rPr>
              <a:t>We also have a quiet reflection room which can also be used for prayer in K Block. Students just need to get the key from reception.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contact UCC Academic Services in room HE103 or on 01206 712613. You are encouraged to save this number on your phone.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670990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UCC wear grey lanyards. </a:t>
            </a:r>
          </a:p>
          <a:p>
            <a:endParaRPr lang="en-US" dirty="0">
              <a:ea typeface="Calibri"/>
              <a:cs typeface="Calibri"/>
            </a:endParaRPr>
          </a:p>
          <a:p>
            <a:pPr algn="just"/>
            <a:r>
              <a:rPr lang="en-US"/>
              <a:t>•You must wear your lanyard and ID card at all times at College. </a:t>
            </a:r>
          </a:p>
          <a:p>
            <a:pPr algn="just"/>
            <a:r>
              <a:rPr lang="en-US" dirty="0"/>
              <a:t>•You will also need your ID card for:</a:t>
            </a:r>
            <a:endParaRPr lang="en-US" dirty="0">
              <a:ea typeface="Calibri"/>
              <a:cs typeface="Calibri"/>
            </a:endParaRPr>
          </a:p>
          <a:p>
            <a:r>
              <a:rPr lang="en-US" dirty="0" err="1"/>
              <a:t>oIT</a:t>
            </a:r>
            <a:r>
              <a:rPr lang="en-US" dirty="0"/>
              <a:t> Helpdesk</a:t>
            </a:r>
            <a:endParaRPr lang="en-US" dirty="0">
              <a:ea typeface="Calibri"/>
              <a:cs typeface="Calibri"/>
            </a:endParaRPr>
          </a:p>
          <a:p>
            <a:r>
              <a:rPr lang="en-US" dirty="0" err="1"/>
              <a:t>oLibrary</a:t>
            </a:r>
            <a:endParaRPr lang="en-US" dirty="0" err="1">
              <a:ea typeface="Calibri"/>
              <a:cs typeface="Calibri"/>
            </a:endParaRPr>
          </a:p>
          <a:p>
            <a:r>
              <a:rPr lang="en-US" dirty="0" err="1"/>
              <a:t>oTo</a:t>
            </a:r>
            <a:r>
              <a:rPr lang="en-US" dirty="0"/>
              <a:t> access cashless catering (</a:t>
            </a:r>
            <a:r>
              <a:rPr lang="en-US" dirty="0" err="1"/>
              <a:t>Upay</a:t>
            </a:r>
            <a:r>
              <a:rPr lang="en-US" dirty="0"/>
              <a:t>)</a:t>
            </a:r>
            <a:endParaRPr lang="en-US" dirty="0">
              <a:ea typeface="Calibri"/>
              <a:cs typeface="Calibri"/>
            </a:endParaRPr>
          </a:p>
          <a:p>
            <a:r>
              <a:rPr lang="en-US" dirty="0" err="1"/>
              <a:t>oTo</a:t>
            </a:r>
            <a:r>
              <a:rPr lang="en-US" dirty="0"/>
              <a:t> use your bus pass or train pass</a:t>
            </a:r>
            <a:endParaRPr lang="en-US" dirty="0">
              <a:ea typeface="Calibri"/>
              <a:cs typeface="Calibri"/>
            </a:endParaRPr>
          </a:p>
          <a:p>
            <a:r>
              <a:rPr lang="en-US" dirty="0" err="1"/>
              <a:t>oTo</a:t>
            </a:r>
            <a:r>
              <a:rPr lang="en-US" dirty="0"/>
              <a:t> sit public exams</a:t>
            </a:r>
            <a:endParaRPr lang="en-US" dirty="0">
              <a:ea typeface="Calibri"/>
              <a:cs typeface="Calibri"/>
            </a:endParaRPr>
          </a:p>
          <a:p>
            <a:r>
              <a:rPr lang="en-US" dirty="0"/>
              <a:t>•If you forget your ID card, please ensure you are wearing a temporary student ID.</a:t>
            </a:r>
            <a:endParaRPr lang="en-US" dirty="0">
              <a:ea typeface="Calibri"/>
              <a:cs typeface="Calibri"/>
            </a:endParaRPr>
          </a:p>
          <a:p>
            <a:r>
              <a:rPr lang="en-US" dirty="0"/>
              <a:t>•If you lose your card, please go to Registry (Colchester) for a replacement.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789037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42598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703363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933287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781715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04914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935647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add context for your learners where appropriate. </a:t>
            </a:r>
          </a:p>
          <a:p>
            <a:endParaRPr lang="en-US" dirty="0">
              <a:ea typeface="Calibri"/>
              <a:cs typeface="Calibri"/>
            </a:endParaRPr>
          </a:p>
          <a:p>
            <a:r>
              <a:rPr lang="en-US" b="1"/>
              <a:t>Colchester Institute is committed to the promotion of the British Values of: </a:t>
            </a:r>
            <a:endParaRPr lang="en-US"/>
          </a:p>
          <a:p>
            <a:r>
              <a:rPr lang="en-US"/>
              <a:t>•Democracy  </a:t>
            </a:r>
          </a:p>
          <a:p>
            <a:r>
              <a:rPr lang="en-US" dirty="0"/>
              <a:t>•Individual Liberty </a:t>
            </a:r>
            <a:endParaRPr lang="en-US" dirty="0">
              <a:ea typeface="Calibri"/>
              <a:cs typeface="Calibri"/>
            </a:endParaRPr>
          </a:p>
          <a:p>
            <a:r>
              <a:rPr lang="en-US" dirty="0"/>
              <a:t>•Mutual Respect</a:t>
            </a:r>
            <a:endParaRPr lang="en-US" dirty="0">
              <a:ea typeface="Calibri"/>
              <a:cs typeface="Calibri"/>
            </a:endParaRPr>
          </a:p>
          <a:p>
            <a:r>
              <a:rPr lang="en-US" dirty="0"/>
              <a:t>•Rule of Law </a:t>
            </a:r>
            <a:endParaRPr lang="en-US" dirty="0">
              <a:ea typeface="Calibri"/>
              <a:cs typeface="Calibri"/>
            </a:endParaRPr>
          </a:p>
          <a:p>
            <a:r>
              <a:rPr lang="en-US" dirty="0"/>
              <a:t>•Tolerance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912267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088568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156268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519387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684435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115449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3445749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4154960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40075137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55034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Firstly, please explain that UCC operates within a wider college environment and therefore it is important that this information is shared. </a:t>
            </a:r>
          </a:p>
          <a:p>
            <a:endParaRPr lang="en-US" dirty="0">
              <a:ea typeface="Calibri" panose="020F0502020204030204"/>
              <a:cs typeface="Calibri"/>
            </a:endParaRPr>
          </a:p>
          <a:p>
            <a:r>
              <a:rPr lang="en-US" dirty="0">
                <a:ea typeface="Calibri" panose="020F0502020204030204"/>
                <a:cs typeface="Calibri"/>
              </a:rPr>
              <a:t>Dress code – be aware that this is an FE policy and that some parts relating to curriculum areas are not applicable. </a:t>
            </a:r>
            <a:endParaRPr lang="en-US" dirty="0"/>
          </a:p>
          <a:p>
            <a:endParaRPr lang="en-US" dirty="0">
              <a:ea typeface="Calibri" panose="020F0502020204030204"/>
              <a:cs typeface="Calibri"/>
            </a:endParaRPr>
          </a:p>
          <a:p>
            <a:r>
              <a:rPr lang="en-US" dirty="0">
                <a:ea typeface="Calibri" panose="020F0502020204030204"/>
                <a:cs typeface="Calibri"/>
              </a:rPr>
              <a:t>Lanyards and smoking will have been covered off early on already, this is just a reminder. </a:t>
            </a:r>
          </a:p>
          <a:p>
            <a:endParaRPr lang="en-US" dirty="0">
              <a:ea typeface="Calibri" panose="020F0502020204030204"/>
              <a:cs typeface="Calibri"/>
            </a:endParaRPr>
          </a:p>
          <a:p>
            <a:r>
              <a:rPr lang="en-US" dirty="0">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111015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Eliza will share the induction parts in the main lecture theatre but these will just act as a reminder. </a:t>
            </a:r>
          </a:p>
          <a:p>
            <a:endParaRPr lang="en-US" dirty="0">
              <a:ea typeface="Calibri"/>
              <a:cs typeface="Calibri"/>
            </a:endParaRPr>
          </a:p>
          <a:p>
            <a:r>
              <a:rPr lang="en-US" dirty="0">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57</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58</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leader to show where these are. You may not have completed all of these in the induction day. </a:t>
            </a:r>
          </a:p>
          <a:p>
            <a:endParaRPr lang="en-US" dirty="0"/>
          </a:p>
          <a:p>
            <a:r>
              <a:rPr lang="en-US" dirty="0"/>
              <a:t>We will check centrally. The checklists can be reviewed in pastoral meetings if required.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59</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60</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61</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62</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63</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248639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3993849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0193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42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8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4167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17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516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961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645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3743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1086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37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325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9618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344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2409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919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841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454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112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597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0283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590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461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1668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5110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2260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280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6850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302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9298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8978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2664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138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7393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922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3097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093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1118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627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4527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4008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777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309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8267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1532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7710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611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5343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304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7320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4691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971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2718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6197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699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59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918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4373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220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2759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1245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3059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574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79384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71717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3226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993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12/09/2025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12/09/2025</a:t>
            </a:fld>
            <a:endParaRPr lang="en-GB"/>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7305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703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6907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5597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79350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12/09/2025</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893854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emf"/><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hyperlink" Target="mailto:Graham.meek@colchester.ac.uk" TargetMode="External"/><Relationship Id="rId3" Type="http://schemas.openxmlformats.org/officeDocument/2006/relationships/image" Target="../media/image1.emf"/><Relationship Id="rId7" Type="http://schemas.openxmlformats.org/officeDocument/2006/relationships/hyperlink" Target="mailto:Faye.miller@colchester.ac.uk"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mailto:Jennifer.crafford@colchester.ac.uk" TargetMode="External"/><Relationship Id="rId5" Type="http://schemas.openxmlformats.org/officeDocument/2006/relationships/hyperlink" Target="mailto:kylie.baalham@colchester.ac.uk" TargetMode="External"/><Relationship Id="rId4" Type="http://schemas.openxmlformats.org/officeDocument/2006/relationships/image" Target="../media/image2.png"/><Relationship Id="rId9" Type="http://schemas.openxmlformats.org/officeDocument/2006/relationships/hyperlink" Target="mailto:Manda.oconnell@colchester.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67.xml"/><Relationship Id="rId5" Type="http://schemas.openxmlformats.org/officeDocument/2006/relationships/image" Target="../media/image32.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67.xml"/><Relationship Id="rId5" Type="http://schemas.openxmlformats.org/officeDocument/2006/relationships/image" Target="../media/image3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67.xml"/><Relationship Id="rId5" Type="http://schemas.openxmlformats.org/officeDocument/2006/relationships/image" Target="../media/image3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67.xml"/><Relationship Id="rId5" Type="http://schemas.openxmlformats.org/officeDocument/2006/relationships/image" Target="../media/image35.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67.xml"/><Relationship Id="rId5" Type="http://schemas.openxmlformats.org/officeDocument/2006/relationships/image" Target="../media/image36.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67.xml"/><Relationship Id="rId5" Type="http://schemas.openxmlformats.org/officeDocument/2006/relationships/image" Target="../media/image37.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67.xml"/><Relationship Id="rId5" Type="http://schemas.openxmlformats.org/officeDocument/2006/relationships/image" Target="../media/image38.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67.xml"/><Relationship Id="rId5" Type="http://schemas.openxmlformats.org/officeDocument/2006/relationships/image" Target="../media/image39.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67.xml"/><Relationship Id="rId5" Type="http://schemas.openxmlformats.org/officeDocument/2006/relationships/image" Target="../media/image4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67.xml"/><Relationship Id="rId5" Type="http://schemas.openxmlformats.org/officeDocument/2006/relationships/image" Target="../media/image42.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67.xml"/><Relationship Id="rId5" Type="http://schemas.openxmlformats.org/officeDocument/2006/relationships/image" Target="../media/image4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67.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home/"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67.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67.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67.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67.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69.xml"/><Relationship Id="rId6" Type="http://schemas.openxmlformats.org/officeDocument/2006/relationships/image" Target="../media/image45.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70.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69.xml"/><Relationship Id="rId6" Type="http://schemas.openxmlformats.org/officeDocument/2006/relationships/image" Target="../media/image46.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3.xml"/><Relationship Id="rId1" Type="http://schemas.openxmlformats.org/officeDocument/2006/relationships/slideLayout" Target="../slideLayouts/slideLayout69.xml"/><Relationship Id="rId6" Type="http://schemas.openxmlformats.org/officeDocument/2006/relationships/image" Target="../media/image47.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69.xml"/><Relationship Id="rId6" Type="http://schemas.openxmlformats.org/officeDocument/2006/relationships/image" Target="../media/image48.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69.xml"/><Relationship Id="rId5" Type="http://schemas.openxmlformats.org/officeDocument/2006/relationships/hyperlink" Target="mailto:uccacademicservices@colchester.ac.uk" TargetMode="Externa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69.xml"/><Relationship Id="rId6" Type="http://schemas.openxmlformats.org/officeDocument/2006/relationships/image" Target="../media/image49.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81.xml"/><Relationship Id="rId6" Type="http://schemas.openxmlformats.org/officeDocument/2006/relationships/image" Target="../media/image52.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fontScale="92500" lnSpcReduction="10000"/>
          </a:bodyPr>
          <a:lstStyle/>
          <a:p>
            <a:r>
              <a:rPr lang="en-US" sz="3200" dirty="0">
                <a:cs typeface="Calibri"/>
              </a:rPr>
              <a:t>Business and Management BA (HONS)</a:t>
            </a:r>
          </a:p>
          <a:p>
            <a:r>
              <a:rPr lang="en-GB" sz="3200" dirty="0">
                <a:cs typeface="Calibri"/>
              </a:rPr>
              <a:t>Induction</a:t>
            </a:r>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433137" y="1459230"/>
            <a:ext cx="10287000" cy="3970318"/>
          </a:xfrm>
          <a:prstGeom prst="rect">
            <a:avLst/>
          </a:prstGeom>
        </p:spPr>
        <p:txBody>
          <a:bodyPr wrap="square">
            <a:spAutoFit/>
          </a:bodyPr>
          <a:lstStyle/>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Partner college of the University of East Anglia</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Levels 4, 5 and 6</a:t>
            </a:r>
          </a:p>
          <a:p>
            <a:pPr marL="322509" lvl="0" indent="-322509">
              <a:buClr>
                <a:srgbClr val="009999"/>
              </a:buClr>
              <a:buFont typeface="Wingdings" panose="05000000000000000000" pitchFamily="2" charset="2"/>
              <a:buChar char="v"/>
            </a:pPr>
            <a:r>
              <a:rPr lang="en-US" sz="2800" dirty="0">
                <a:latin typeface="Arial" panose="020B0604020202020204" pitchFamily="34" charset="0"/>
                <a:cs typeface="Arial" panose="020B0604020202020204" pitchFamily="34" charset="0"/>
              </a:rPr>
              <a:t>3 terms</a:t>
            </a:r>
          </a:p>
          <a:p>
            <a:pPr marL="322509" lvl="0" indent="-322509">
              <a:buClr>
                <a:srgbClr val="009999"/>
              </a:buClr>
              <a:buFont typeface="Wingdings" panose="05000000000000000000" pitchFamily="2" charset="2"/>
              <a:buChar char="v"/>
            </a:pPr>
            <a:r>
              <a:rPr lang="en-US" sz="2800" dirty="0">
                <a:latin typeface="Arial" panose="020B0604020202020204" pitchFamily="34" charset="0"/>
                <a:cs typeface="Arial" panose="020B0604020202020204" pitchFamily="34" charset="0"/>
              </a:rPr>
              <a:t>2 modules per term</a:t>
            </a:r>
          </a:p>
          <a:p>
            <a:pPr marL="322509" lvl="0" indent="-322509">
              <a:buClr>
                <a:srgbClr val="009999"/>
              </a:buClr>
              <a:buFont typeface="Wingdings" panose="05000000000000000000" pitchFamily="2" charset="2"/>
              <a:buChar char="v"/>
            </a:pPr>
            <a:r>
              <a:rPr lang="en-US" sz="2800" dirty="0">
                <a:latin typeface="Arial" panose="020B0604020202020204" pitchFamily="34" charset="0"/>
                <a:cs typeface="Arial" panose="020B0604020202020204" pitchFamily="34" charset="0"/>
              </a:rPr>
              <a:t>1 day per week on </a:t>
            </a:r>
            <a:r>
              <a:rPr lang="en-US" sz="2800" dirty="0" smtClean="0">
                <a:latin typeface="Arial" panose="020B0604020202020204" pitchFamily="34" charset="0"/>
                <a:cs typeface="Arial" panose="020B0604020202020204" pitchFamily="34" charset="0"/>
              </a:rPr>
              <a:t>Campus (Thursday) </a:t>
            </a:r>
            <a:endParaRPr lang="en-US" sz="2800" dirty="0">
              <a:latin typeface="Arial" panose="020B0604020202020204" pitchFamily="34" charset="0"/>
              <a:cs typeface="Arial" panose="020B0604020202020204" pitchFamily="34" charset="0"/>
            </a:endParaRP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Usually 2 assignments per module </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20 credits per module</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120 Credits per year</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360 Credits for a BA (Hons) Degree</a:t>
            </a:r>
          </a:p>
        </p:txBody>
      </p:sp>
    </p:spTree>
    <p:extLst>
      <p:ext uri="{BB962C8B-B14F-4D97-AF65-F5344CB8AC3E}">
        <p14:creationId xmlns:p14="http://schemas.microsoft.com/office/powerpoint/2010/main" val="401097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433137" y="1459230"/>
            <a:ext cx="10287000" cy="523220"/>
          </a:xfrm>
          <a:prstGeom prst="rect">
            <a:avLst/>
          </a:prstGeom>
        </p:spPr>
        <p:txBody>
          <a:bodyPr wrap="square">
            <a:spAutoFit/>
          </a:bodyPr>
          <a:lstStyle/>
          <a:p>
            <a:pPr lvl="0">
              <a:buClr>
                <a:srgbClr val="009999"/>
              </a:buClr>
            </a:pPr>
            <a:endParaRPr lang="en-US" sz="2800" dirty="0">
              <a:solidFill>
                <a:prstClr val="black"/>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48" y="1830436"/>
            <a:ext cx="9197399" cy="339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52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All work is to be submitted by the deadline specified in your module guides</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All work is to be submitted online via ATS2 </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Late submissions will be capped at 0% </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Submission of incorrect work will be graded as it is</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Word count is stipulated on each assignment </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You can go a maximum of 10% over on your word count or 10% under </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Plagiarism is not accepted </a:t>
            </a:r>
          </a:p>
          <a:p>
            <a:pPr marL="0" indent="0">
              <a:buNone/>
            </a:pPr>
            <a:endParaRPr lang="en-GB" dirty="0">
              <a:cs typeface="Calibri"/>
            </a:endParaRPr>
          </a:p>
        </p:txBody>
      </p:sp>
    </p:spTree>
    <p:extLst>
      <p:ext uri="{BB962C8B-B14F-4D97-AF65-F5344CB8AC3E}">
        <p14:creationId xmlns:p14="http://schemas.microsoft.com/office/powerpoint/2010/main" val="252998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pPr marL="0" indent="0">
              <a:buNone/>
            </a:pPr>
            <a:endParaRPr lang="en-GB" dirty="0">
              <a:cs typeface="Calibri"/>
            </a:endParaRPr>
          </a:p>
        </p:txBody>
      </p:sp>
      <p:sp>
        <p:nvSpPr>
          <p:cNvPr id="3" name="Rectangle 2"/>
          <p:cNvSpPr/>
          <p:nvPr/>
        </p:nvSpPr>
        <p:spPr>
          <a:xfrm>
            <a:off x="433137" y="1459230"/>
            <a:ext cx="10287000" cy="3773341"/>
          </a:xfrm>
          <a:prstGeom prst="rect">
            <a:avLst/>
          </a:prstGeom>
        </p:spPr>
        <p:txBody>
          <a:bodyPr wrap="square">
            <a:spAutoFit/>
          </a:bodyPr>
          <a:lstStyle/>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You should attend all lectures to avoid missing essential content for your assignments </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Lectures start at the time stipulated on your timetable so you are expected to be on time</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Be prepared with notebooks, pens or laptops for note taking</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Phones are permitted for research purposes but they must be kept on silent at all times</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All lecture material is available in advance on a weekly basis via Moodle </a:t>
            </a:r>
          </a:p>
          <a:p>
            <a:pPr marL="322509" lvl="0" indent="-322509">
              <a:buClr>
                <a:srgbClr val="009999"/>
              </a:buClr>
              <a:buFont typeface="Wingdings" panose="05000000000000000000" pitchFamily="2" charset="2"/>
              <a:buChar char="v"/>
            </a:pP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24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Ice Breaker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23529" y="1369947"/>
            <a:ext cx="8820471" cy="4324261"/>
          </a:xfrm>
          <a:prstGeom prst="rect">
            <a:avLst/>
          </a:prstGeom>
        </p:spPr>
        <p:txBody>
          <a:bodyPr wrap="square">
            <a:spAutoFit/>
          </a:bodyPr>
          <a:lstStyle/>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travelled abroad this year</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plays a musical instrument </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participated in a sports team or club</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can cook or bake a signature dish</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a unique or interesting hobby</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speaks a language other than English fluently</a:t>
            </a:r>
          </a:p>
          <a:p>
            <a:pPr>
              <a:buClr>
                <a:srgbClr val="660066"/>
              </a:buClr>
            </a:pPr>
            <a:endParaRPr lang="en-US" sz="2500" dirty="0">
              <a:solidFill>
                <a:prstClr val="black"/>
              </a:solidFill>
              <a:latin typeface="Arial" panose="020B0604020202020204" pitchFamily="34" charset="0"/>
              <a:cs typeface="Arial" panose="020B0604020202020204" pitchFamily="34" charset="0"/>
            </a:endParaRPr>
          </a:p>
          <a:p>
            <a:pPr>
              <a:buClr>
                <a:srgbClr val="660066"/>
              </a:buClr>
            </a:pPr>
            <a:r>
              <a:rPr lang="en-US" sz="2500" dirty="0">
                <a:solidFill>
                  <a:prstClr val="black"/>
                </a:solidFill>
                <a:latin typeface="Arial" panose="020B0604020202020204" pitchFamily="34" charset="0"/>
                <a:cs typeface="Arial" panose="020B0604020202020204" pitchFamily="34" charset="0"/>
              </a:rPr>
              <a:t>Write down the name of each student that matches the above statements </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8702" y="3532077"/>
            <a:ext cx="2542872" cy="201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31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 (Year 1)</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568548570"/>
              </p:ext>
            </p:extLst>
          </p:nvPr>
        </p:nvGraphicFramePr>
        <p:xfrm>
          <a:off x="558574" y="1556792"/>
          <a:ext cx="8098859" cy="3919050"/>
        </p:xfrm>
        <a:graphic>
          <a:graphicData uri="http://schemas.openxmlformats.org/drawingml/2006/table">
            <a:tbl>
              <a:tblPr/>
              <a:tblGrid>
                <a:gridCol w="8098859">
                  <a:extLst>
                    <a:ext uri="{9D8B030D-6E8A-4147-A177-3AD203B41FA5}">
                      <a16:colId xmlns="" xmlns:a16="http://schemas.microsoft.com/office/drawing/2014/main" val="20000"/>
                    </a:ext>
                  </a:extLst>
                </a:gridCol>
              </a:tblGrid>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Management Concepts and Academic Practice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0"/>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Strategic Business Analysis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1"/>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Managing Business Information</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2"/>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Key Themes in Marketing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3"/>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Introduction to Financial Management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4"/>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Contemporary Business Proposal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11627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 (Year 2)</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300012171"/>
              </p:ext>
            </p:extLst>
          </p:nvPr>
        </p:nvGraphicFramePr>
        <p:xfrm>
          <a:off x="971600" y="1412776"/>
          <a:ext cx="7613825" cy="4341687"/>
        </p:xfrm>
        <a:graphic>
          <a:graphicData uri="http://schemas.openxmlformats.org/drawingml/2006/table">
            <a:tbl>
              <a:tblPr/>
              <a:tblGrid>
                <a:gridCol w="7613825">
                  <a:extLst>
                    <a:ext uri="{9D8B030D-6E8A-4147-A177-3AD203B41FA5}">
                      <a16:colId xmlns="" xmlns:a16="http://schemas.microsoft.com/office/drawing/2014/main" val="20000"/>
                    </a:ext>
                  </a:extLst>
                </a:gridCol>
              </a:tblGrid>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Managing and Leading Projects</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0"/>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Applied HR Practice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1"/>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Corporate Economics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2"/>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Information Systems and Business Intelligence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3"/>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Continuous Improvement and Lean Leadership</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4"/>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International Business and Globalization</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5"/>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Professional Development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9342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 (Year 3)</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660631122"/>
              </p:ext>
            </p:extLst>
          </p:nvPr>
        </p:nvGraphicFramePr>
        <p:xfrm>
          <a:off x="510910" y="1409991"/>
          <a:ext cx="7613825" cy="4279442"/>
        </p:xfrm>
        <a:graphic>
          <a:graphicData uri="http://schemas.openxmlformats.org/drawingml/2006/table">
            <a:tbl>
              <a:tblPr/>
              <a:tblGrid>
                <a:gridCol w="7613825">
                  <a:extLst>
                    <a:ext uri="{9D8B030D-6E8A-4147-A177-3AD203B41FA5}">
                      <a16:colId xmlns="" xmlns:a16="http://schemas.microsoft.com/office/drawing/2014/main" val="20000"/>
                    </a:ext>
                  </a:extLst>
                </a:gridCol>
              </a:tblGrid>
              <a:tr h="6263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Implementing Business Strategy</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0"/>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Innovation and Strategic Change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1"/>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Research Methods</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2"/>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Applied Research Project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3"/>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Digital Marketing – strategy and practice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4"/>
                  </a:ext>
                </a:extLst>
              </a:tr>
              <a:tr h="5703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Leadership and Reflective Management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5"/>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5216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b="1" dirty="0">
                <a:solidFill>
                  <a:schemeClr val="bg1"/>
                </a:solidFill>
                <a:latin typeface="Calibri"/>
                <a:ea typeface="+mj-lt"/>
                <a:cs typeface="+mj-lt"/>
              </a:rPr>
              <a:t>Key Themes in Marketing</a:t>
            </a:r>
            <a:r>
              <a:rPr lang="en-GB" dirty="0">
                <a:solidFill>
                  <a:schemeClr val="bg1"/>
                </a:solidFill>
                <a:latin typeface="Calibri"/>
                <a:ea typeface="+mj-lt"/>
                <a:cs typeface="+mj-lt"/>
              </a:rPr>
              <a:t>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lvl="0" indent="0">
              <a:lnSpc>
                <a:spcPct val="100000"/>
              </a:lnSpc>
              <a:spcBef>
                <a:spcPct val="20000"/>
              </a:spcBef>
              <a:buClr>
                <a:srgbClr val="660066"/>
              </a:buClr>
              <a:buNone/>
            </a:pPr>
            <a:r>
              <a:rPr lang="en-US" dirty="0">
                <a:solidFill>
                  <a:prstClr val="black"/>
                </a:solidFill>
                <a:latin typeface="Arial" panose="020B0604020202020204" pitchFamily="34" charset="0"/>
                <a:cs typeface="Arial" panose="020B0604020202020204" pitchFamily="34" charset="0"/>
              </a:rPr>
              <a:t>This module will help you to explore the challenges associated with marketing in today’s business environment. </a:t>
            </a:r>
          </a:p>
          <a:p>
            <a:pPr marL="0" lvl="0" indent="0">
              <a:lnSpc>
                <a:spcPct val="100000"/>
              </a:lnSpc>
              <a:spcBef>
                <a:spcPct val="20000"/>
              </a:spcBef>
              <a:buClr>
                <a:srgbClr val="660066"/>
              </a:buClr>
              <a:buNone/>
            </a:pPr>
            <a:r>
              <a:rPr lang="en-US" dirty="0">
                <a:solidFill>
                  <a:prstClr val="black"/>
                </a:solidFill>
                <a:latin typeface="Arial" panose="020B0604020202020204" pitchFamily="34" charset="0"/>
                <a:cs typeface="Arial" panose="020B0604020202020204" pitchFamily="34" charset="0"/>
              </a:rPr>
              <a:t>You will understand the marketing process and various issues that firms face in gaining sustainable competitive advantage by adopting a marketing orientation.</a:t>
            </a:r>
            <a:endParaRPr lang="en-GB" dirty="0">
              <a:solidFill>
                <a:prstClr val="black"/>
              </a:solidFill>
              <a:latin typeface="Arial" panose="020B0604020202020204" pitchFamily="34" charset="0"/>
              <a:cs typeface="Arial" panose="020B0604020202020204" pitchFamily="34" charset="0"/>
            </a:endParaRPr>
          </a:p>
          <a:p>
            <a:pPr marL="0" indent="0">
              <a:buNone/>
            </a:pPr>
            <a:endParaRPr lang="en-GB" sz="1700" dirty="0">
              <a:latin typeface="Calibri"/>
              <a:cs typeface="Arial"/>
            </a:endParaRPr>
          </a:p>
          <a:p>
            <a:endParaRPr lang="en-GB" dirty="0">
              <a:cs typeface="Calibri"/>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568" y="4135438"/>
            <a:ext cx="26892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233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253" y="-7142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US" dirty="0">
                <a:solidFill>
                  <a:schemeClr val="bg1"/>
                </a:solidFill>
                <a:latin typeface="Calibri"/>
                <a:ea typeface="+mj-lt"/>
                <a:cs typeface="+mj-lt"/>
              </a:rPr>
              <a:t>Management Concepts and Academic Practice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r>
              <a:rPr lang="en-US" sz="3000" dirty="0">
                <a:latin typeface="Arial" panose="020B0604020202020204" pitchFamily="34" charset="0"/>
                <a:cs typeface="Arial" panose="020B0604020202020204" pitchFamily="34" charset="0"/>
              </a:rPr>
              <a:t>This module will introduce you to a wide range of management models and theories, and you will start developing academic writing, critical thinking, and presentation skills.</a:t>
            </a:r>
          </a:p>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6544" y="3562154"/>
            <a:ext cx="29940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1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r>
              <a:rPr lang="en-GB" sz="2400" dirty="0">
                <a:latin typeface="Calibri"/>
                <a:cs typeface="Arial"/>
              </a:rPr>
              <a:t>Brief health and safety notices</a:t>
            </a:r>
            <a:endParaRPr lang="en-US" sz="2400" dirty="0">
              <a:latin typeface="Calibri"/>
              <a:cs typeface="Arial"/>
            </a:endParaRPr>
          </a:p>
          <a:p>
            <a:pPr>
              <a:buFont typeface="Arial"/>
              <a:buChar char="•"/>
            </a:pPr>
            <a:r>
              <a:rPr lang="en-GB" sz="2400" dirty="0">
                <a:latin typeface="Calibri"/>
                <a:cs typeface="Arial"/>
              </a:rPr>
              <a:t>Welcome to University Centre Colchester (UCC) talk</a:t>
            </a:r>
            <a:endParaRPr lang="en-GB" sz="2400" dirty="0">
              <a:latin typeface="Calibri"/>
              <a:ea typeface="Calibri"/>
              <a:cs typeface="Arial"/>
            </a:endParaRPr>
          </a:p>
          <a:p>
            <a:pPr>
              <a:buFont typeface="Arial"/>
              <a:buChar char="•"/>
            </a:pPr>
            <a:r>
              <a:rPr lang="en-GB" sz="2400" dirty="0">
                <a:latin typeface="Calibri"/>
                <a:cs typeface="Arial"/>
              </a:rPr>
              <a:t>Information about your course</a:t>
            </a:r>
            <a:endParaRPr lang="en-US" sz="2400" dirty="0">
              <a:latin typeface="Calibri"/>
              <a:cs typeface="Arial"/>
            </a:endParaRPr>
          </a:p>
          <a:p>
            <a:pPr>
              <a:buFont typeface="Arial"/>
              <a:buChar char="•"/>
            </a:pPr>
            <a:r>
              <a:rPr lang="en-GB" sz="2400" dirty="0">
                <a:latin typeface="Calibri"/>
                <a:cs typeface="Arial"/>
              </a:rPr>
              <a:t>Overview of the campus and facilities</a:t>
            </a:r>
            <a:endParaRPr lang="en-US" sz="2400" dirty="0">
              <a:latin typeface="Calibri"/>
              <a:cs typeface="Arial"/>
            </a:endParaRPr>
          </a:p>
          <a:p>
            <a:pPr>
              <a:buFont typeface="Arial"/>
              <a:buChar char="•"/>
            </a:pPr>
            <a:r>
              <a:rPr lang="en-US" sz="2400" dirty="0">
                <a:latin typeface="Calibri"/>
                <a:ea typeface="Calibri"/>
                <a:cs typeface="Arial"/>
              </a:rPr>
              <a:t>Support, wellbeing and keeping safe</a:t>
            </a:r>
            <a:endParaRPr lang="en-GB" sz="2400" dirty="0">
              <a:latin typeface="Calibri"/>
              <a:cs typeface="Arial"/>
            </a:endParaRPr>
          </a:p>
          <a:p>
            <a:pPr>
              <a:buFont typeface="Arial"/>
              <a:buChar char="•"/>
            </a:pPr>
            <a:r>
              <a:rPr lang="en-GB" sz="2400" dirty="0">
                <a:latin typeface="Calibri"/>
                <a:ea typeface="Calibri"/>
                <a:cs typeface="Arial"/>
              </a:rPr>
              <a:t>Professional standards and expectations</a:t>
            </a:r>
            <a:endParaRPr lang="en-US" sz="2400" dirty="0">
              <a:latin typeface="Calibri"/>
              <a:cs typeface="Arial"/>
            </a:endParaRPr>
          </a:p>
          <a:p>
            <a:pPr>
              <a:buFont typeface="Arial"/>
              <a:buChar char="•"/>
            </a:pPr>
            <a:r>
              <a:rPr lang="en-GB" sz="2400" dirty="0">
                <a:latin typeface="Calibri"/>
                <a:cs typeface="Arial"/>
              </a:rPr>
              <a:t>Overview of IT systems and getting you logged into systems</a:t>
            </a:r>
            <a:endParaRPr lang="en-GB" sz="2400" dirty="0">
              <a:latin typeface="Calibri"/>
              <a:ea typeface="Calibri"/>
              <a:cs typeface="Arial"/>
            </a:endParaRPr>
          </a:p>
          <a:p>
            <a:pPr>
              <a:buFont typeface="Arial"/>
              <a:buChar char="•"/>
            </a:pPr>
            <a:r>
              <a:rPr lang="en-GB" sz="2400" dirty="0">
                <a:latin typeface="Calibri"/>
                <a:cs typeface="Arial"/>
              </a:rPr>
              <a:t>An overview of what happens next in your induction</a:t>
            </a: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4042623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253" y="-7142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0"/>
            <a:ext cx="10515600" cy="1325563"/>
          </a:xfrm>
        </p:spPr>
        <p:txBody>
          <a:bodyPr/>
          <a:lstStyle/>
          <a:p>
            <a:pPr algn="ctr"/>
            <a:r>
              <a:rPr lang="en-GB" b="1" dirty="0">
                <a:solidFill>
                  <a:schemeClr val="bg1"/>
                </a:solidFill>
                <a:cs typeface="Calibri Light"/>
              </a:rPr>
              <a:t>Managing Business Information </a:t>
            </a: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Rectangle 4"/>
          <p:cNvSpPr/>
          <p:nvPr/>
        </p:nvSpPr>
        <p:spPr>
          <a:xfrm>
            <a:off x="421104" y="1818456"/>
            <a:ext cx="8470232" cy="1384995"/>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You will be equipped with the skills needed to work with the data you will encounter in business organisations.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084" y="3299995"/>
            <a:ext cx="30670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17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dirty="0">
                <a:solidFill>
                  <a:schemeClr val="bg1"/>
                </a:solidFill>
                <a:latin typeface="Calibri"/>
                <a:ea typeface="+mj-lt"/>
                <a:cs typeface="+mj-lt"/>
              </a:rPr>
              <a:t>Strategic Business Analysis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95541" y="1702076"/>
            <a:ext cx="8155145" cy="1631216"/>
          </a:xfrm>
          <a:prstGeom prst="rect">
            <a:avLst/>
          </a:prstGeom>
        </p:spPr>
        <p:txBody>
          <a:bodyPr wrap="square">
            <a:spAutoFit/>
          </a:bodyPr>
          <a:lstStyle/>
          <a:p>
            <a:pPr lvl="0">
              <a:spcBef>
                <a:spcPct val="20000"/>
              </a:spcBef>
              <a:buClr>
                <a:srgbClr val="660066"/>
              </a:buClr>
            </a:pPr>
            <a:r>
              <a:rPr lang="en-US" sz="2500" dirty="0">
                <a:solidFill>
                  <a:prstClr val="black"/>
                </a:solidFill>
                <a:latin typeface="Arial" panose="020B0604020202020204" pitchFamily="34" charset="0"/>
                <a:cs typeface="Arial" panose="020B0604020202020204" pitchFamily="34" charset="0"/>
              </a:rPr>
              <a:t>This module will allow you to understand the external and internal influences on organisations and the effects of these on business practices and internal aspects of organizational life.</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199" y="3634551"/>
            <a:ext cx="3127375"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4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dirty="0">
                <a:solidFill>
                  <a:schemeClr val="bg1"/>
                </a:solidFill>
                <a:latin typeface="Calibri"/>
                <a:ea typeface="+mj-lt"/>
                <a:cs typeface="+mj-lt"/>
              </a:rPr>
              <a:t> Introduction to Financial Management</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49123" y="1672014"/>
            <a:ext cx="8459830" cy="1384995"/>
          </a:xfrm>
          <a:prstGeom prst="rect">
            <a:avLst/>
          </a:prstGeom>
        </p:spPr>
        <p:txBody>
          <a:bodyPr wrap="square">
            <a:spAutoFit/>
          </a:bodyPr>
          <a:lstStyle/>
          <a:p>
            <a:pPr lvl="0">
              <a:spcBef>
                <a:spcPct val="20000"/>
              </a:spcBef>
              <a:buClr>
                <a:srgbClr val="660066"/>
              </a:buClr>
            </a:pPr>
            <a:r>
              <a:rPr lang="en-US" sz="2800" dirty="0">
                <a:solidFill>
                  <a:prstClr val="black"/>
                </a:solidFill>
                <a:latin typeface="Arial" panose="020B0604020202020204" pitchFamily="34" charset="0"/>
                <a:cs typeface="Arial" panose="020B0604020202020204" pitchFamily="34" charset="0"/>
              </a:rPr>
              <a:t>This module will enable you to evaluate and question key financial structures, documents and figures.</a:t>
            </a:r>
            <a:endParaRPr lang="en-GB" sz="2800" b="1" dirty="0">
              <a:solidFill>
                <a:prstClr val="black"/>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989" y="3603129"/>
            <a:ext cx="379888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3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Contemporary Business Proposal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253727" y="1596660"/>
            <a:ext cx="8820471" cy="489364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aim of this practical module is to develop the skills and knowledge that are needed to start a business in today’s environment.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 completion, you will be able to construct a realistic business plan, taking legal, health and safety, and financial constraints into account.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568" y="3858817"/>
            <a:ext cx="2689225"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70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Rectangle 4"/>
          <p:cNvSpPr/>
          <p:nvPr/>
        </p:nvSpPr>
        <p:spPr>
          <a:xfrm>
            <a:off x="613610" y="1455182"/>
            <a:ext cx="10467473" cy="3785652"/>
          </a:xfrm>
          <a:prstGeom prst="rect">
            <a:avLst/>
          </a:prstGeom>
        </p:spPr>
        <p:txBody>
          <a:bodyPr wrap="square">
            <a:spAutoFit/>
          </a:bodyPr>
          <a:lstStyle/>
          <a:p>
            <a:pPr marL="457124" lvl="0" indent="-457124">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Head of Programme – </a:t>
            </a:r>
            <a:r>
              <a:rPr lang="en-GB" sz="2400" dirty="0">
                <a:solidFill>
                  <a:prstClr val="black"/>
                </a:solidFill>
                <a:latin typeface="Arial" panose="020B0604020202020204" pitchFamily="34" charset="0"/>
                <a:cs typeface="Arial" panose="020B0604020202020204" pitchFamily="34" charset="0"/>
              </a:rPr>
              <a:t>Kylie Baalham</a:t>
            </a:r>
          </a:p>
          <a:p>
            <a:pPr marL="457124" lvl="0" indent="-457124">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Head </a:t>
            </a:r>
            <a:r>
              <a:rPr lang="en-GB" sz="2400" dirty="0">
                <a:solidFill>
                  <a:prstClr val="black"/>
                </a:solidFill>
                <a:latin typeface="Arial" panose="020B0604020202020204" pitchFamily="34" charset="0"/>
                <a:cs typeface="Arial" panose="020B0604020202020204" pitchFamily="34" charset="0"/>
              </a:rPr>
              <a:t>of Academic Services – Chris Mills </a:t>
            </a:r>
          </a:p>
          <a:p>
            <a:pPr marL="457124" lvl="0" indent="-457124">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Apprenticeship Coaches – Dan Preston and Lizzie Reeves </a:t>
            </a:r>
            <a:endParaRPr lang="en-GB" sz="2400" dirty="0">
              <a:solidFill>
                <a:prstClr val="black"/>
              </a:solidFill>
              <a:latin typeface="Arial" panose="020B0604020202020204" pitchFamily="34" charset="0"/>
              <a:cs typeface="Arial" panose="020B0604020202020204" pitchFamily="34" charset="0"/>
            </a:endParaRPr>
          </a:p>
          <a:p>
            <a:pPr lvl="0">
              <a:buClr>
                <a:srgbClr val="009999"/>
              </a:buClr>
            </a:pPr>
            <a:endParaRPr lang="en-GB" sz="2400" b="1" dirty="0">
              <a:solidFill>
                <a:prstClr val="black"/>
              </a:solidFill>
              <a:latin typeface="Arial" panose="020B0604020202020204" pitchFamily="34" charset="0"/>
              <a:cs typeface="Arial" panose="020B0604020202020204" pitchFamily="34" charset="0"/>
            </a:endParaRPr>
          </a:p>
          <a:p>
            <a:pPr lvl="0">
              <a:buClr>
                <a:srgbClr val="009999"/>
              </a:buClr>
            </a:pPr>
            <a:r>
              <a:rPr lang="en-GB" sz="2400" b="1" dirty="0" smtClean="0">
                <a:solidFill>
                  <a:prstClr val="black"/>
                </a:solidFill>
                <a:latin typeface="Arial Black" panose="020B0A04020102020204" pitchFamily="34" charset="0"/>
                <a:cs typeface="Arial" panose="020B0604020202020204" pitchFamily="34" charset="0"/>
              </a:rPr>
              <a:t>Academic Lecturers</a:t>
            </a:r>
            <a:endParaRPr lang="en-GB" sz="2400" b="1" dirty="0">
              <a:solidFill>
                <a:prstClr val="black"/>
              </a:solidFill>
              <a:latin typeface="Arial Black" panose="020B0A04020102020204" pitchFamily="34" charset="0"/>
              <a:cs typeface="Arial" panose="020B0604020202020204" pitchFamily="34" charset="0"/>
            </a:endParaRP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Kylie Baalham  </a:t>
            </a:r>
            <a:endParaRPr lang="en-GB" sz="2400" dirty="0" smtClean="0">
              <a:solidFill>
                <a:prstClr val="black"/>
              </a:solidFill>
              <a:latin typeface="Arial" panose="020B0604020202020204" pitchFamily="34" charset="0"/>
              <a:cs typeface="Arial" panose="020B0604020202020204" pitchFamily="34" charset="0"/>
            </a:endParaRP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Faye Miller </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Graham Meek</a:t>
            </a:r>
          </a:p>
          <a:p>
            <a:pPr marL="322509" lvl="0" indent="-322509">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Jennifer </a:t>
            </a:r>
            <a:r>
              <a:rPr lang="en-GB" sz="2400" dirty="0">
                <a:solidFill>
                  <a:prstClr val="black"/>
                </a:solidFill>
                <a:latin typeface="Arial" panose="020B0604020202020204" pitchFamily="34" charset="0"/>
                <a:cs typeface="Arial" panose="020B0604020202020204" pitchFamily="34" charset="0"/>
              </a:rPr>
              <a:t>Crafford</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Manda O’Connell </a:t>
            </a:r>
            <a:endParaRPr lang="en-GB" sz="2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12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2104" y="1803883"/>
            <a:ext cx="1929956" cy="243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4357" y="1803994"/>
            <a:ext cx="1955434" cy="243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6563" y="1803994"/>
            <a:ext cx="1668264" cy="244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264" y="1804107"/>
            <a:ext cx="2439825" cy="243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78932" y="4397993"/>
            <a:ext cx="1697917" cy="400110"/>
          </a:xfrm>
          <a:prstGeom prst="rect">
            <a:avLst/>
          </a:prstGeom>
          <a:noFill/>
        </p:spPr>
        <p:txBody>
          <a:bodyPr wrap="square" rtlCol="0">
            <a:spAutoFit/>
          </a:bodyPr>
          <a:lstStyle/>
          <a:p>
            <a:r>
              <a:rPr lang="en-GB" sz="2000" b="1" dirty="0" smtClean="0"/>
              <a:t>Faye Miller </a:t>
            </a:r>
            <a:endParaRPr lang="en-GB" sz="2000" b="1" dirty="0"/>
          </a:p>
        </p:txBody>
      </p:sp>
      <p:sp>
        <p:nvSpPr>
          <p:cNvPr id="17" name="TextBox 16"/>
          <p:cNvSpPr txBox="1"/>
          <p:nvPr/>
        </p:nvSpPr>
        <p:spPr>
          <a:xfrm>
            <a:off x="5436726" y="4392007"/>
            <a:ext cx="2017264" cy="400110"/>
          </a:xfrm>
          <a:prstGeom prst="rect">
            <a:avLst/>
          </a:prstGeom>
          <a:noFill/>
        </p:spPr>
        <p:txBody>
          <a:bodyPr wrap="square" rtlCol="0">
            <a:spAutoFit/>
          </a:bodyPr>
          <a:lstStyle/>
          <a:p>
            <a:r>
              <a:rPr lang="en-GB" sz="2000" b="1" dirty="0" smtClean="0"/>
              <a:t>Graham Meek </a:t>
            </a:r>
            <a:endParaRPr lang="en-GB" sz="2000" b="1" dirty="0"/>
          </a:p>
        </p:txBody>
      </p:sp>
      <p:sp>
        <p:nvSpPr>
          <p:cNvPr id="18" name="TextBox 17"/>
          <p:cNvSpPr txBox="1"/>
          <p:nvPr/>
        </p:nvSpPr>
        <p:spPr>
          <a:xfrm>
            <a:off x="7616114" y="4397993"/>
            <a:ext cx="1751920" cy="400110"/>
          </a:xfrm>
          <a:prstGeom prst="rect">
            <a:avLst/>
          </a:prstGeom>
          <a:noFill/>
        </p:spPr>
        <p:txBody>
          <a:bodyPr wrap="square" rtlCol="0">
            <a:spAutoFit/>
          </a:bodyPr>
          <a:lstStyle/>
          <a:p>
            <a:r>
              <a:rPr lang="en-GB" sz="2000" b="1" dirty="0" smtClean="0"/>
              <a:t>Jen Crafford</a:t>
            </a:r>
            <a:endParaRPr lang="en-GB" sz="2000" b="1" dirty="0"/>
          </a:p>
        </p:txBody>
      </p:sp>
      <p:sp>
        <p:nvSpPr>
          <p:cNvPr id="19" name="TextBox 18"/>
          <p:cNvSpPr txBox="1"/>
          <p:nvPr/>
        </p:nvSpPr>
        <p:spPr>
          <a:xfrm>
            <a:off x="502544" y="4397994"/>
            <a:ext cx="2017264" cy="400110"/>
          </a:xfrm>
          <a:prstGeom prst="rect">
            <a:avLst/>
          </a:prstGeom>
          <a:noFill/>
        </p:spPr>
        <p:txBody>
          <a:bodyPr wrap="square" rtlCol="0">
            <a:spAutoFit/>
          </a:bodyPr>
          <a:lstStyle/>
          <a:p>
            <a:r>
              <a:rPr lang="en-GB" sz="2000" b="1" dirty="0" smtClean="0"/>
              <a:t>Kylie Baalham </a:t>
            </a:r>
            <a:endParaRPr lang="en-GB" sz="2000" b="1" dirty="0"/>
          </a:p>
        </p:txBody>
      </p:sp>
      <p:sp>
        <p:nvSpPr>
          <p:cNvPr id="20" name="TextBox 19"/>
          <p:cNvSpPr txBox="1"/>
          <p:nvPr/>
        </p:nvSpPr>
        <p:spPr>
          <a:xfrm>
            <a:off x="9554945" y="4405470"/>
            <a:ext cx="2017264" cy="400110"/>
          </a:xfrm>
          <a:prstGeom prst="rect">
            <a:avLst/>
          </a:prstGeom>
          <a:noFill/>
        </p:spPr>
        <p:txBody>
          <a:bodyPr wrap="square" rtlCol="0">
            <a:spAutoFit/>
          </a:bodyPr>
          <a:lstStyle/>
          <a:p>
            <a:r>
              <a:rPr lang="en-GB" sz="2000" b="1" dirty="0" smtClean="0"/>
              <a:t>Manda O’Connell</a:t>
            </a:r>
            <a:endParaRPr lang="en-GB" sz="2000" b="1"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9142" y="1803883"/>
            <a:ext cx="2439712" cy="243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5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Resources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4" y="1360305"/>
            <a:ext cx="10374166" cy="437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59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762"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Timetable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876" y="1386086"/>
            <a:ext cx="11734247" cy="216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114" y="3648048"/>
            <a:ext cx="11818009" cy="210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00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For each module that you study, you will have the opportunity to have an individual tutorial to discuss your work with your module </a:t>
            </a:r>
            <a:r>
              <a:rPr lang="en-GB" dirty="0" smtClean="0">
                <a:latin typeface="Arial" panose="020B0604020202020204" pitchFamily="34" charset="0"/>
                <a:cs typeface="Arial" panose="020B0604020202020204" pitchFamily="34" charset="0"/>
              </a:rPr>
              <a:t>tutor</a:t>
            </a:r>
            <a:endParaRPr lang="en-GB"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endParaRPr lang="en-GB"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Additionally, you will be able to have up to 1 x </a:t>
            </a:r>
            <a:r>
              <a:rPr lang="en-GB" dirty="0" smtClean="0">
                <a:latin typeface="Arial" panose="020B0604020202020204" pitchFamily="34" charset="0"/>
                <a:cs typeface="Arial" panose="020B0604020202020204" pitchFamily="34" charset="0"/>
              </a:rPr>
              <a:t>20 minute </a:t>
            </a:r>
            <a:r>
              <a:rPr lang="en-GB" dirty="0">
                <a:latin typeface="Arial" panose="020B0604020202020204" pitchFamily="34" charset="0"/>
                <a:cs typeface="Arial" panose="020B0604020202020204" pitchFamily="34" charset="0"/>
              </a:rPr>
              <a:t>pastoral tutorial with Kylie Baalham per </a:t>
            </a:r>
            <a:r>
              <a:rPr lang="en-GB" dirty="0" smtClean="0">
                <a:latin typeface="Arial" panose="020B0604020202020204" pitchFamily="34" charset="0"/>
                <a:cs typeface="Arial" panose="020B0604020202020204" pitchFamily="34" charset="0"/>
              </a:rPr>
              <a:t>term</a:t>
            </a:r>
            <a:endParaRPr lang="en-GB" dirty="0">
              <a:latin typeface="Arial" panose="020B0604020202020204" pitchFamily="34" charset="0"/>
              <a:cs typeface="Arial" panose="020B0604020202020204" pitchFamily="34" charset="0"/>
            </a:endParaRPr>
          </a:p>
          <a:p>
            <a:pPr>
              <a:buFont typeface="Arial"/>
              <a:buChar char="•"/>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Communication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marL="342900" lvl="0" indent="-342900">
              <a:lnSpc>
                <a:spcPct val="100000"/>
              </a:lnSpc>
              <a:spcBef>
                <a:spcPct val="20000"/>
              </a:spcBef>
              <a:buClr>
                <a:srgbClr val="009999"/>
              </a:buClr>
              <a:buFont typeface="Wingdings" panose="05000000000000000000" pitchFamily="2" charset="2"/>
              <a:buChar char="v"/>
            </a:pPr>
            <a:r>
              <a:rPr lang="en-GB" sz="2500" dirty="0">
                <a:solidFill>
                  <a:prstClr val="black"/>
                </a:solidFill>
                <a:latin typeface="Arial" panose="020B0604020202020204" pitchFamily="34" charset="0"/>
                <a:cs typeface="Arial" panose="020B0604020202020204" pitchFamily="34" charset="0"/>
              </a:rPr>
              <a:t>Please use e-mail to communicate with the course team</a:t>
            </a:r>
          </a:p>
          <a:p>
            <a:pPr marL="342900" lvl="0" indent="-342900">
              <a:lnSpc>
                <a:spcPct val="100000"/>
              </a:lnSpc>
              <a:spcBef>
                <a:spcPct val="20000"/>
              </a:spcBef>
              <a:buClr>
                <a:srgbClr val="009999"/>
              </a:buClr>
              <a:buFont typeface="Wingdings" panose="05000000000000000000" pitchFamily="2" charset="2"/>
              <a:buChar char="v"/>
            </a:pPr>
            <a:r>
              <a:rPr lang="en-GB" sz="2500" dirty="0">
                <a:solidFill>
                  <a:prstClr val="black"/>
                </a:solidFill>
                <a:latin typeface="Arial" panose="020B0604020202020204" pitchFamily="34" charset="0"/>
                <a:cs typeface="Arial" panose="020B0604020202020204" pitchFamily="34" charset="0"/>
              </a:rPr>
              <a:t>The team always communicate with students using their CI address</a:t>
            </a:r>
          </a:p>
          <a:p>
            <a:pPr marL="342900" lvl="0" indent="-342900">
              <a:lnSpc>
                <a:spcPct val="100000"/>
              </a:lnSpc>
              <a:spcBef>
                <a:spcPct val="20000"/>
              </a:spcBef>
              <a:buClr>
                <a:srgbClr val="660066"/>
              </a:buClr>
              <a:buFont typeface="Wingdings" panose="05000000000000000000" pitchFamily="2" charset="2"/>
              <a:buChar char="v"/>
            </a:pPr>
            <a:endParaRPr lang="en-GB" sz="2500" dirty="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r>
              <a:rPr lang="en-GB" sz="2000" dirty="0" smtClean="0">
                <a:solidFill>
                  <a:prstClr val="black"/>
                </a:solidFill>
                <a:latin typeface="Arial" panose="020B0604020202020204" pitchFamily="34" charset="0"/>
                <a:cs typeface="Arial" panose="020B0604020202020204" pitchFamily="34" charset="0"/>
              </a:rPr>
              <a:t>Programme Leader: </a:t>
            </a:r>
            <a:r>
              <a:rPr lang="en-GB" sz="2000" dirty="0">
                <a:solidFill>
                  <a:prstClr val="black"/>
                </a:solidFill>
                <a:latin typeface="Arial" panose="020B0604020202020204" pitchFamily="34" charset="0"/>
                <a:cs typeface="Arial" panose="020B0604020202020204" pitchFamily="34" charset="0"/>
                <a:hlinkClick r:id="rId5"/>
              </a:rPr>
              <a:t>kylie.baalham@colchester.ac.uk</a:t>
            </a:r>
            <a:r>
              <a:rPr lang="en-GB" sz="2000" dirty="0">
                <a:solidFill>
                  <a:prstClr val="black"/>
                </a:solidFill>
                <a:latin typeface="Arial" panose="020B0604020202020204" pitchFamily="34" charset="0"/>
                <a:cs typeface="Arial" panose="020B0604020202020204" pitchFamily="34" charset="0"/>
              </a:rPr>
              <a:t> </a:t>
            </a:r>
            <a:endParaRPr lang="en-GB" sz="2000" dirty="0" smtClean="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endParaRPr lang="en-GB" sz="2000" dirty="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r>
              <a:rPr lang="en-GB" sz="2000" b="1" dirty="0" smtClean="0">
                <a:solidFill>
                  <a:prstClr val="black"/>
                </a:solidFill>
                <a:latin typeface="Arial" panose="020B0604020202020204" pitchFamily="34" charset="0"/>
                <a:cs typeface="Arial" panose="020B0604020202020204" pitchFamily="34" charset="0"/>
              </a:rPr>
              <a:t>Lecturers  </a:t>
            </a:r>
          </a:p>
          <a:p>
            <a:pPr marL="0" indent="0">
              <a:lnSpc>
                <a:spcPct val="100000"/>
              </a:lnSpc>
              <a:spcBef>
                <a:spcPct val="20000"/>
              </a:spcBef>
              <a:buClr>
                <a:srgbClr val="660066"/>
              </a:buClr>
              <a:buNone/>
            </a:pPr>
            <a:r>
              <a:rPr lang="en-GB" sz="2000" dirty="0" smtClean="0">
                <a:solidFill>
                  <a:prstClr val="black"/>
                </a:solidFill>
                <a:latin typeface="Arial" panose="020B0604020202020204" pitchFamily="34" charset="0"/>
                <a:cs typeface="Arial" panose="020B0604020202020204" pitchFamily="34" charset="0"/>
              </a:rPr>
              <a:t>Jennifer Crafford:   </a:t>
            </a:r>
            <a:r>
              <a:rPr lang="en-GB" sz="2000" dirty="0" smtClean="0">
                <a:solidFill>
                  <a:prstClr val="black"/>
                </a:solidFill>
                <a:latin typeface="Arial" panose="020B0604020202020204" pitchFamily="34" charset="0"/>
                <a:cs typeface="Arial" panose="020B0604020202020204" pitchFamily="34" charset="0"/>
                <a:hlinkClick r:id="rId6"/>
              </a:rPr>
              <a:t>Jennifer.crafford@colchester.ac.uk</a:t>
            </a:r>
            <a:r>
              <a:rPr lang="en-GB" sz="2000" dirty="0" smtClean="0">
                <a:solidFill>
                  <a:prstClr val="black"/>
                </a:solidFill>
                <a:latin typeface="Arial" panose="020B0604020202020204" pitchFamily="34" charset="0"/>
                <a:cs typeface="Arial" panose="020B0604020202020204" pitchFamily="34" charset="0"/>
              </a:rPr>
              <a:t> </a:t>
            </a:r>
          </a:p>
          <a:p>
            <a:pPr marL="0" lvl="0" indent="0">
              <a:lnSpc>
                <a:spcPct val="100000"/>
              </a:lnSpc>
              <a:spcBef>
                <a:spcPct val="20000"/>
              </a:spcBef>
              <a:buClr>
                <a:srgbClr val="660066"/>
              </a:buClr>
              <a:buNone/>
            </a:pPr>
            <a:r>
              <a:rPr lang="en-GB" sz="2000" dirty="0" smtClean="0">
                <a:solidFill>
                  <a:prstClr val="black"/>
                </a:solidFill>
                <a:latin typeface="Arial" panose="020B0604020202020204" pitchFamily="34" charset="0"/>
                <a:cs typeface="Arial" panose="020B0604020202020204" pitchFamily="34" charset="0"/>
              </a:rPr>
              <a:t>Faye Miller:            </a:t>
            </a:r>
            <a:r>
              <a:rPr lang="en-GB" sz="2000" dirty="0" smtClean="0">
                <a:solidFill>
                  <a:prstClr val="black"/>
                </a:solidFill>
                <a:latin typeface="Arial" panose="020B0604020202020204" pitchFamily="34" charset="0"/>
                <a:cs typeface="Arial" panose="020B0604020202020204" pitchFamily="34" charset="0"/>
                <a:hlinkClick r:id="rId7"/>
              </a:rPr>
              <a:t>Faye.miller@colchester.ac.uk</a:t>
            </a:r>
            <a:r>
              <a:rPr lang="en-GB" sz="2000" dirty="0" smtClean="0">
                <a:solidFill>
                  <a:prstClr val="black"/>
                </a:solidFill>
                <a:latin typeface="Arial" panose="020B0604020202020204" pitchFamily="34" charset="0"/>
                <a:cs typeface="Arial" panose="020B0604020202020204" pitchFamily="34" charset="0"/>
              </a:rPr>
              <a:t> </a:t>
            </a:r>
          </a:p>
          <a:p>
            <a:pPr marL="0" lvl="0" indent="0">
              <a:lnSpc>
                <a:spcPct val="100000"/>
              </a:lnSpc>
              <a:spcBef>
                <a:spcPct val="20000"/>
              </a:spcBef>
              <a:buClr>
                <a:srgbClr val="660066"/>
              </a:buClr>
              <a:buNone/>
            </a:pPr>
            <a:r>
              <a:rPr lang="en-GB" sz="2000" dirty="0" smtClean="0">
                <a:solidFill>
                  <a:prstClr val="black"/>
                </a:solidFill>
                <a:latin typeface="Arial" panose="020B0604020202020204" pitchFamily="34" charset="0"/>
                <a:cs typeface="Arial" panose="020B0604020202020204" pitchFamily="34" charset="0"/>
              </a:rPr>
              <a:t>Graham Meek:       </a:t>
            </a:r>
            <a:r>
              <a:rPr lang="en-GB" sz="2000" dirty="0" smtClean="0">
                <a:solidFill>
                  <a:prstClr val="black"/>
                </a:solidFill>
                <a:latin typeface="Arial" panose="020B0604020202020204" pitchFamily="34" charset="0"/>
                <a:cs typeface="Arial" panose="020B0604020202020204" pitchFamily="34" charset="0"/>
                <a:hlinkClick r:id="rId8"/>
              </a:rPr>
              <a:t>Graham.meek@colchester.ac.uk</a:t>
            </a:r>
            <a:r>
              <a:rPr lang="en-GB" sz="2000" dirty="0" smtClean="0">
                <a:solidFill>
                  <a:prstClr val="black"/>
                </a:solidFill>
                <a:latin typeface="Arial" panose="020B0604020202020204" pitchFamily="34" charset="0"/>
                <a:cs typeface="Arial" panose="020B0604020202020204" pitchFamily="34" charset="0"/>
              </a:rPr>
              <a:t> </a:t>
            </a:r>
          </a:p>
          <a:p>
            <a:pPr marL="0" lvl="0" indent="0">
              <a:lnSpc>
                <a:spcPct val="100000"/>
              </a:lnSpc>
              <a:spcBef>
                <a:spcPct val="20000"/>
              </a:spcBef>
              <a:buClr>
                <a:srgbClr val="660066"/>
              </a:buClr>
              <a:buNone/>
            </a:pPr>
            <a:r>
              <a:rPr lang="en-GB" sz="2000" dirty="0" smtClean="0">
                <a:solidFill>
                  <a:prstClr val="black"/>
                </a:solidFill>
                <a:latin typeface="Arial" panose="020B0604020202020204" pitchFamily="34" charset="0"/>
                <a:cs typeface="Arial" panose="020B0604020202020204" pitchFamily="34" charset="0"/>
              </a:rPr>
              <a:t>Manda O’Connell:  </a:t>
            </a:r>
            <a:r>
              <a:rPr lang="en-GB" sz="2000" dirty="0" smtClean="0">
                <a:solidFill>
                  <a:prstClr val="black"/>
                </a:solidFill>
                <a:latin typeface="Arial" panose="020B0604020202020204" pitchFamily="34" charset="0"/>
                <a:cs typeface="Arial" panose="020B0604020202020204" pitchFamily="34" charset="0"/>
                <a:hlinkClick r:id="rId9"/>
              </a:rPr>
              <a:t>Manda.oconnell@colchester.ac.uk</a:t>
            </a:r>
            <a:r>
              <a:rPr lang="en-GB" sz="2000" dirty="0" smtClean="0">
                <a:solidFill>
                  <a:prstClr val="black"/>
                </a:solidFill>
                <a:latin typeface="Arial" panose="020B0604020202020204" pitchFamily="34" charset="0"/>
                <a:cs typeface="Arial" panose="020B0604020202020204" pitchFamily="34" charset="0"/>
              </a:rPr>
              <a:t> </a:t>
            </a:r>
            <a:endParaRPr lang="en-GB" sz="2000" dirty="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endParaRPr lang="en-GB" sz="2000" dirty="0">
              <a:solidFill>
                <a:prstClr val="black"/>
              </a:solidFill>
              <a:latin typeface="Arial" panose="020B0604020202020204" pitchFamily="34" charset="0"/>
              <a:cs typeface="Arial" panose="020B0604020202020204" pitchFamily="34" charset="0"/>
            </a:endParaRPr>
          </a:p>
          <a:p>
            <a:pPr marL="342900" lvl="0" indent="-342900">
              <a:lnSpc>
                <a:spcPct val="100000"/>
              </a:lnSpc>
              <a:spcBef>
                <a:spcPct val="20000"/>
              </a:spcBef>
              <a:buClr>
                <a:srgbClr val="660066"/>
              </a:buClr>
              <a:buFont typeface="Wingdings" panose="05000000000000000000" pitchFamily="2" charset="2"/>
              <a:buChar char="v"/>
            </a:pPr>
            <a:endParaRPr lang="en-GB" sz="2000" dirty="0">
              <a:solidFill>
                <a:prstClr val="black"/>
              </a:solidFill>
              <a:latin typeface="Arial" panose="020B0604020202020204" pitchFamily="34" charset="0"/>
              <a:cs typeface="Arial" panose="020B0604020202020204" pitchFamily="34" charset="0"/>
            </a:endParaRPr>
          </a:p>
          <a:p>
            <a:pPr marL="0" indent="0">
              <a:buNone/>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204729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Part 1: Introduction</a:t>
            </a:r>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Ice Breaker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marL="0" lvl="0" indent="0">
              <a:lnSpc>
                <a:spcPct val="100000"/>
              </a:lnSpc>
              <a:spcBef>
                <a:spcPct val="20000"/>
              </a:spcBef>
              <a:buClr>
                <a:srgbClr val="009999"/>
              </a:buClr>
              <a:buNone/>
            </a:pPr>
            <a:r>
              <a:rPr lang="en-US" sz="2500" b="1" dirty="0">
                <a:solidFill>
                  <a:prstClr val="black"/>
                </a:solidFill>
                <a:latin typeface="Arial" panose="020B0604020202020204" pitchFamily="34" charset="0"/>
                <a:cs typeface="Arial" panose="020B0604020202020204" pitchFamily="34" charset="0"/>
              </a:rPr>
              <a:t>Pair Activity </a:t>
            </a:r>
          </a:p>
          <a:p>
            <a:pPr marL="0" lvl="0" indent="0">
              <a:lnSpc>
                <a:spcPct val="100000"/>
              </a:lnSpc>
              <a:spcBef>
                <a:spcPct val="20000"/>
              </a:spcBef>
              <a:buClr>
                <a:srgbClr val="009999"/>
              </a:buClr>
              <a:buNone/>
            </a:pPr>
            <a:r>
              <a:rPr lang="en-US" sz="2500" b="1" dirty="0">
                <a:solidFill>
                  <a:prstClr val="black"/>
                </a:solidFill>
                <a:latin typeface="Arial" panose="020B0604020202020204" pitchFamily="34" charset="0"/>
                <a:cs typeface="Arial" panose="020B0604020202020204" pitchFamily="34" charset="0"/>
              </a:rPr>
              <a:t>Each person should ask their partner the following questions and write down the answers with a reason:</a:t>
            </a:r>
            <a:endParaRPr lang="en-US" sz="2500" dirty="0">
              <a:solidFill>
                <a:prstClr val="black"/>
              </a:solidFill>
              <a:latin typeface="Arial" panose="020B0604020202020204" pitchFamily="34" charset="0"/>
              <a:cs typeface="Arial" panose="020B0604020202020204" pitchFamily="34" charset="0"/>
            </a:endParaRP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 Would you rather..</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the ability to fly or be invisible?</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Spend a day at the beach or in the mountains?</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Travel back in time or to the future?</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unlimited time or unlimited money?</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a job you love that pays less, or a job you dislike that pays well?</a:t>
            </a:r>
          </a:p>
          <a:p>
            <a:pPr marL="342900" lvl="0" indent="-342900">
              <a:lnSpc>
                <a:spcPct val="100000"/>
              </a:lnSpc>
              <a:spcBef>
                <a:spcPct val="20000"/>
              </a:spcBef>
              <a:buClr>
                <a:srgbClr val="009999"/>
              </a:buClr>
              <a:buFont typeface="Wingdings" panose="05000000000000000000" pitchFamily="2" charset="2"/>
              <a:buChar char="v"/>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4437" y="2878453"/>
            <a:ext cx="254158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35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4: Life on Campus</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 xmlns:a16="http://schemas.microsoft.com/office/drawing/2014/main" id="{E9775B63-2FAF-7547-F4EA-65C50E1CA4F6}"/>
              </a:ext>
            </a:extLst>
          </p:cNvPr>
          <p:cNvSpPr txBox="1"/>
          <p:nvPr/>
        </p:nvSpPr>
        <p:spPr>
          <a:xfrm>
            <a:off x="244305" y="1374251"/>
            <a:ext cx="45021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Arial" panose="020B0604020202020204" pitchFamily="34" charset="0"/>
                <a:cs typeface="Arial" panose="020B0604020202020204" pitchFamily="34" charset="0"/>
              </a:rPr>
              <a:t>Whilst some of your lectures are likely be held in the UCC building (labelled A), some may be in our other buildings so it will be good to familiarise yourself with the layout of campus.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 have a student lounge for UCC students to relax and eat in on the ground floor of the UCC building in room HE05.</a:t>
            </a:r>
          </a:p>
        </p:txBody>
      </p:sp>
      <p:pic>
        <p:nvPicPr>
          <p:cNvPr id="10" name="Picture 5" descr="A map of a university">
            <a:extLst>
              <a:ext uri="{FF2B5EF4-FFF2-40B4-BE49-F238E27FC236}">
                <a16:creationId xmlns=""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Travelling to UCC and Parking</a:t>
            </a:r>
          </a:p>
          <a:p>
            <a:endParaRPr lang="en-GB" dirty="0">
              <a:cs typeface="Calibri Light"/>
            </a:endParaRPr>
          </a:p>
        </p:txBody>
      </p:sp>
      <p:sp>
        <p:nvSpPr>
          <p:cNvPr id="6" name="Text Placeholder 5">
            <a:extLst>
              <a:ext uri="{FF2B5EF4-FFF2-40B4-BE49-F238E27FC236}">
                <a16:creationId xmlns=""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dirty="0">
                <a:cs typeface="Calibri"/>
              </a:rPr>
              <a:t>£2.50 per day via Just Park app. </a:t>
            </a:r>
            <a:r>
              <a:rPr lang="en-GB" sz="2200" dirty="0">
                <a:ea typeface="+mn-lt"/>
                <a:cs typeface="+mn-lt"/>
              </a:rPr>
              <a:t>You can do this now, or on the day you park, by text or phone.  Further information can be found </a:t>
            </a:r>
            <a:r>
              <a:rPr lang="en-GB" sz="2200" dirty="0">
                <a:solidFill>
                  <a:srgbClr val="0563C1"/>
                </a:solidFill>
                <a:ea typeface="+mn-lt"/>
                <a:cs typeface="+mn-lt"/>
                <a:hlinkClick r:id="rId6"/>
              </a:rPr>
              <a:t>here</a:t>
            </a:r>
            <a:r>
              <a:rPr lang="en-GB" sz="2200" dirty="0">
                <a:ea typeface="+mn-lt"/>
                <a:cs typeface="+mn-lt"/>
              </a:rPr>
              <a:t>. </a:t>
            </a:r>
            <a:r>
              <a:rPr lang="en-US" sz="2200" dirty="0">
                <a:ea typeface="+mn-lt"/>
                <a:cs typeface="+mn-lt"/>
              </a:rPr>
              <a:t>QR codes are located in the car park. </a:t>
            </a:r>
          </a:p>
          <a:p>
            <a:endParaRPr lang="en-GB" sz="2200" dirty="0">
              <a:ea typeface="+mn-lt"/>
              <a:cs typeface="+mn-lt"/>
            </a:endParaRPr>
          </a:p>
          <a:p>
            <a:endParaRPr lang="en-GB" sz="2200" dirty="0">
              <a:cs typeface="Calibri"/>
            </a:endParaRPr>
          </a:p>
        </p:txBody>
      </p:sp>
      <p:sp>
        <p:nvSpPr>
          <p:cNvPr id="14" name="Text Placeholder 5">
            <a:extLst>
              <a:ext uri="{FF2B5EF4-FFF2-40B4-BE49-F238E27FC236}">
                <a16:creationId xmlns=""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999"/>
              </a:buClr>
              <a:buNone/>
            </a:pPr>
            <a:r>
              <a:rPr lang="en-GB" sz="2400" dirty="0">
                <a:latin typeface="Arial" panose="020B0604020202020204" pitchFamily="34" charset="0"/>
                <a:ea typeface="+mn-lt"/>
                <a:cs typeface="Arial" panose="020B0604020202020204" pitchFamily="34" charset="0"/>
              </a:rPr>
              <a:t>The</a:t>
            </a:r>
            <a:r>
              <a:rPr lang="en-GB" sz="2400" dirty="0">
                <a:latin typeface="Arial" panose="020B0604020202020204" pitchFamily="34" charset="0"/>
                <a:cs typeface="Arial" panose="020B0604020202020204" pitchFamily="34" charset="0"/>
              </a:rPr>
              <a:t> following refectories are open serving </a:t>
            </a:r>
            <a:r>
              <a:rPr lang="en-GB" sz="2400" dirty="0">
                <a:latin typeface="Arial" panose="020B0604020202020204" pitchFamily="34" charset="0"/>
                <a:ea typeface="+mn-lt"/>
                <a:cs typeface="Arial" panose="020B0604020202020204" pitchFamily="34" charset="0"/>
              </a:rPr>
              <a:t>a </a:t>
            </a:r>
            <a:r>
              <a:rPr lang="en-GB" sz="2400" dirty="0">
                <a:latin typeface="Arial" panose="020B0604020202020204" pitchFamily="34" charset="0"/>
                <a:cs typeface="Arial" panose="020B0604020202020204" pitchFamily="34" charset="0"/>
              </a:rPr>
              <a:t>range </a:t>
            </a:r>
            <a:r>
              <a:rPr lang="en-GB" sz="2400" dirty="0">
                <a:latin typeface="Arial" panose="020B0604020202020204" pitchFamily="34" charset="0"/>
                <a:ea typeface="+mn-lt"/>
                <a:cs typeface="Arial" panose="020B0604020202020204" pitchFamily="34" charset="0"/>
              </a:rPr>
              <a:t>of hot </a:t>
            </a:r>
            <a:r>
              <a:rPr lang="en-GB" sz="2400" dirty="0">
                <a:latin typeface="Arial" panose="020B0604020202020204" pitchFamily="34" charset="0"/>
                <a:cs typeface="Arial" panose="020B0604020202020204" pitchFamily="34" charset="0"/>
              </a:rPr>
              <a:t>and cold food and drinks:</a:t>
            </a:r>
            <a:r>
              <a:rPr lang="en-GB" sz="2400" b="1" dirty="0">
                <a:latin typeface="Arial" panose="020B0604020202020204" pitchFamily="34" charset="0"/>
                <a:cs typeface="Arial" panose="020B0604020202020204" pitchFamily="34" charset="0"/>
              </a:rPr>
              <a:t>   </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Eat Central (C Block) </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Costa (UCC Building)</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Starbucks (K Block) coffee shop/light bites.</a:t>
            </a:r>
          </a:p>
          <a:p>
            <a:pPr>
              <a:buClr>
                <a:srgbClr val="009999"/>
              </a:buClr>
              <a:buFont typeface="Wingdings" panose="05000000000000000000" pitchFamily="2" charset="2"/>
              <a:buChar char="v"/>
            </a:pPr>
            <a:endParaRPr lang="en-GB" sz="24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400" i="1" dirty="0">
                <a:latin typeface="Arial" panose="020B0604020202020204" pitchFamily="34" charset="0"/>
                <a:cs typeface="Arial" panose="020B0604020202020204" pitchFamily="34" charset="0"/>
              </a:rPr>
              <a:t>Opening times are displayed locally.</a:t>
            </a:r>
            <a:endParaRPr lang="en-GB" sz="24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400" dirty="0">
                <a:latin typeface="Arial" panose="020B0604020202020204" pitchFamily="34" charset="0"/>
                <a:cs typeface="Arial" panose="020B0604020202020204" pitchFamily="34" charset="0"/>
              </a:rPr>
              <a:t>Within the CH&amp;FS building there is CH&amp;FS Takeaway on a Friday, and we also have the fantastic restaurant, </a:t>
            </a:r>
            <a:r>
              <a:rPr lang="en-GB" sz="2400" dirty="0">
                <a:latin typeface="Arial" panose="020B0604020202020204" pitchFamily="34" charset="0"/>
                <a:cs typeface="Arial" panose="020B0604020202020204" pitchFamily="34" charset="0"/>
                <a:hlinkClick r:id="rId5"/>
              </a:rPr>
              <a:t>The Balkerne</a:t>
            </a:r>
            <a:r>
              <a:rPr lang="en-GB" sz="2400" dirty="0">
                <a:latin typeface="Arial" panose="020B0604020202020204" pitchFamily="34" charset="0"/>
                <a:cs typeface="Arial" panose="020B0604020202020204" pitchFamily="34" charset="0"/>
              </a:rPr>
              <a:t>, which is open to the public.</a:t>
            </a:r>
            <a:endParaRPr lang="en-US" sz="2400" dirty="0">
              <a:latin typeface="Arial" panose="020B0604020202020204" pitchFamily="34" charset="0"/>
              <a:cs typeface="Arial" panose="020B0604020202020204" pitchFamily="34" charset="0"/>
            </a:endParaRPr>
          </a:p>
          <a:p>
            <a:endParaRPr lang="en-US" sz="2000" dirty="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12245" y="1364188"/>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99"/>
              </a:buClr>
              <a:buFont typeface="Wingdings" panose="05000000000000000000" pitchFamily="2" charset="2"/>
              <a:buChar char="v"/>
            </a:pPr>
            <a:r>
              <a:rPr lang="en-GB" sz="2200" dirty="0">
                <a:latin typeface="Arial" panose="020B0604020202020204" pitchFamily="34" charset="0"/>
                <a:ea typeface="+mn-lt"/>
                <a:cs typeface="Arial" panose="020B0604020202020204" pitchFamily="34" charset="0"/>
              </a:rPr>
              <a:t>All students attending UCC for a full day will have time to have lunch and there will be plenty of opportunities for breaks during the day. </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We encourage you to relax and use the UCC student lounge in HE05 where there is a kitchen with a microwave and fridge that you're welcome to use too. </a:t>
            </a:r>
            <a:endParaRPr lang="en-US" sz="22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You're welcome bring your own food and drink to UCC, or purchase it using a </a:t>
            </a:r>
            <a:r>
              <a:rPr lang="en-GB" sz="2200" b="1" dirty="0">
                <a:latin typeface="Arial" panose="020B0604020202020204" pitchFamily="34" charset="0"/>
                <a:cs typeface="Arial" panose="020B0604020202020204" pitchFamily="34" charset="0"/>
              </a:rPr>
              <a:t>cashless method</a:t>
            </a:r>
            <a:r>
              <a:rPr lang="en-GB" sz="2200" dirty="0">
                <a:latin typeface="Arial" panose="020B0604020202020204" pitchFamily="34" charset="0"/>
                <a:cs typeface="Arial" panose="020B0604020202020204" pitchFamily="34" charset="0"/>
              </a:rPr>
              <a:t>, in our many refectories. </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Please refer to your course leaders and lecturers about eating and drinking in classrooms.</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Facilities on Campus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dirty="0">
              <a:cs typeface="Calibri" panose="020F0502020204030204"/>
            </a:endParaRPr>
          </a:p>
        </p:txBody>
      </p:sp>
      <p:pic>
        <p:nvPicPr>
          <p:cNvPr id="5" name="Picture 4" descr="A room with chairs and a table&#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Further details about all the student facilities that we have on offer, including opening hours can be found </a:t>
            </a:r>
            <a:r>
              <a:rPr lang="en-GB" dirty="0">
                <a:cs typeface="Calibri"/>
                <a:hlinkClick r:id="rId9"/>
              </a:rPr>
              <a:t>here</a:t>
            </a:r>
            <a:r>
              <a:rPr lang="en-GB" dirty="0">
                <a:cs typeface="Calibri"/>
              </a:rPr>
              <a:t>. </a:t>
            </a:r>
            <a:endParaRPr lang="en-GB" dirty="0"/>
          </a:p>
        </p:txBody>
      </p:sp>
    </p:spTree>
    <p:extLst>
      <p:ext uri="{BB962C8B-B14F-4D97-AF65-F5344CB8AC3E}">
        <p14:creationId xmlns:p14="http://schemas.microsoft.com/office/powerpoint/2010/main" val="1100126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5: </a:t>
            </a:r>
            <a:r>
              <a:rPr lang="en-US" b="1" dirty="0">
                <a:cs typeface="Calibri Light"/>
              </a:rPr>
              <a:t>Support, Wellbeing and Keeping Safe</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7780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1871791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person wearing a badge&#10;&#10;Description automatically generated">
            <a:extLst>
              <a:ext uri="{FF2B5EF4-FFF2-40B4-BE49-F238E27FC236}">
                <a16:creationId xmlns=""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374552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lnSpcReduction="10000"/>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Clr>
                <a:srgbClr val="009999"/>
              </a:buClr>
              <a:buFont typeface="Arial"/>
              <a:buChar char="•"/>
            </a:pPr>
            <a:r>
              <a:rPr lang="en-GB" dirty="0">
                <a:latin typeface="Arial" panose="020B0604020202020204" pitchFamily="34" charset="0"/>
                <a:cs typeface="Arial" panose="020B0604020202020204" pitchFamily="34" charset="0"/>
              </a:rPr>
              <a:t>Important information:</a:t>
            </a:r>
          </a:p>
          <a:p>
            <a:pPr>
              <a:buClr>
                <a:srgbClr val="009999"/>
              </a:buClr>
              <a:buFont typeface="Arial"/>
              <a:buChar char="•"/>
            </a:pPr>
            <a:endParaRPr lang="en-GB" dirty="0">
              <a:latin typeface="Arial" panose="020B0604020202020204" pitchFamily="34" charset="0"/>
              <a:cs typeface="Arial" panose="020B0604020202020204" pitchFamily="34" charset="0"/>
            </a:endParaRPr>
          </a:p>
          <a:p>
            <a:pPr lvl="1">
              <a:buClr>
                <a:srgbClr val="009999"/>
              </a:buClr>
              <a:buFont typeface="Arial"/>
              <a:buChar char="•"/>
            </a:pPr>
            <a:r>
              <a:rPr lang="en-GB" sz="2800" dirty="0">
                <a:latin typeface="Arial" panose="020B0604020202020204" pitchFamily="34" charset="0"/>
                <a:cs typeface="Arial" panose="020B0604020202020204" pitchFamily="34" charset="0"/>
              </a:rPr>
              <a:t>Toilets are located...</a:t>
            </a:r>
          </a:p>
          <a:p>
            <a:pPr lvl="1">
              <a:buClr>
                <a:srgbClr val="009999"/>
              </a:buClr>
              <a:buFont typeface="Arial"/>
              <a:buChar char="•"/>
            </a:pPr>
            <a:r>
              <a:rPr lang="en-GB" sz="2800" dirty="0">
                <a:latin typeface="Arial" panose="020B0604020202020204" pitchFamily="34" charset="0"/>
                <a:cs typeface="Arial" panose="020B0604020202020204" pitchFamily="34" charset="0"/>
              </a:rPr>
              <a:t>In the event of a fire...</a:t>
            </a:r>
          </a:p>
          <a:p>
            <a:pPr lvl="1">
              <a:buClr>
                <a:srgbClr val="009999"/>
              </a:buClr>
              <a:buFont typeface="Arial"/>
              <a:buChar char="•"/>
            </a:pPr>
            <a:r>
              <a:rPr lang="en-GB" sz="2800" dirty="0">
                <a:latin typeface="Arial" panose="020B0604020202020204" pitchFamily="34" charset="0"/>
                <a:cs typeface="Arial" panose="020B0604020202020204" pitchFamily="34" charset="0"/>
              </a:rPr>
              <a:t>Food and drink in the rooms</a:t>
            </a:r>
          </a:p>
          <a:p>
            <a:pPr lvl="1">
              <a:buClr>
                <a:srgbClr val="009999"/>
              </a:buClr>
              <a:buFont typeface="Arial"/>
              <a:buChar char="•"/>
            </a:pPr>
            <a:r>
              <a:rPr lang="en-GB" sz="2800" dirty="0">
                <a:latin typeface="Arial" panose="020B0604020202020204" pitchFamily="34" charset="0"/>
                <a:cs typeface="Arial" panose="020B0604020202020204" pitchFamily="34" charset="0"/>
              </a:rPr>
              <a:t>Lanyards</a:t>
            </a:r>
          </a:p>
          <a:p>
            <a:pPr lvl="1">
              <a:buClr>
                <a:srgbClr val="009999"/>
              </a:buClr>
              <a:buFont typeface="Arial"/>
              <a:buChar char="•"/>
            </a:pPr>
            <a:r>
              <a:rPr lang="en-GB" sz="2800" dirty="0">
                <a:latin typeface="Arial" panose="020B0604020202020204" pitchFamily="34" charset="0"/>
                <a:cs typeface="Arial" panose="020B0604020202020204" pitchFamily="34" charset="0"/>
              </a:rPr>
              <a:t>Smoking and vaping</a:t>
            </a: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lnSpcReduction="10000"/>
          </a:bodyPr>
          <a:lstStyle/>
          <a:p>
            <a:pPr>
              <a:buClr>
                <a:srgbClr val="009999"/>
              </a:buClr>
              <a:buFont typeface="Arial,Sans-Serif" panose="020B0604020202020204" pitchFamily="34" charset="0"/>
            </a:pPr>
            <a:r>
              <a:rPr lang="en-GB" dirty="0">
                <a:latin typeface="Arial" panose="020B0604020202020204" pitchFamily="34" charset="0"/>
                <a:cs typeface="Arial" panose="020B0604020202020204" pitchFamily="34" charset="0"/>
              </a:rPr>
              <a:t>You will view a more detailed health and safety presentation in the next phase of your induction. </a:t>
            </a:r>
            <a:endParaRPr lang="en-US" dirty="0">
              <a:latin typeface="Arial" panose="020B0604020202020204" pitchFamily="34" charset="0"/>
              <a:cs typeface="Arial" panose="020B0604020202020204" pitchFamily="34" charset="0"/>
            </a:endParaRPr>
          </a:p>
          <a:p>
            <a:pPr>
              <a:buClr>
                <a:srgbClr val="009999"/>
              </a:buClr>
              <a:buFont typeface="Arial,Sans-Serif" panose="020B0604020202020204" pitchFamily="34" charset="0"/>
            </a:pPr>
            <a:r>
              <a:rPr lang="en-GB" dirty="0">
                <a:latin typeface="Arial" panose="020B0604020202020204" pitchFamily="34" charset="0"/>
                <a:cs typeface="Arial" panose="020B0604020202020204" pitchFamily="34" charset="0"/>
              </a:rPr>
              <a:t>Your course team will make you aware of any additional health and safety policies that relate to your specific course.</a:t>
            </a:r>
            <a:endParaRPr lang="en-US" dirty="0">
              <a:latin typeface="Arial" panose="020B0604020202020204" pitchFamily="34" charset="0"/>
              <a:cs typeface="Arial" panose="020B0604020202020204" pitchFamily="34" charset="0"/>
            </a:endParaRPr>
          </a:p>
          <a:p>
            <a:pPr>
              <a:buClr>
                <a:srgbClr val="009999"/>
              </a:buClr>
            </a:pPr>
            <a:endParaRPr lang="en-GB" dirty="0">
              <a:cs typeface="Calibri"/>
            </a:endParaRPr>
          </a:p>
        </p:txBody>
      </p:sp>
      <p:pic>
        <p:nvPicPr>
          <p:cNvPr id="5" name="Picture 4" descr="A white letter in a circle&#10;&#10;Description automatically generated">
            <a:extLst>
              <a:ext uri="{FF2B5EF4-FFF2-40B4-BE49-F238E27FC236}">
                <a16:creationId xmlns=""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3549403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95517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629393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colorful splashes of paint on a white background&#10;&#10;Description automatically generated">
            <a:extLst>
              <a:ext uri="{FF2B5EF4-FFF2-40B4-BE49-F238E27FC236}">
                <a16:creationId xmlns=""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268347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purple and white text&#10;&#10;Description automatically generated">
            <a:extLst>
              <a:ext uri="{FF2B5EF4-FFF2-40B4-BE49-F238E27FC236}">
                <a16:creationId xmlns=""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05532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Prevent</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
        <p:nvSpPr>
          <p:cNvPr id="6" name="TextBox 5">
            <a:extLst>
              <a:ext uri="{FF2B5EF4-FFF2-40B4-BE49-F238E27FC236}">
                <a16:creationId xmlns="" xmlns:a16="http://schemas.microsoft.com/office/drawing/2014/main" id="{4DD7F1D6-006D-3CD8-4E34-2AB98423AF1F}"/>
              </a:ext>
            </a:extLst>
          </p:cNvPr>
          <p:cNvSpPr txBox="1"/>
          <p:nvPr/>
        </p:nvSpPr>
        <p:spPr>
          <a:xfrm>
            <a:off x="483081" y="1245080"/>
            <a:ext cx="11225838"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prstClr val="black"/>
                </a:solidFill>
                <a:ea typeface="Calibri"/>
                <a:cs typeface="Segoe UI"/>
              </a:rPr>
              <a:t>What is Prevent?</a:t>
            </a:r>
            <a:r>
              <a:rPr lang="en-US" sz="2200" dirty="0">
                <a:solidFill>
                  <a:prstClr val="black"/>
                </a:solidFill>
                <a:ea typeface="Calibri"/>
                <a:cs typeface="Segoe UI"/>
              </a:rPr>
              <a:t>​</a:t>
            </a:r>
          </a:p>
          <a:p>
            <a:r>
              <a:rPr lang="en-GB" sz="2200" dirty="0">
                <a:solidFill>
                  <a:prstClr val="black"/>
                </a:solidFill>
                <a:ea typeface="Calibri"/>
                <a:cs typeface="Segoe UI"/>
              </a:rPr>
              <a:t>​Prevent is the name of the Government’s strategy to stop people from​</a:t>
            </a:r>
          </a:p>
          <a:p>
            <a:r>
              <a:rPr lang="en-GB" sz="2200" dirty="0">
                <a:solidFill>
                  <a:prstClr val="black"/>
                </a:solidFill>
                <a:ea typeface="Calibri"/>
                <a:cs typeface="Segoe UI"/>
              </a:rPr>
              <a:t>being drawn into extremist behaviour and terrorism (Preventing people from​</a:t>
            </a:r>
          </a:p>
          <a:p>
            <a:r>
              <a:rPr lang="en-GB" sz="2200" dirty="0">
                <a:solidFill>
                  <a:prstClr val="black"/>
                </a:solidFill>
                <a:ea typeface="Calibri"/>
                <a:cs typeface="Segoe UI"/>
              </a:rPr>
              <a:t>being radicalised)​</a:t>
            </a:r>
          </a:p>
          <a:p>
            <a:r>
              <a:rPr lang="en-GB" sz="2200" dirty="0">
                <a:solidFill>
                  <a:prstClr val="black"/>
                </a:solidFill>
                <a:ea typeface="Calibri"/>
                <a:cs typeface="Segoe UI"/>
              </a:rPr>
              <a:t>​</a:t>
            </a:r>
          </a:p>
          <a:p>
            <a:r>
              <a:rPr lang="en-GB" sz="2200" dirty="0">
                <a:solidFill>
                  <a:prstClr val="black"/>
                </a:solidFill>
                <a:ea typeface="Calibri"/>
                <a:cs typeface="Segoe UI"/>
              </a:rPr>
              <a:t>Our college, as a wider institution has a duty to act to Prevent people being drawn into extremism and terrorism and to promote British Values. Local threats include county lines, knife crime and gangs.</a:t>
            </a:r>
            <a:endParaRPr lang="en-GB" sz="2200" dirty="0">
              <a:solidFill>
                <a:prstClr val="black"/>
              </a:solidFill>
              <a:latin typeface="Arial"/>
              <a:cs typeface="Segoe UI"/>
            </a:endParaRPr>
          </a:p>
          <a:p>
            <a:endParaRPr lang="en-GB" sz="2200" dirty="0">
              <a:solidFill>
                <a:srgbClr val="000000"/>
              </a:solidFill>
              <a:ea typeface="Calibri"/>
              <a:cs typeface="Segoe UI"/>
            </a:endParaRPr>
          </a:p>
          <a:p>
            <a:pPr algn="ctr"/>
            <a:r>
              <a:rPr lang="en-GB" sz="2200" dirty="0">
                <a:solidFill>
                  <a:prstClr val="black"/>
                </a:solidFill>
                <a:ea typeface="Calibri"/>
                <a:cs typeface="Arial"/>
              </a:rPr>
              <a:t>If you have concerns that you or someone you know is being radicalised or </a:t>
            </a:r>
            <a:endParaRPr lang="en-GB" sz="2200" dirty="0">
              <a:solidFill>
                <a:prstClr val="black"/>
              </a:solidFill>
              <a:ea typeface="Calibri"/>
              <a:cs typeface="Calibri"/>
            </a:endParaRPr>
          </a:p>
          <a:p>
            <a:pPr algn="ctr"/>
            <a:r>
              <a:rPr lang="en-GB" sz="2200" dirty="0">
                <a:solidFill>
                  <a:prstClr val="black"/>
                </a:solidFill>
                <a:ea typeface="Calibri"/>
                <a:cs typeface="Arial"/>
              </a:rPr>
              <a:t>exploited then it is important you share your concerns. You can share you </a:t>
            </a:r>
            <a:endParaRPr lang="en-GB" sz="2200" dirty="0">
              <a:solidFill>
                <a:prstClr val="black"/>
              </a:solidFill>
              <a:ea typeface="Calibri"/>
              <a:cs typeface="Calibri"/>
            </a:endParaRPr>
          </a:p>
          <a:p>
            <a:pPr algn="ctr"/>
            <a:r>
              <a:rPr lang="en-GB" sz="2200" dirty="0">
                <a:solidFill>
                  <a:prstClr val="black"/>
                </a:solidFill>
                <a:ea typeface="Calibri"/>
                <a:cs typeface="Arial"/>
              </a:rPr>
              <a:t>concerns with the Safeguarding Team at College, </a:t>
            </a:r>
            <a:r>
              <a:rPr lang="en-GB" sz="2200" b="1" dirty="0">
                <a:solidFill>
                  <a:prstClr val="black"/>
                </a:solidFill>
                <a:ea typeface="Calibri"/>
                <a:cs typeface="Arial"/>
              </a:rPr>
              <a:t>01206 718282</a:t>
            </a:r>
            <a:r>
              <a:rPr lang="en-GB" sz="2200" dirty="0">
                <a:solidFill>
                  <a:prstClr val="black"/>
                </a:solidFill>
                <a:ea typeface="Calibri"/>
                <a:cs typeface="Arial"/>
              </a:rPr>
              <a:t> or talk to your </a:t>
            </a:r>
            <a:endParaRPr lang="en-GB" sz="2200" dirty="0">
              <a:solidFill>
                <a:prstClr val="black"/>
              </a:solidFill>
              <a:ea typeface="Calibri"/>
              <a:cs typeface="Calibri"/>
            </a:endParaRPr>
          </a:p>
          <a:p>
            <a:pPr algn="ctr"/>
            <a:r>
              <a:rPr lang="en-GB" sz="2200" dirty="0">
                <a:solidFill>
                  <a:prstClr val="black"/>
                </a:solidFill>
                <a:ea typeface="Calibri"/>
                <a:cs typeface="Arial"/>
              </a:rPr>
              <a:t>Course Leader who will support you to access the Safeguarding Team.   </a:t>
            </a:r>
            <a:endParaRPr lang="en-GB" sz="2200" dirty="0">
              <a:solidFill>
                <a:prstClr val="black"/>
              </a:solidFill>
              <a:ea typeface="Calibri"/>
              <a:cs typeface="Calibri"/>
            </a:endParaRPr>
          </a:p>
          <a:p>
            <a:endParaRPr lang="en-GB" sz="2400" dirty="0">
              <a:solidFill>
                <a:prstClr val="black"/>
              </a:solidFill>
              <a:ea typeface="Calibri"/>
              <a:cs typeface="Segoe UI"/>
            </a:endParaRPr>
          </a:p>
          <a:p>
            <a:endParaRPr lang="en-GB" sz="1500" dirty="0">
              <a:solidFill>
                <a:prstClr val="black"/>
              </a:solidFill>
              <a:latin typeface="Arial"/>
              <a:cs typeface="Segoe UI"/>
            </a:endParaRPr>
          </a:p>
        </p:txBody>
      </p:sp>
      <p:pic>
        <p:nvPicPr>
          <p:cNvPr id="10" name="Picture 9" descr="A black and white logo&#10;&#10;Description automatically generated">
            <a:extLst>
              <a:ext uri="{FF2B5EF4-FFF2-40B4-BE49-F238E27FC236}">
                <a16:creationId xmlns=""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2422857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colorful powder explosion on a white background&#10;&#10;Description automatically generated">
            <a:extLst>
              <a:ext uri="{FF2B5EF4-FFF2-40B4-BE49-F238E27FC236}">
                <a16:creationId xmlns=""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371963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 xmlns:a16="http://schemas.microsoft.com/office/drawing/2014/main" id="{4CED26B2-670E-6DDB-04BF-7C9D0DE18E6A}"/>
              </a:ext>
            </a:extLst>
          </p:cNvPr>
          <p:cNvPicPr>
            <a:picLocks noChangeAspect="1"/>
          </p:cNvPicPr>
          <p:nvPr/>
        </p:nvPicPr>
        <p:blipFill>
          <a:blip r:embed="rId5"/>
          <a:stretch>
            <a:fillRect/>
          </a:stretch>
        </p:blipFill>
        <p:spPr>
          <a:xfrm>
            <a:off x="1524000" y="727752"/>
            <a:ext cx="9144000" cy="5143500"/>
          </a:xfrm>
          <a:prstGeom prst="rect">
            <a:avLst/>
          </a:prstGeom>
        </p:spPr>
      </p:pic>
    </p:spTree>
    <p:extLst>
      <p:ext uri="{BB962C8B-B14F-4D97-AF65-F5344CB8AC3E}">
        <p14:creationId xmlns:p14="http://schemas.microsoft.com/office/powerpoint/2010/main" val="659366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dirty="0">
              <a:latin typeface="Arial"/>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6" name="Picture 5" descr="A colorful background with text and words&#10;&#10;Description automatically generated">
            <a:extLst>
              <a:ext uri="{FF2B5EF4-FFF2-40B4-BE49-F238E27FC236}">
                <a16:creationId xmlns=""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701169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dirty="0">
                <a:latin typeface="Calibri"/>
                <a:ea typeface="Calibri"/>
                <a:cs typeface="Arial"/>
              </a:rPr>
              <a:t>We understand that sometimes things can feel very difficult and overwhelming. Whilst y</a:t>
            </a:r>
            <a:r>
              <a:rPr lang="en-GB" sz="2400" dirty="0">
                <a:latin typeface="Calibri"/>
                <a:ea typeface="Calibri"/>
                <a:cs typeface="Calibri"/>
              </a:rPr>
              <a:t>our first port of call will likely be your Course Leader, UCC has </a:t>
            </a:r>
            <a:r>
              <a:rPr lang="en-GB" sz="2400" dirty="0">
                <a:latin typeface="Calibri"/>
                <a:ea typeface="Calibri"/>
                <a:cs typeface="Arial"/>
              </a:rPr>
              <a:t>teamed up with </a:t>
            </a:r>
            <a:r>
              <a:rPr lang="en-GB" sz="2400" b="1" dirty="0">
                <a:latin typeface="Calibri"/>
                <a:ea typeface="Calibri"/>
                <a:cs typeface="Arial"/>
              </a:rPr>
              <a:t>Health Assured</a:t>
            </a:r>
            <a:r>
              <a:rPr lang="en-GB" sz="2400" dirty="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dirty="0">
              <a:latin typeface="Calibri"/>
              <a:ea typeface="Calibri"/>
              <a:cs typeface="Arial"/>
            </a:endParaRPr>
          </a:p>
          <a:p>
            <a:pPr marL="0" indent="0">
              <a:buNone/>
            </a:pPr>
            <a:endParaRPr lang="en-GB" sz="2400" b="1"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Life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Legal information</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Bereavement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Medical information</a:t>
            </a:r>
            <a:endParaRPr lang="en-GB" sz="2000" dirty="0">
              <a:latin typeface="Calibri"/>
              <a:ea typeface="Calibri"/>
              <a:cs typeface="Arial"/>
            </a:endParaRPr>
          </a:p>
          <a:p>
            <a:pPr>
              <a:buNone/>
            </a:pPr>
            <a:endParaRPr lang="en-GB" sz="2400" dirty="0">
              <a:latin typeface="Calibri"/>
              <a:ea typeface="Calibri"/>
              <a:cs typeface="Courier New"/>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blue background with white text&#10;&#10;Description automatically generated">
            <a:extLst>
              <a:ext uri="{FF2B5EF4-FFF2-40B4-BE49-F238E27FC236}">
                <a16:creationId xmlns=""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397844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2: Welcome Talk</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08455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r>
              <a:rPr lang="en-GB" sz="2400" dirty="0">
                <a:latin typeface="Calibri"/>
                <a:ea typeface="Calibri"/>
                <a:cs typeface="Arial"/>
              </a:rPr>
              <a:t>You can access the service via:</a:t>
            </a:r>
            <a:endParaRPr lang="en-GB" sz="2400" dirty="0">
              <a:latin typeface="Calibri"/>
              <a:ea typeface="Calibri"/>
              <a:cs typeface="Calibri"/>
            </a:endParaRPr>
          </a:p>
          <a:p>
            <a:pPr marL="0" indent="0">
              <a:buNone/>
            </a:pPr>
            <a:endParaRPr lang="en-GB" sz="2400" dirty="0">
              <a:latin typeface="Calibri"/>
              <a:ea typeface="Calibri"/>
              <a:cs typeface="Arial"/>
            </a:endParaRPr>
          </a:p>
          <a:p>
            <a:pPr lvl="1">
              <a:buFont typeface="Courier New" panose="020B0604020202020204" pitchFamily="34" charset="0"/>
              <a:buChar char="o"/>
            </a:pPr>
            <a:r>
              <a:rPr lang="en-GB" dirty="0">
                <a:latin typeface="Calibri"/>
                <a:ea typeface="Calibri"/>
                <a:cs typeface="Arial"/>
              </a:rPr>
              <a:t>Freephone 0800 028 3766, please state you are a UCC student.</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My Healthy Advantage smartphone app. To access the app you will need the code: MHA198066</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The Health Assured Wellbeing Portal which can be accessed</a:t>
            </a:r>
            <a:r>
              <a:rPr lang="en-GB" dirty="0">
                <a:solidFill>
                  <a:srgbClr val="212529"/>
                </a:solidFill>
                <a:latin typeface="Calibri"/>
                <a:ea typeface="Calibri"/>
                <a:cs typeface="Arial"/>
              </a:rPr>
              <a:t> </a:t>
            </a:r>
            <a:r>
              <a:rPr lang="en-GB" dirty="0">
                <a:solidFill>
                  <a:srgbClr val="212529"/>
                </a:solidFill>
                <a:latin typeface="Calibri"/>
                <a:ea typeface="Calibri"/>
                <a:cs typeface="Arial"/>
                <a:hlinkClick r:id="rId5"/>
              </a:rPr>
              <a:t>here</a:t>
            </a:r>
            <a:endParaRPr lang="en-GB" dirty="0">
              <a:solidFill>
                <a:srgbClr val="000000"/>
              </a:solidFill>
              <a:latin typeface="Calibri"/>
              <a:ea typeface="Calibri"/>
              <a:cs typeface="Calibri"/>
            </a:endParaRPr>
          </a:p>
          <a:p>
            <a:pPr lvl="1">
              <a:buFont typeface="Courier New" panose="020B0604020202020204" pitchFamily="34" charset="0"/>
              <a:buChar char="o"/>
            </a:pPr>
            <a:r>
              <a:rPr lang="en-GB" dirty="0">
                <a:solidFill>
                  <a:srgbClr val="000000"/>
                </a:solidFill>
                <a:latin typeface="Calibri"/>
                <a:ea typeface="Calibri"/>
                <a:cs typeface="Arial"/>
              </a:rPr>
              <a:t>Username</a:t>
            </a:r>
            <a:r>
              <a:rPr lang="en-GB" dirty="0">
                <a:latin typeface="Calibri"/>
                <a:ea typeface="Calibri"/>
                <a:cs typeface="Arial"/>
              </a:rPr>
              <a:t>: wellbeing</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Password: </a:t>
            </a:r>
            <a:r>
              <a:rPr lang="en-GB" dirty="0" err="1">
                <a:latin typeface="Calibri"/>
                <a:ea typeface="Calibri"/>
                <a:cs typeface="Arial"/>
              </a:rPr>
              <a:t>HoldTramPlan</a:t>
            </a:r>
            <a:endParaRPr lang="en-GB" dirty="0">
              <a:latin typeface="Calibri"/>
              <a:ea typeface="Calibri"/>
              <a:cs typeface="Calibri"/>
            </a:endParaRPr>
          </a:p>
          <a:p>
            <a:r>
              <a:rPr lang="en-GB" sz="2400" dirty="0">
                <a:latin typeface="Calibri"/>
                <a:ea typeface="Calibri"/>
                <a:cs typeface="Arial"/>
              </a:rPr>
              <a:t>Further details can be accessed from the UCC Academic Services Moodle page found</a:t>
            </a:r>
            <a:r>
              <a:rPr lang="en-GB" sz="2400" dirty="0">
                <a:solidFill>
                  <a:srgbClr val="212529"/>
                </a:solidFill>
                <a:latin typeface="Calibri"/>
                <a:ea typeface="Calibri"/>
                <a:cs typeface="Arial"/>
              </a:rPr>
              <a:t> </a:t>
            </a:r>
            <a:r>
              <a:rPr lang="en-GB" sz="2400" dirty="0">
                <a:solidFill>
                  <a:srgbClr val="212529"/>
                </a:solidFill>
                <a:latin typeface="Calibri"/>
                <a:ea typeface="Calibri"/>
                <a:cs typeface="Arial"/>
                <a:hlinkClick r:id="rId6"/>
              </a:rPr>
              <a:t>here</a:t>
            </a:r>
            <a:r>
              <a:rPr lang="en-GB" sz="2400" dirty="0">
                <a:latin typeface="Calibri"/>
                <a:ea typeface="Calibri"/>
                <a:cs typeface="Arial"/>
              </a:rPr>
              <a:t>.</a:t>
            </a:r>
            <a:r>
              <a:rPr lang="en-GB" sz="2400" b="1" dirty="0">
                <a:latin typeface="Calibri"/>
                <a:ea typeface="Calibri"/>
                <a:cs typeface="Arial"/>
              </a:rPr>
              <a:t> </a:t>
            </a:r>
            <a:endParaRPr lang="en-GB" sz="2400" dirty="0">
              <a:latin typeface="Calibri"/>
              <a:ea typeface="Calibri"/>
            </a:endParaRPr>
          </a:p>
          <a:p>
            <a:endParaRPr lang="en-GB" dirty="0">
              <a:ea typeface="Calibri"/>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group of cell phones with screenshots&#10;&#10;Description automatically generated">
            <a:extLst>
              <a:ext uri="{FF2B5EF4-FFF2-40B4-BE49-F238E27FC236}">
                <a16:creationId xmlns=""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4287594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dirty="0">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dirty="0">
                <a:latin typeface="Calibri"/>
                <a:ea typeface="Calibri"/>
                <a:cs typeface="Arial"/>
                <a:hlinkClick r:id="rId5"/>
              </a:rPr>
              <a:t>www.colchester.ac.uk/emotional-wellbeing-support/</a:t>
            </a:r>
            <a:r>
              <a:rPr lang="en-GB" sz="2400" dirty="0">
                <a:latin typeface="Calibri"/>
                <a:ea typeface="Calibri"/>
                <a:cs typeface="Arial"/>
              </a:rPr>
              <a:t>  </a:t>
            </a:r>
            <a:endParaRPr lang="en-GB" sz="2400">
              <a:latin typeface="Calibri"/>
              <a:ea typeface="Calibri"/>
              <a:cs typeface="Calibri"/>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3378928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64183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a:latin typeface="Calibri"/>
              <a:ea typeface="Calibri"/>
              <a:cs typeface="Calibri"/>
            </a:endParaRPr>
          </a:p>
          <a:p>
            <a:r>
              <a:rPr lang="en-GB" sz="2400" dirty="0">
                <a:latin typeface="Calibri"/>
                <a:ea typeface="Calibri"/>
                <a:cs typeface="Arial"/>
              </a:rPr>
              <a:t>You can contact the Accessibility Officer who is based in UCC Academic Services in room HE103, or on 01206 712613, or emailing </a:t>
            </a:r>
            <a:r>
              <a:rPr lang="en-GB" sz="2400" dirty="0">
                <a:latin typeface="Calibri"/>
                <a:ea typeface="Calibri"/>
                <a:cs typeface="Arial"/>
                <a:hlinkClick r:id="rId5"/>
              </a:rPr>
              <a:t>uccsupport@colchester.ac.uk</a:t>
            </a:r>
            <a:endParaRPr lang="en-GB" sz="240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2375824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1900650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6: Professional Standards and Expectations</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2926619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College Wide Professional Expectations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prstClr val="black"/>
                </a:solidFill>
                <a:ea typeface="Calibri" panose="020F0502020204030204"/>
                <a:cs typeface="Arial"/>
                <a:hlinkClick r:id="rId5"/>
              </a:rPr>
              <a:t>Dress Code</a:t>
            </a:r>
            <a:endParaRPr lang="en-GB" sz="2400" dirty="0">
              <a:solidFill>
                <a:prstClr val="black"/>
              </a:solidFill>
              <a:ea typeface="Calibri"/>
              <a:cs typeface="Arial"/>
            </a:endParaRPr>
          </a:p>
          <a:p>
            <a:endParaRPr lang="en-GB" sz="2400" dirty="0">
              <a:solidFill>
                <a:prstClr val="black"/>
              </a:solidFill>
              <a:ea typeface="Calibri"/>
              <a:cs typeface="Arial"/>
            </a:endParaRPr>
          </a:p>
          <a:p>
            <a:r>
              <a:rPr lang="en-GB" sz="2400" dirty="0">
                <a:solidFill>
                  <a:prstClr val="black"/>
                </a:solidFill>
                <a:ea typeface="Calibri"/>
                <a:cs typeface="Arial"/>
              </a:rPr>
              <a:t>Lanyards must be worn at all times (unless Health and Safety dictates otherwise). This is to ensure that we know who is on campus and that they should be on campus and to keep everyone safe. </a:t>
            </a:r>
          </a:p>
          <a:p>
            <a:endParaRPr lang="en-GB" sz="2400" dirty="0">
              <a:solidFill>
                <a:prstClr val="black"/>
              </a:solidFill>
              <a:ea typeface="Calibri"/>
              <a:cs typeface="Arial"/>
            </a:endParaRPr>
          </a:p>
          <a:p>
            <a:r>
              <a:rPr lang="en-GB" sz="2400" dirty="0">
                <a:solidFill>
                  <a:prstClr val="black"/>
                </a:solidFill>
                <a:ea typeface="Calibri"/>
                <a:cs typeface="Arial"/>
              </a:rPr>
              <a:t>Smoking and vaping should be in the dedicated areas only. </a:t>
            </a:r>
          </a:p>
          <a:p>
            <a:endParaRPr lang="en-GB" sz="2400" dirty="0">
              <a:solidFill>
                <a:prstClr val="black"/>
              </a:solidFill>
              <a:ea typeface="Calibri"/>
              <a:cs typeface="Arial"/>
            </a:endParaRPr>
          </a:p>
          <a:p>
            <a:endParaRPr lang="en-US" dirty="0">
              <a:solidFill>
                <a:prstClr val="black"/>
              </a:solidFill>
              <a:ea typeface="Calibri" panose="020F0502020204030204"/>
              <a:cs typeface="Calibri" panose="020F0502020204030204"/>
            </a:endParaRPr>
          </a:p>
          <a:p>
            <a:endParaRPr lang="en-US" sz="2000" dirty="0">
              <a:solidFill>
                <a:prstClr val="black"/>
              </a:solidFill>
              <a:latin typeface="Arial"/>
              <a:ea typeface="Calibri" panose="020F0502020204030204"/>
              <a:cs typeface="Arial"/>
            </a:endParaRPr>
          </a:p>
          <a:p>
            <a:endParaRPr lang="en-GB" sz="2600" dirty="0">
              <a:solidFill>
                <a:prstClr val="black"/>
              </a:solidFill>
              <a:ea typeface="Calibri" panose="020F0502020204030204"/>
              <a:cs typeface="Calibri" panose="020F0502020204030204"/>
            </a:endParaRPr>
          </a:p>
        </p:txBody>
      </p:sp>
      <p:pic>
        <p:nvPicPr>
          <p:cNvPr id="6" name="Picture 5">
            <a:extLst>
              <a:ext uri="{FF2B5EF4-FFF2-40B4-BE49-F238E27FC236}">
                <a16:creationId xmlns="" xmlns:a16="http://schemas.microsoft.com/office/drawing/2014/main"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824686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7: Next Steps</a:t>
            </a:r>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461400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latin typeface="Calibri"/>
                <a:ea typeface="+mn-lt"/>
                <a:cs typeface="Arial"/>
              </a:rPr>
              <a:t>Congratulations</a:t>
            </a:r>
            <a:r>
              <a:rPr lang="en-GB" sz="2400" dirty="0">
                <a:latin typeface="Calibri"/>
                <a:cs typeface="Arial"/>
              </a:rPr>
              <a:t>, you have almost completed Phase 1 of your induction.  All the resources used today can be found </a:t>
            </a:r>
            <a:r>
              <a:rPr lang="en-GB" sz="2400" dirty="0">
                <a:solidFill>
                  <a:srgbClr val="0563C1"/>
                </a:solidFill>
                <a:latin typeface="Calibri"/>
                <a:cs typeface="Arial"/>
                <a:hlinkClick r:id="rId5"/>
              </a:rPr>
              <a:t>here</a:t>
            </a:r>
            <a:r>
              <a:rPr lang="en-GB" sz="2400" dirty="0">
                <a:latin typeface="Calibri"/>
                <a:cs typeface="Arial"/>
              </a:rPr>
              <a:t> on the Induction Moodle Page, or via the QR code here.</a:t>
            </a:r>
          </a:p>
          <a:p>
            <a:r>
              <a:rPr lang="en-GB" sz="2400" dirty="0"/>
              <a:t>You’ll also find this information in your Induction Guide, along with printed checklists to help you stay focused, organised, and confident as you progress through your journey.</a:t>
            </a:r>
            <a:r>
              <a:rPr lang="en-GB" sz="2400" dirty="0">
                <a:latin typeface="Calibri"/>
                <a:cs typeface="Arial"/>
              </a:rPr>
              <a:t/>
            </a:r>
            <a:br>
              <a:rPr lang="en-GB" sz="2400" dirty="0">
                <a:latin typeface="Calibri"/>
                <a:cs typeface="Arial"/>
              </a:rPr>
            </a:br>
            <a:endParaRPr lang="en-US" sz="2400" dirty="0">
              <a:latin typeface="Calibri"/>
              <a:cs typeface="Arial"/>
            </a:endParaRPr>
          </a:p>
          <a:p>
            <a:endParaRPr lang="en-US" dirty="0">
              <a:latin typeface="Arial"/>
              <a:cs typeface="Arial"/>
            </a:endParaRPr>
          </a:p>
          <a:p>
            <a:endParaRPr lang="en-GB" dirty="0"/>
          </a:p>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pic>
        <p:nvPicPr>
          <p:cNvPr id="10" name="Picture 6" descr="A qr code on a white background&#10;&#10;Description automatically generated">
            <a:extLst>
              <a:ext uri="{FF2B5EF4-FFF2-40B4-BE49-F238E27FC236}">
                <a16:creationId xmlns=""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ea typeface="+mn-lt"/>
                <a:cs typeface="+mn-lt"/>
              </a:rPr>
              <a:t>You now need to:</a:t>
            </a:r>
            <a:endParaRPr lang="en-GB" sz="2400" dirty="0">
              <a:ea typeface="+mn-lt"/>
              <a:cs typeface="Calibri"/>
            </a:endParaRPr>
          </a:p>
          <a:p>
            <a:endParaRPr lang="en-GB" dirty="0">
              <a:latin typeface="Calibri"/>
              <a:ea typeface="+mn-lt"/>
              <a:cs typeface="Calibri"/>
            </a:endParaRPr>
          </a:p>
          <a:p>
            <a:pPr lvl="1"/>
            <a:r>
              <a:rPr lang="en-GB" sz="2200" dirty="0">
                <a:latin typeface="Calibri"/>
                <a:ea typeface="+mn-lt"/>
                <a:cs typeface="Arial"/>
              </a:rPr>
              <a:t>Complete any outstanding IT activities</a:t>
            </a:r>
            <a:r>
              <a:rPr lang="en-GB" sz="2200" dirty="0">
                <a:latin typeface="Calibri"/>
                <a:cs typeface="Arial"/>
              </a:rPr>
              <a:t>. Please refer to your checklist for further information.  </a:t>
            </a:r>
            <a:endParaRPr lang="en-US" sz="2200" dirty="0">
              <a:latin typeface="Calibri"/>
              <a:cs typeface="Arial"/>
            </a:endParaRPr>
          </a:p>
          <a:p>
            <a:pPr lvl="1"/>
            <a:r>
              <a:rPr lang="en-GB" sz="2200" dirty="0">
                <a:latin typeface="Calibri"/>
                <a:cs typeface="Arial"/>
              </a:rPr>
              <a:t>These can be found </a:t>
            </a:r>
            <a:r>
              <a:rPr lang="en-GB" sz="2200" dirty="0">
                <a:solidFill>
                  <a:srgbClr val="0563C1"/>
                </a:solidFill>
                <a:latin typeface="Calibri"/>
                <a:cs typeface="Arial"/>
                <a:hlinkClick r:id="rId5"/>
              </a:rPr>
              <a:t>here</a:t>
            </a:r>
            <a:r>
              <a:rPr lang="en-GB" sz="2200" dirty="0">
                <a:latin typeface="Calibri"/>
                <a:cs typeface="Arial"/>
              </a:rPr>
              <a:t> on the Induction Moodle page or via the QR code opposite. You will have covered most of this today, however, this will act as a reminder of important actions you may still need to undertake. </a:t>
            </a:r>
            <a:endParaRPr lang="en-US" sz="2200" dirty="0">
              <a:latin typeface="Calibri"/>
              <a:cs typeface="Arial"/>
            </a:endParaRPr>
          </a:p>
          <a:p>
            <a:pPr marL="0" indent="0">
              <a:buNone/>
            </a:pPr>
            <a:r>
              <a:rPr lang="en-GB" dirty="0">
                <a:latin typeface="Arial"/>
                <a:cs typeface="Arial"/>
              </a:rPr>
              <a:t/>
            </a:r>
            <a:br>
              <a:rPr lang="en-GB" dirty="0">
                <a:latin typeface="Arial"/>
                <a:cs typeface="Arial"/>
              </a:rPr>
            </a:br>
            <a:endParaRPr lang="en-US" dirty="0">
              <a:latin typeface="Arial"/>
              <a:cs typeface="Arial"/>
            </a:endParaRPr>
          </a:p>
          <a:p>
            <a:endParaRPr lang="en-US" dirty="0">
              <a:latin typeface="Arial"/>
              <a:cs typeface="Arial"/>
            </a:endParaRPr>
          </a:p>
          <a:p>
            <a:endParaRPr lang="en-GB" dirty="0"/>
          </a:p>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pic>
        <p:nvPicPr>
          <p:cNvPr id="6" name="Picture 4" descr="A qr code on a white background&#10;&#10;Description automatically generated">
            <a:extLst>
              <a:ext uri="{FF2B5EF4-FFF2-40B4-BE49-F238E27FC236}">
                <a16:creationId xmlns=""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Welcome Talk – 10:30am</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708811" y="2077032"/>
            <a:ext cx="10516339" cy="4294473"/>
          </a:xfrm>
        </p:spPr>
        <p:txBody>
          <a:bodyPr vert="horz" lIns="91440" tIns="45720" rIns="91440" bIns="45720" rtlCol="0" anchor="t">
            <a:normAutofit/>
          </a:bodyPr>
          <a:lstStyle/>
          <a:p>
            <a:pPr marL="0" indent="0">
              <a:buNone/>
            </a:pPr>
            <a:r>
              <a:rPr lang="en-GB" sz="3000" dirty="0">
                <a:latin typeface="Calibri"/>
                <a:cs typeface="Arial"/>
              </a:rPr>
              <a:t>We invite you to join us in the Lecture Theatre to meet the UCC Leadership Team as well as some of the wider team who will be supporting you during your period of study. </a:t>
            </a:r>
            <a:endParaRPr lang="en-GB" sz="3000" dirty="0">
              <a:latin typeface="Calibri"/>
              <a:ea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461149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Over the next 3 weeks (5 if part time or apprentice) you will complete the activities on Moodle. These are fundamental to future success as a student at UCC. These include:</a:t>
            </a:r>
            <a:endParaRPr lang="en-US" sz="2400" dirty="0">
              <a:latin typeface="Calibri"/>
              <a:cs typeface="Calibri" panose="020F0502020204030204"/>
            </a:endParaRPr>
          </a:p>
          <a:p>
            <a:endParaRPr lang="en-GB" sz="2400" dirty="0">
              <a:latin typeface="Calibri"/>
              <a:cs typeface="Calibri"/>
            </a:endParaRPr>
          </a:p>
          <a:p>
            <a:pPr lvl="1"/>
            <a:r>
              <a:rPr lang="en-GB" sz="2000" dirty="0">
                <a:latin typeface="Calibri"/>
                <a:cs typeface="Arial"/>
              </a:rPr>
              <a:t>Read the student charter.</a:t>
            </a:r>
          </a:p>
          <a:p>
            <a:pPr lvl="1"/>
            <a:r>
              <a:rPr lang="en-GB" sz="2000" dirty="0">
                <a:latin typeface="Calibri"/>
                <a:cs typeface="Arial"/>
              </a:rPr>
              <a:t>Library 1 visit (organised by Course Leader).</a:t>
            </a:r>
            <a:endParaRPr lang="en-US" sz="2000" dirty="0">
              <a:latin typeface="Calibri"/>
              <a:ea typeface="Calibri"/>
              <a:cs typeface="Arial"/>
            </a:endParaRPr>
          </a:p>
          <a:p>
            <a:pPr lvl="1"/>
            <a:r>
              <a:rPr lang="en-GB" sz="2000" dirty="0">
                <a:latin typeface="Calibri"/>
                <a:cs typeface="Arial"/>
              </a:rPr>
              <a:t>Independent eLearning: Note taking, Introduction to Academic Reading and Time Management. </a:t>
            </a:r>
            <a:endParaRPr lang="en-US" sz="2000" dirty="0">
              <a:latin typeface="Calibri"/>
              <a:cs typeface="Arial"/>
            </a:endParaRPr>
          </a:p>
          <a:p>
            <a:endParaRPr lang="en-GB" sz="2400" dirty="0">
              <a:latin typeface="Calibri"/>
              <a:cs typeface="Calibri"/>
            </a:endParaRPr>
          </a:p>
          <a:p>
            <a:r>
              <a:rPr lang="en-GB" sz="2400" dirty="0">
                <a:latin typeface="Calibri"/>
                <a:cs typeface="Calibri"/>
              </a:rPr>
              <a:t>These can be found </a:t>
            </a:r>
            <a:r>
              <a:rPr lang="en-GB" sz="2400" dirty="0">
                <a:latin typeface="Calibri"/>
                <a:cs typeface="Calibri"/>
                <a:hlinkClick r:id="rId5"/>
              </a:rPr>
              <a:t>here</a:t>
            </a:r>
            <a:r>
              <a:rPr lang="en-GB" sz="2400" dirty="0">
                <a:latin typeface="Calibri"/>
                <a:cs typeface="Calibri"/>
              </a:rPr>
              <a:t> on Moodle of via the QR code opposite. Don’t forget to use the Phase 2 checklist to guide you on what to do. </a:t>
            </a: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dirty="0">
              <a:latin typeface="Calibri"/>
              <a:cs typeface="Calibri" panose="020F0502020204030204"/>
            </a:endParaRPr>
          </a:p>
          <a:p>
            <a:endParaRPr lang="en-GB" sz="2400" dirty="0">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F9E77862-2EB8-EE3A-02B6-AC32785F5888}"/>
              </a:ext>
            </a:extLst>
          </p:cNvPr>
          <p:cNvSpPr>
            <a:spLocks noGrp="1"/>
          </p:cNvSpPr>
          <p:nvPr>
            <p:ph idx="1"/>
          </p:nvPr>
        </p:nvSpPr>
        <p:spPr>
          <a:xfrm>
            <a:off x="838200" y="1528456"/>
            <a:ext cx="10515600" cy="4648507"/>
          </a:xfrm>
        </p:spPr>
        <p:txBody>
          <a:bodyPr vert="horz" lIns="91440" tIns="45720" rIns="91440" bIns="45720" rtlCol="0" anchor="t">
            <a:normAutofit fontScale="92500" lnSpcReduction="10000"/>
          </a:bodyPr>
          <a:lstStyle/>
          <a:p>
            <a:r>
              <a:rPr lang="en-GB" sz="2200" b="1" dirty="0"/>
              <a:t>Attend 'drop in' support sessions on campus with Eliza Bebb</a:t>
            </a:r>
            <a:r>
              <a:rPr lang="en-GB" sz="2200" dirty="0"/>
              <a:t>. If you are feeling in need of a little more help with anything to do with being a student at UCC such as understanding how to use our IT systems or study support please drop into one of the following sessions:</a:t>
            </a:r>
          </a:p>
          <a:p>
            <a:pPr lvl="1"/>
            <a:r>
              <a:rPr lang="en-GB" sz="1900" dirty="0"/>
              <a:t>Monday 22nd September, 12-1pm, Room HE105</a:t>
            </a:r>
          </a:p>
          <a:p>
            <a:pPr lvl="1"/>
            <a:r>
              <a:rPr lang="en-GB" sz="1900" dirty="0"/>
              <a:t>Tuesday 23rd September, 1-2pm, Room HE105</a:t>
            </a:r>
          </a:p>
          <a:p>
            <a:pPr lvl="1"/>
            <a:r>
              <a:rPr lang="en-GB" sz="1900" dirty="0"/>
              <a:t>Wednesday 24th September, 12-1pm, Room HE105</a:t>
            </a:r>
          </a:p>
          <a:p>
            <a:pPr lvl="1"/>
            <a:r>
              <a:rPr lang="en-GB" sz="1900" dirty="0"/>
              <a:t>Thursday 25th September, 1-2pm, Room HE105.</a:t>
            </a:r>
          </a:p>
          <a:p>
            <a:r>
              <a:rPr lang="en-GB" sz="2200" b="1" dirty="0"/>
              <a:t>Drop into UCC Academic Services</a:t>
            </a:r>
            <a:r>
              <a:rPr lang="en-GB" sz="2200" dirty="0"/>
              <a:t> between 10am and 2:30pm any day for any other support. UCC Academic Services is your first point of contact for support with all academic aspects of your studies. They are here to help with your campus navigation, reasonable adjustments, coursework submissions, academic regulations, learning resources, financial help, transcripts, and more. Alternatively, you can reach the team by emailing </a:t>
            </a:r>
            <a:r>
              <a:rPr lang="en-GB" sz="2200" dirty="0">
                <a:hlinkClick r:id="rId5"/>
              </a:rPr>
              <a:t>uccacademicservices@colchester.ac.uk</a:t>
            </a:r>
            <a:r>
              <a:rPr lang="en-GB" sz="2200" dirty="0"/>
              <a:t> or by phoning (01206) 712613.</a:t>
            </a:r>
          </a:p>
          <a:p>
            <a:r>
              <a:rPr lang="en-GB" sz="2200" dirty="0"/>
              <a:t>Create electronic folders for each of your modules and save your module guides in these.  </a:t>
            </a:r>
          </a:p>
          <a:p>
            <a:r>
              <a:rPr lang="en-GB" sz="2200" dirty="0"/>
              <a:t>Set up a OneNote notebook for each of your modules.  </a:t>
            </a: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933931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a typeface="+mn-lt"/>
                <a:cs typeface="+mn-lt"/>
              </a:rPr>
              <a:t>To extend your learning and develop your academic skills you will continue to undertake additional learning activities over the semester. Again, these are fundamental to your success as a student at UCC. </a:t>
            </a:r>
            <a:endParaRPr lang="en-US" sz="1800" dirty="0">
              <a:ea typeface="+mn-lt"/>
              <a:cs typeface="+mn-lt"/>
            </a:endParaRPr>
          </a:p>
          <a:p>
            <a:pPr marL="0" indent="0">
              <a:buNone/>
            </a:pPr>
            <a:endParaRPr lang="en-GB" sz="1800" dirty="0">
              <a:ea typeface="+mn-lt"/>
              <a:cs typeface="+mn-lt"/>
            </a:endParaRPr>
          </a:p>
          <a:p>
            <a:r>
              <a:rPr lang="en-GB" sz="1800" dirty="0">
                <a:ea typeface="+mn-lt"/>
                <a:cs typeface="+mn-lt"/>
              </a:rPr>
              <a:t>Activities include:</a:t>
            </a:r>
            <a:endParaRPr lang="en-US" sz="1800" dirty="0">
              <a:ea typeface="+mn-lt"/>
              <a:cs typeface="+mn-lt"/>
            </a:endParaRPr>
          </a:p>
          <a:p>
            <a:pPr lvl="1"/>
            <a:r>
              <a:rPr lang="en-GB" sz="1400" dirty="0">
                <a:latin typeface="Calibri"/>
                <a:ea typeface="+mn-lt"/>
                <a:cs typeface="Arial"/>
              </a:rPr>
              <a:t>Library Workshop 2 to develop your research skills (organised by Course Leader). </a:t>
            </a:r>
            <a:endParaRPr lang="en-US" sz="1400" dirty="0">
              <a:latin typeface="Calibri"/>
              <a:ea typeface="+mn-lt"/>
              <a:cs typeface="Arial"/>
            </a:endParaRPr>
          </a:p>
          <a:p>
            <a:pPr lvl="1"/>
            <a:r>
              <a:rPr lang="en-GB" sz="1400" dirty="0">
                <a:latin typeface="Calibri"/>
                <a:ea typeface="+mn-lt"/>
                <a:cs typeface="Arial"/>
              </a:rPr>
              <a:t>Attend session on using ATS2 to submit assignments. </a:t>
            </a:r>
            <a:endParaRPr lang="en-US" sz="1400" dirty="0">
              <a:latin typeface="Calibri"/>
              <a:ea typeface="+mn-lt"/>
              <a:cs typeface="Arial"/>
            </a:endParaRPr>
          </a:p>
          <a:p>
            <a:pPr lvl="1"/>
            <a:r>
              <a:rPr lang="en-GB" sz="1400" dirty="0">
                <a:latin typeface="Calibri"/>
                <a:ea typeface="+mn-lt"/>
                <a:cs typeface="Arial"/>
              </a:rPr>
              <a:t>Completing Academic Integrity and Referencing eLearning. </a:t>
            </a:r>
            <a:endParaRPr lang="en-US" sz="1400" dirty="0">
              <a:latin typeface="Calibri"/>
              <a:ea typeface="+mn-lt"/>
              <a:cs typeface="Arial"/>
            </a:endParaRPr>
          </a:p>
          <a:p>
            <a:pPr lvl="1"/>
            <a:r>
              <a:rPr lang="en-GB" sz="1400" dirty="0">
                <a:latin typeface="Calibri"/>
                <a:ea typeface="+mn-lt"/>
                <a:cs typeface="Arial"/>
              </a:rPr>
              <a:t>UEA Students: Study the UEA Validated Qualifications eLearning in the Academic Skills Centre to find out about your degree programme and how it operates. </a:t>
            </a:r>
          </a:p>
          <a:p>
            <a:pPr lvl="1"/>
            <a:r>
              <a:rPr lang="en-GB" sz="1400" dirty="0">
                <a:latin typeface="Calibri"/>
                <a:ea typeface="+mn-lt"/>
                <a:cs typeface="Arial"/>
              </a:rPr>
              <a:t>UEA Students: Study the Understanding Grading and Feedback on UEA Validated courses eLearning to find out about the assessment process, marking criteria, and feedback loop. </a:t>
            </a:r>
          </a:p>
          <a:p>
            <a:pPr marL="457200" lvl="1" indent="0">
              <a:buNone/>
            </a:pPr>
            <a:endParaRPr lang="en-GB" sz="1400" dirty="0">
              <a:latin typeface="Calibri"/>
              <a:ea typeface="+mn-lt"/>
              <a:cs typeface="Arial"/>
            </a:endParaRPr>
          </a:p>
          <a:p>
            <a:r>
              <a:rPr lang="en-GB" sz="1800" dirty="0">
                <a:ea typeface="+mn-lt"/>
                <a:cs typeface="+mn-lt"/>
              </a:rPr>
              <a:t>Details of the activities to be completed and associated checklists can be found </a:t>
            </a:r>
            <a:r>
              <a:rPr lang="en-GB" sz="1800" dirty="0">
                <a:solidFill>
                  <a:srgbClr val="0563C1"/>
                </a:solidFill>
                <a:ea typeface="+mn-lt"/>
                <a:cs typeface="+mn-lt"/>
                <a:hlinkClick r:id="rId5"/>
              </a:rPr>
              <a:t>here</a:t>
            </a:r>
            <a:r>
              <a:rPr lang="en-GB" sz="1800" dirty="0">
                <a:ea typeface="+mn-lt"/>
                <a:cs typeface="+mn-lt"/>
              </a:rPr>
              <a:t> or via the QR code opposite.</a:t>
            </a:r>
          </a:p>
          <a:p>
            <a:endParaRPr lang="en-GB" sz="2400" dirty="0">
              <a:latin typeface="Calibri"/>
              <a:cs typeface="Calibri"/>
            </a:endParaRP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dirty="0">
              <a:latin typeface="Calibri"/>
              <a:cs typeface="Calibri" panose="020F0502020204030204"/>
            </a:endParaRPr>
          </a:p>
          <a:p>
            <a:endParaRPr lang="en-GB" sz="2400" dirty="0">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16089" y="0"/>
            <a:ext cx="11559822" cy="1325563"/>
          </a:xfrm>
        </p:spPr>
        <p:txBody>
          <a:bodyPr/>
          <a:lstStyle/>
          <a:p>
            <a:r>
              <a:rPr lang="en-GB" dirty="0">
                <a:solidFill>
                  <a:schemeClr val="bg1"/>
                </a:solidFill>
                <a:latin typeface="Calibri"/>
                <a:ea typeface="+mj-lt"/>
                <a:cs typeface="+mj-lt"/>
              </a:rPr>
              <a:t>Phase 3: Optional Activities</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 xmlns:a16="http://schemas.microsoft.com/office/drawing/2014/main" id="{1E320A0C-8468-65DD-BC23-33D867B899D0}"/>
              </a:ext>
            </a:extLst>
          </p:cNvPr>
          <p:cNvSpPr txBox="1"/>
          <p:nvPr/>
        </p:nvSpPr>
        <p:spPr>
          <a:xfrm>
            <a:off x="719666" y="1848555"/>
            <a:ext cx="732366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000" dirty="0">
                <a:ea typeface="+mn-lt"/>
                <a:cs typeface="+mn-lt"/>
              </a:rPr>
              <a:t>As your studies progress, you will start to want to develop new academic skills to further your learning and future success.  </a:t>
            </a:r>
          </a:p>
          <a:p>
            <a:pPr marL="457200" indent="-457200">
              <a:buFont typeface="Arial"/>
              <a:buChar char="•"/>
            </a:pPr>
            <a:endParaRPr lang="en-GB" sz="2000" b="1" dirty="0">
              <a:ea typeface="+mn-lt"/>
              <a:cs typeface="+mn-lt"/>
            </a:endParaRPr>
          </a:p>
          <a:p>
            <a:pPr marL="457200" indent="-457200">
              <a:buFont typeface="Arial"/>
              <a:buChar char="•"/>
            </a:pPr>
            <a:r>
              <a:rPr lang="en-GB" sz="2000" b="1" dirty="0">
                <a:ea typeface="+mn-lt"/>
                <a:cs typeface="+mn-lt"/>
              </a:rPr>
              <a:t>When you are ready and it's the right time,</a:t>
            </a:r>
            <a:r>
              <a:rPr lang="en-GB" sz="2000" dirty="0">
                <a:ea typeface="+mn-lt"/>
                <a:cs typeface="+mn-lt"/>
              </a:rPr>
              <a:t> take time to review and complete our eLearning courses and access academic learning resources which can be found in the </a:t>
            </a:r>
            <a:r>
              <a:rPr lang="en-GB" sz="2000" dirty="0">
                <a:solidFill>
                  <a:srgbClr val="0563C1"/>
                </a:solidFill>
                <a:latin typeface="Calibri"/>
                <a:cs typeface="Arial"/>
                <a:hlinkClick r:id="rId5"/>
              </a:rPr>
              <a:t>Academic Skills Centre</a:t>
            </a:r>
            <a:r>
              <a:rPr lang="en-GB" sz="2000" dirty="0">
                <a:ea typeface="+mn-lt"/>
                <a:cs typeface="+mn-lt"/>
              </a:rPr>
              <a:t>. </a:t>
            </a:r>
          </a:p>
          <a:p>
            <a:pPr marL="457200" indent="-457200">
              <a:buFont typeface="Arial"/>
              <a:buChar char="•"/>
            </a:pPr>
            <a:endParaRPr lang="en-GB" sz="2000" dirty="0">
              <a:ea typeface="+mn-lt"/>
              <a:cs typeface="+mn-lt"/>
            </a:endParaRPr>
          </a:p>
          <a:p>
            <a:pPr marL="457200" indent="-457200">
              <a:buFont typeface="Arial"/>
              <a:buChar char="•"/>
            </a:pPr>
            <a:r>
              <a:rPr lang="en-GB" sz="2000" dirty="0">
                <a:solidFill>
                  <a:srgbClr val="000000"/>
                </a:solidFill>
                <a:ea typeface="+mn-lt"/>
                <a:cs typeface="+mn-lt"/>
              </a:rPr>
              <a:t>You are also encouraged to book </a:t>
            </a:r>
            <a:r>
              <a:rPr lang="en-GB" sz="2000" b="1" dirty="0">
                <a:solidFill>
                  <a:srgbClr val="000000"/>
                </a:solidFill>
                <a:ea typeface="+mn-lt"/>
                <a:cs typeface="+mn-lt"/>
              </a:rPr>
              <a:t>academic tutorials </a:t>
            </a:r>
            <a:r>
              <a:rPr lang="en-GB" sz="2000" dirty="0">
                <a:solidFill>
                  <a:srgbClr val="000000"/>
                </a:solidFill>
                <a:ea typeface="+mn-lt"/>
                <a:cs typeface="+mn-lt"/>
              </a:rPr>
              <a:t>and a </a:t>
            </a:r>
            <a:r>
              <a:rPr lang="en-GB" sz="2000" b="1" dirty="0">
                <a:solidFill>
                  <a:srgbClr val="000000"/>
                </a:solidFill>
                <a:ea typeface="+mn-lt"/>
                <a:cs typeface="+mn-lt"/>
              </a:rPr>
              <a:t>pastoral tutorial</a:t>
            </a:r>
            <a:r>
              <a:rPr lang="en-GB" sz="2000" dirty="0">
                <a:solidFill>
                  <a:srgbClr val="000000"/>
                </a:solidFill>
                <a:ea typeface="+mn-lt"/>
                <a:cs typeface="+mn-lt"/>
              </a:rPr>
              <a:t>. Your course team will explain more about these. </a:t>
            </a:r>
            <a:endParaRPr lang="en-GB" sz="20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66138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Ice Breaker </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p:txBody>
          <a:bodyPr vert="horz" lIns="91440" tIns="45720" rIns="91440" bIns="45720" rtlCol="0" anchor="t">
            <a:normAutofit/>
          </a:bodyPr>
          <a:lstStyle/>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Do you know the person sitting next to you?</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What is their name?</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Where were they born?</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Where do they work?</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Greatest achievement so far?</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Interesting fact? </a:t>
            </a:r>
          </a:p>
          <a:p>
            <a:pPr marL="0" indent="0">
              <a:buNone/>
            </a:pPr>
            <a:endParaRPr lang="en-GB" sz="3000" dirty="0">
              <a:cs typeface="Arial"/>
            </a:endParaRPr>
          </a:p>
          <a:p>
            <a:pPr marL="0" indent="0">
              <a:buNone/>
            </a:pPr>
            <a:endParaRPr lang="en-GB" sz="1700" dirty="0">
              <a:cs typeface="Arial"/>
            </a:endParaRPr>
          </a:p>
          <a:p>
            <a:endParaRPr lang="en-GB" dirty="0">
              <a:cs typeface="Calibri"/>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2652810"/>
            <a:ext cx="3908425" cy="310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2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3: Course Structure</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6297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32" y="2117724"/>
            <a:ext cx="43529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1261" y="2680214"/>
            <a:ext cx="30543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0286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A18D6284E59A42B63A1BA49393FDDE" ma:contentTypeVersion="3" ma:contentTypeDescription="Create a new document." ma:contentTypeScope="" ma:versionID="8acbba63753aa292abd8a68a5f9b9aba">
  <xsd:schema xmlns:xsd="http://www.w3.org/2001/XMLSchema" xmlns:xs="http://www.w3.org/2001/XMLSchema" xmlns:p="http://schemas.microsoft.com/office/2006/metadata/properties" xmlns:ns2="837fb1a1-4b4a-4e44-a50d-065becce8dcc" targetNamespace="http://schemas.microsoft.com/office/2006/metadata/properties" ma:root="true" ma:fieldsID="4f4b3a3a5745b5e4046fb159195bdc3f" ns2:_="">
    <xsd:import namespace="837fb1a1-4b4a-4e44-a50d-065becce8dc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b1a1-4b4a-4e44-a50d-065becce8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0A19E-7A5A-4574-8F7C-7CCBDA6CEEA3}">
  <ds:schemaRefs>
    <ds:schemaRef ds:uri="http://purl.org/dc/terms/"/>
    <ds:schemaRef ds:uri="http://schemas.microsoft.com/office/2006/documentManagement/types"/>
    <ds:schemaRef ds:uri="af93edcd-e5e2-4aba-b028-bd7ca4150391"/>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443e9cd2-7336-49a9-ada2-0237acc7a707"/>
    <ds:schemaRef ds:uri="http://www.w3.org/XML/1998/namespace"/>
    <ds:schemaRef ds:uri="http://purl.org/dc/dcmitype/"/>
  </ds:schemaRefs>
</ds:datastoreItem>
</file>

<file path=customXml/itemProps2.xml><?xml version="1.0" encoding="utf-8"?>
<ds:datastoreItem xmlns:ds="http://schemas.openxmlformats.org/officeDocument/2006/customXml" ds:itemID="{4FF4112C-D5DD-4A5E-865F-B3D9576DD3E5}">
  <ds:schemaRefs>
    <ds:schemaRef ds:uri="http://schemas.microsoft.com/sharepoint/v3/contenttype/forms"/>
  </ds:schemaRefs>
</ds:datastoreItem>
</file>

<file path=customXml/itemProps3.xml><?xml version="1.0" encoding="utf-8"?>
<ds:datastoreItem xmlns:ds="http://schemas.openxmlformats.org/officeDocument/2006/customXml" ds:itemID="{798E0DF4-4C79-48B7-AE93-04F3669EB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b1a1-4b4a-4e44-a50d-065becce8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323</TotalTime>
  <Words>3055</Words>
  <Application>Microsoft Office PowerPoint</Application>
  <PresentationFormat>Custom</PresentationFormat>
  <Paragraphs>667</Paragraphs>
  <Slides>64</Slides>
  <Notes>58</Notes>
  <HiddenSlides>0</HiddenSlides>
  <MMClips>0</MMClips>
  <ScaleCrop>false</ScaleCrop>
  <HeadingPairs>
    <vt:vector size="4" baseType="variant">
      <vt:variant>
        <vt:lpstr>Theme</vt:lpstr>
      </vt:variant>
      <vt:variant>
        <vt:i4>8</vt:i4>
      </vt:variant>
      <vt:variant>
        <vt:lpstr>Slide Titles</vt:lpstr>
      </vt:variant>
      <vt:variant>
        <vt:i4>64</vt:i4>
      </vt:variant>
    </vt:vector>
  </HeadingPairs>
  <TitlesOfParts>
    <vt:vector size="72" baseType="lpstr">
      <vt:lpstr>office theme</vt:lpstr>
      <vt:lpstr>Office Theme</vt:lpstr>
      <vt:lpstr>1_Office Theme</vt:lpstr>
      <vt:lpstr>2_Office Theme</vt:lpstr>
      <vt:lpstr>3_Office Theme</vt:lpstr>
      <vt:lpstr>4_office theme</vt:lpstr>
      <vt:lpstr>5_Office Theme</vt:lpstr>
      <vt:lpstr>6_Office Theme</vt:lpstr>
      <vt:lpstr>Welcome to University Centre Colchester</vt:lpstr>
      <vt:lpstr>Induction Agenda </vt:lpstr>
      <vt:lpstr>Part 1: Introduction</vt:lpstr>
      <vt:lpstr>Health and Safety </vt:lpstr>
      <vt:lpstr>Part 2: Welcome Talk</vt:lpstr>
      <vt:lpstr>Welcome Talk – 10:30am </vt:lpstr>
      <vt:lpstr>Ice Breaker  </vt:lpstr>
      <vt:lpstr>Part 3: Course Structure</vt:lpstr>
      <vt:lpstr>Your Course </vt:lpstr>
      <vt:lpstr>Your Course </vt:lpstr>
      <vt:lpstr>Your Course  </vt:lpstr>
      <vt:lpstr>Your Course </vt:lpstr>
      <vt:lpstr>Your Course </vt:lpstr>
      <vt:lpstr>Ice Breaker  </vt:lpstr>
      <vt:lpstr>Your Modules (Year 1) </vt:lpstr>
      <vt:lpstr>Your Modules (Year 2) </vt:lpstr>
      <vt:lpstr>Your Modules (Year 3) </vt:lpstr>
      <vt:lpstr>Key Themes in Marketing  </vt:lpstr>
      <vt:lpstr>Management Concepts and Academic Practice  </vt:lpstr>
      <vt:lpstr>Managing Business Information </vt:lpstr>
      <vt:lpstr>Strategic Business Analysis </vt:lpstr>
      <vt:lpstr> Introduction to Financial Management </vt:lpstr>
      <vt:lpstr>Contemporary Business Proposal  </vt:lpstr>
      <vt:lpstr>Your Team </vt:lpstr>
      <vt:lpstr>Your Team </vt:lpstr>
      <vt:lpstr>Your Resources </vt:lpstr>
      <vt:lpstr>Your Timetable </vt:lpstr>
      <vt:lpstr>Academic and Pastoral Tutorials </vt:lpstr>
      <vt:lpstr>Communication  </vt:lpstr>
      <vt:lpstr>Ice Breaker  </vt:lpstr>
      <vt:lpstr>Part 4: Life on Campus</vt:lpstr>
      <vt:lpstr>Getting Around </vt:lpstr>
      <vt:lpstr>Travelling to UCC and Parking </vt:lpstr>
      <vt:lpstr>Food and Drink on Campus </vt:lpstr>
      <vt:lpstr>Food, Drink and Breaks </vt:lpstr>
      <vt:lpstr>Facilities on Campus </vt:lpstr>
      <vt:lpstr>Part 5: Support, Wellbeing and Keeping Safe</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Part 6: Professional Standards and Expectations</vt:lpstr>
      <vt:lpstr>College Wide Professional Expectations </vt:lpstr>
      <vt:lpstr>Part 7: Next Steps</vt:lpstr>
      <vt:lpstr>Phase 1: Almost Complete </vt:lpstr>
      <vt:lpstr>Phase 1: To Do </vt:lpstr>
      <vt:lpstr>Phase 2: Essential Activity Completion </vt:lpstr>
      <vt:lpstr>Phase 2: Optional Activities </vt:lpstr>
      <vt:lpstr>Phase 3: Essential Activity Completion </vt:lpstr>
      <vt:lpstr>Phase 3: Optional Activities</vt:lpstr>
      <vt:lpstr>Thank you and enjoy your journey at University Centre Colchester.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Kylie Baalham</cp:lastModifiedBy>
  <cp:revision>1077</cp:revision>
  <dcterms:created xsi:type="dcterms:W3CDTF">2013-07-15T20:26:40Z</dcterms:created>
  <dcterms:modified xsi:type="dcterms:W3CDTF">2025-09-12T12:33:53Z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0x01010095A18D6284E59A42B63A1BA49393FDDE</vt:lpwstr>
  </property>
  <property fmtid="{D5CDD505-2E9C-101B-9397-08002B2CF9AE}" pid="3" name="MediaServiceImageTags">
    <vt:lpwstr/>
  </property>
</Properties>
</file>