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93"/>
  </p:notesMasterIdLst>
  <p:handoutMasterIdLst>
    <p:handoutMasterId r:id="rId94"/>
  </p:handoutMasterIdLst>
  <p:sldIdLst>
    <p:sldId id="299" r:id="rId6"/>
    <p:sldId id="300" r:id="rId7"/>
    <p:sldId id="325" r:id="rId8"/>
    <p:sldId id="305" r:id="rId9"/>
    <p:sldId id="306" r:id="rId10"/>
    <p:sldId id="307" r:id="rId11"/>
    <p:sldId id="308" r:id="rId12"/>
    <p:sldId id="309" r:id="rId13"/>
    <p:sldId id="311" r:id="rId14"/>
    <p:sldId id="314" r:id="rId15"/>
    <p:sldId id="313" r:id="rId16"/>
    <p:sldId id="310" r:id="rId17"/>
    <p:sldId id="315" r:id="rId18"/>
    <p:sldId id="316" r:id="rId19"/>
    <p:sldId id="317" r:id="rId20"/>
    <p:sldId id="319" r:id="rId21"/>
    <p:sldId id="318" r:id="rId22"/>
    <p:sldId id="320" r:id="rId23"/>
    <p:sldId id="338" r:id="rId24"/>
    <p:sldId id="350" r:id="rId25"/>
    <p:sldId id="342" r:id="rId26"/>
    <p:sldId id="343" r:id="rId27"/>
    <p:sldId id="344" r:id="rId28"/>
    <p:sldId id="345" r:id="rId29"/>
    <p:sldId id="336" r:id="rId30"/>
    <p:sldId id="347" r:id="rId31"/>
    <p:sldId id="339" r:id="rId32"/>
    <p:sldId id="346" r:id="rId33"/>
    <p:sldId id="349" r:id="rId34"/>
    <p:sldId id="351" r:id="rId35"/>
    <p:sldId id="352" r:id="rId36"/>
    <p:sldId id="348" r:id="rId37"/>
    <p:sldId id="353" r:id="rId38"/>
    <p:sldId id="354" r:id="rId39"/>
    <p:sldId id="355" r:id="rId40"/>
    <p:sldId id="356" r:id="rId41"/>
    <p:sldId id="326" r:id="rId42"/>
    <p:sldId id="363" r:id="rId43"/>
    <p:sldId id="359" r:id="rId44"/>
    <p:sldId id="360" r:id="rId45"/>
    <p:sldId id="341" r:id="rId46"/>
    <p:sldId id="361" r:id="rId47"/>
    <p:sldId id="329" r:id="rId48"/>
    <p:sldId id="321" r:id="rId49"/>
    <p:sldId id="370" r:id="rId50"/>
    <p:sldId id="364" r:id="rId51"/>
    <p:sldId id="276" r:id="rId52"/>
    <p:sldId id="365" r:id="rId53"/>
    <p:sldId id="258" r:id="rId54"/>
    <p:sldId id="283" r:id="rId55"/>
    <p:sldId id="284" r:id="rId56"/>
    <p:sldId id="260" r:id="rId57"/>
    <p:sldId id="261" r:id="rId58"/>
    <p:sldId id="366" r:id="rId59"/>
    <p:sldId id="281" r:id="rId60"/>
    <p:sldId id="282" r:id="rId61"/>
    <p:sldId id="285" r:id="rId62"/>
    <p:sldId id="286" r:id="rId63"/>
    <p:sldId id="287" r:id="rId64"/>
    <p:sldId id="288" r:id="rId65"/>
    <p:sldId id="367" r:id="rId66"/>
    <p:sldId id="368" r:id="rId67"/>
    <p:sldId id="265" r:id="rId68"/>
    <p:sldId id="266" r:id="rId69"/>
    <p:sldId id="268" r:id="rId70"/>
    <p:sldId id="270" r:id="rId71"/>
    <p:sldId id="273" r:id="rId72"/>
    <p:sldId id="274" r:id="rId73"/>
    <p:sldId id="369" r:id="rId74"/>
    <p:sldId id="298" r:id="rId75"/>
    <p:sldId id="272" r:id="rId76"/>
    <p:sldId id="275" r:id="rId77"/>
    <p:sldId id="294" r:id="rId78"/>
    <p:sldId id="295" r:id="rId79"/>
    <p:sldId id="291" r:id="rId80"/>
    <p:sldId id="304" r:id="rId81"/>
    <p:sldId id="322" r:id="rId82"/>
    <p:sldId id="358" r:id="rId83"/>
    <p:sldId id="357" r:id="rId84"/>
    <p:sldId id="324" r:id="rId85"/>
    <p:sldId id="328" r:id="rId86"/>
    <p:sldId id="330" r:id="rId87"/>
    <p:sldId id="331" r:id="rId88"/>
    <p:sldId id="332" r:id="rId89"/>
    <p:sldId id="333" r:id="rId90"/>
    <p:sldId id="334" r:id="rId91"/>
    <p:sldId id="335" r:id="rId92"/>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29AC80-7194-45A7-617C-B05D809C4F3A}" name="Eliza Bebb" initials="EB" userId="S::eliza.bebb@colchester.ac.uk::6191e971-bda1-4f98-8949-110b1925d0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1FE335-BB13-056A-1F2E-8F941FB44852}" v="89" dt="2025-09-16T08:35:14.2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handoutMaster" Target="handoutMasters/handoutMaster1.xml"/><Relationship Id="rId9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notesMaster" Target="notesMasters/notesMaster1.xml"/><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A8F6B0-11A0-4689-3F74-1F12B0B95F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24D415A-AC54-B3D5-B767-32CD0F136C3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2BFE62-A242-4939-B5A0-7692180B3555}" type="datetimeFigureOut">
              <a:rPr lang="en-GB" smtClean="0"/>
              <a:t>17/09/2025</a:t>
            </a:fld>
            <a:endParaRPr lang="en-GB"/>
          </a:p>
        </p:txBody>
      </p:sp>
      <p:sp>
        <p:nvSpPr>
          <p:cNvPr id="4" name="Footer Placeholder 3">
            <a:extLst>
              <a:ext uri="{FF2B5EF4-FFF2-40B4-BE49-F238E27FC236}">
                <a16:creationId xmlns:a16="http://schemas.microsoft.com/office/drawing/2014/main" id="{6A1A025B-41B1-D5B4-B71C-8F45FCEDDC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AE342DA-2408-3C36-84BD-EC2C0DE377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DF4A84-2251-4ADE-9DAD-62ECF5764D77}" type="slidenum">
              <a:rPr lang="en-GB" smtClean="0"/>
              <a:t>‹#›</a:t>
            </a:fld>
            <a:endParaRPr lang="en-GB"/>
          </a:p>
        </p:txBody>
      </p:sp>
    </p:spTree>
    <p:extLst>
      <p:ext uri="{BB962C8B-B14F-4D97-AF65-F5344CB8AC3E}">
        <p14:creationId xmlns:p14="http://schemas.microsoft.com/office/powerpoint/2010/main" val="1656863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5C4960-E551-457B-91BB-0F33215ED981}" type="datetimeFigureOut">
              <a:t>9/17/2025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4518B2-77B0-4748-9D01-61BBB7B44A19}" type="slidenum">
              <a:t>‹#›</a:t>
            </a:fld>
            <a:endParaRPr lang="en-GB"/>
          </a:p>
        </p:txBody>
      </p:sp>
    </p:spTree>
    <p:extLst>
      <p:ext uri="{BB962C8B-B14F-4D97-AF65-F5344CB8AC3E}">
        <p14:creationId xmlns:p14="http://schemas.microsoft.com/office/powerpoint/2010/main" val="1520980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onlinestore.colchester.ac.u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olchester.ac.uk/college-gy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mtu.edu/student-leadership/student-orgs/rso-resources/virtual-resources/fun-icebreaking-questions.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mtu.edu/student-leadership/student-orgs/rso-resources/virtual-resources/fun-icebreaking-questions.pdf"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mtu.edu/student-leadership/student-orgs/rso-resources/virtual-resources/fun-icebreaking-questions.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Add course</a:t>
            </a:r>
          </a:p>
        </p:txBody>
      </p:sp>
      <p:sp>
        <p:nvSpPr>
          <p:cNvPr id="4" name="Slide Number Placeholder 3"/>
          <p:cNvSpPr>
            <a:spLocks noGrp="1"/>
          </p:cNvSpPr>
          <p:nvPr>
            <p:ph type="sldNum" sz="quarter" idx="5"/>
          </p:nvPr>
        </p:nvSpPr>
        <p:spPr/>
        <p:txBody>
          <a:bodyPr/>
          <a:lstStyle/>
          <a:p>
            <a:fld id="{AE4518B2-77B0-4748-9D01-61BBB7B44A19}" type="slidenum">
              <a:rPr lang="en-GB"/>
              <a:t>1</a:t>
            </a:fld>
            <a:endParaRPr lang="en-GB"/>
          </a:p>
        </p:txBody>
      </p:sp>
    </p:spTree>
    <p:extLst>
      <p:ext uri="{BB962C8B-B14F-4D97-AF65-F5344CB8AC3E}">
        <p14:creationId xmlns:p14="http://schemas.microsoft.com/office/powerpoint/2010/main" val="1696189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Explain where main buildings are that are important to know and students can do a scavenger hunt over lunch or you can take them for a tour. </a:t>
            </a:r>
          </a:p>
        </p:txBody>
      </p:sp>
      <p:sp>
        <p:nvSpPr>
          <p:cNvPr id="4" name="Slide Number Placeholder 3"/>
          <p:cNvSpPr>
            <a:spLocks noGrp="1"/>
          </p:cNvSpPr>
          <p:nvPr>
            <p:ph type="sldNum" sz="quarter" idx="5"/>
          </p:nvPr>
        </p:nvSpPr>
        <p:spPr/>
        <p:txBody>
          <a:bodyPr/>
          <a:lstStyle/>
          <a:p>
            <a:fld id="{AE4518B2-77B0-4748-9D01-61BBB7B44A19}" type="slidenum">
              <a:rPr lang="en-GB"/>
              <a:t>14</a:t>
            </a:fld>
            <a:endParaRPr lang="en-GB"/>
          </a:p>
        </p:txBody>
      </p:sp>
    </p:spTree>
    <p:extLst>
      <p:ext uri="{BB962C8B-B14F-4D97-AF65-F5344CB8AC3E}">
        <p14:creationId xmlns:p14="http://schemas.microsoft.com/office/powerpoint/2010/main" val="3192359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BEWARE: beware of parking at Matalan, max 2 hours and they will fine. </a:t>
            </a:r>
          </a:p>
          <a:p>
            <a:endParaRPr lang="en-US">
              <a:cs typeface="Calibri"/>
            </a:endParaRPr>
          </a:p>
          <a:p>
            <a:r>
              <a:rPr lang="en-US">
                <a:cs typeface="Calibri"/>
              </a:rPr>
              <a:t>ANPR – automatic number plate recognition system</a:t>
            </a:r>
          </a:p>
          <a:p>
            <a:endParaRPr lang="en-US">
              <a:cs typeface="Calibri"/>
            </a:endParaRPr>
          </a:p>
          <a:p>
            <a:r>
              <a:rPr lang="en-US"/>
              <a:t>Notes:</a:t>
            </a:r>
          </a:p>
          <a:p>
            <a:endParaRPr lang="en-US"/>
          </a:p>
          <a:p>
            <a:r>
              <a:rPr lang="en-US"/>
              <a:t>Locked bike bays are for staff only.</a:t>
            </a:r>
          </a:p>
          <a:p>
            <a:r>
              <a:rPr lang="en-US" b="1"/>
              <a:t>Only PGCE students</a:t>
            </a:r>
            <a:r>
              <a:rPr lang="en-US"/>
              <a:t> can register their cars and pay via the online store. </a:t>
            </a:r>
            <a:r>
              <a:rPr lang="en-US">
                <a:hlinkClick r:id="rId3"/>
              </a:rPr>
              <a:t>https://onlinestore.colchester.ac.uk/</a:t>
            </a:r>
            <a:r>
              <a:rPr lang="en-US"/>
              <a:t> </a:t>
            </a:r>
          </a:p>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15</a:t>
            </a:fld>
            <a:endParaRPr lang="en-GB"/>
          </a:p>
        </p:txBody>
      </p:sp>
    </p:spTree>
    <p:extLst>
      <p:ext uri="{BB962C8B-B14F-4D97-AF65-F5344CB8AC3E}">
        <p14:creationId xmlns:p14="http://schemas.microsoft.com/office/powerpoint/2010/main" val="1212005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are also near to a Subway and another Starbucks at the Matalan retail park next to us.</a:t>
            </a:r>
          </a:p>
        </p:txBody>
      </p:sp>
      <p:sp>
        <p:nvSpPr>
          <p:cNvPr id="4" name="Slide Number Placeholder 3"/>
          <p:cNvSpPr>
            <a:spLocks noGrp="1"/>
          </p:cNvSpPr>
          <p:nvPr>
            <p:ph type="sldNum" sz="quarter" idx="5"/>
          </p:nvPr>
        </p:nvSpPr>
        <p:spPr/>
        <p:txBody>
          <a:bodyPr/>
          <a:lstStyle/>
          <a:p>
            <a:fld id="{AE4518B2-77B0-4748-9D01-61BBB7B44A19}" type="slidenum">
              <a:rPr lang="en-GB"/>
              <a:t>16</a:t>
            </a:fld>
            <a:endParaRPr lang="en-GB"/>
          </a:p>
        </p:txBody>
      </p:sp>
    </p:spTree>
    <p:extLst>
      <p:ext uri="{BB962C8B-B14F-4D97-AF65-F5344CB8AC3E}">
        <p14:creationId xmlns:p14="http://schemas.microsoft.com/office/powerpoint/2010/main" val="1186846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Official rules in classrooms is bottled water or drinks with lids on. This may be different in workshops, computer rooms etc. Beware of other classes coming in to a classroom after the lunch period due to food smells. </a:t>
            </a:r>
          </a:p>
          <a:p>
            <a:endParaRPr lang="en-US">
              <a:cs typeface="Calibri"/>
            </a:endParaRPr>
          </a:p>
          <a:p>
            <a:r>
              <a:rPr lang="en-US">
                <a:cs typeface="Calibri"/>
              </a:rPr>
              <a:t>Make sure everyone knows where to go and has someone to meet for lunch. </a:t>
            </a:r>
          </a:p>
          <a:p>
            <a:endParaRPr lang="en-US">
              <a:cs typeface="Calibri"/>
            </a:endParaRPr>
          </a:p>
          <a:p>
            <a:r>
              <a:rPr lang="en-US">
                <a:cs typeface="Calibri"/>
              </a:rPr>
              <a:t>No smoking/vaping anywhere else.</a:t>
            </a:r>
          </a:p>
        </p:txBody>
      </p:sp>
      <p:sp>
        <p:nvSpPr>
          <p:cNvPr id="4" name="Slide Number Placeholder 3"/>
          <p:cNvSpPr>
            <a:spLocks noGrp="1"/>
          </p:cNvSpPr>
          <p:nvPr>
            <p:ph type="sldNum" sz="quarter" idx="5"/>
          </p:nvPr>
        </p:nvSpPr>
        <p:spPr/>
        <p:txBody>
          <a:bodyPr/>
          <a:lstStyle/>
          <a:p>
            <a:fld id="{AE4518B2-77B0-4748-9D01-61BBB7B44A19}" type="slidenum">
              <a:rPr lang="en-GB"/>
              <a:t>17</a:t>
            </a:fld>
            <a:endParaRPr lang="en-GB"/>
          </a:p>
        </p:txBody>
      </p:sp>
    </p:spTree>
    <p:extLst>
      <p:ext uri="{BB962C8B-B14F-4D97-AF65-F5344CB8AC3E}">
        <p14:creationId xmlns:p14="http://schemas.microsoft.com/office/powerpoint/2010/main" val="3023931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Other facilities:</a:t>
            </a:r>
          </a:p>
          <a:p>
            <a:pPr marL="171450" indent="-171450">
              <a:buFont typeface="Arial"/>
              <a:buChar char="•"/>
            </a:pPr>
            <a:r>
              <a:rPr lang="en-US">
                <a:cs typeface="Calibri"/>
              </a:rPr>
              <a:t>Library in S Block. Students will visit the library over the next week. Also have technical learning resources where you can borrow cameras, recorders, laptops etc. </a:t>
            </a:r>
          </a:p>
          <a:p>
            <a:pPr marL="171450" indent="-171450">
              <a:buFont typeface="Arial"/>
              <a:buChar char="•"/>
            </a:pPr>
            <a:r>
              <a:rPr lang="en-US">
                <a:cs typeface="Calibri"/>
              </a:rPr>
              <a:t>Printing facilities all over campus – more on that later.  We also have reprographics that can print bespoke work such as dissertations.</a:t>
            </a:r>
          </a:p>
          <a:p>
            <a:pPr marL="171450" indent="-171450">
              <a:buFont typeface="Arial"/>
              <a:buChar char="•"/>
            </a:pPr>
            <a:r>
              <a:rPr lang="en-US">
                <a:cs typeface="Calibri"/>
              </a:rPr>
              <a:t>Gym (there is also a gym in the Matalan retail park too. </a:t>
            </a:r>
            <a:r>
              <a:rPr lang="en-US">
                <a:hlinkClick r:id="rId3"/>
              </a:rPr>
              <a:t>College Gym - Colchester Institute </a:t>
            </a:r>
            <a:endParaRPr lang="en-US">
              <a:cs typeface="Calibri"/>
              <a:hlinkClick r:id="rId3"/>
            </a:endParaRPr>
          </a:p>
          <a:p>
            <a:pPr marL="171450" indent="-171450">
              <a:buFont typeface="Arial"/>
              <a:buChar char="•"/>
            </a:pPr>
            <a:r>
              <a:rPr lang="en-US">
                <a:cs typeface="Calibri"/>
              </a:rPr>
              <a:t>Hairdressing and beauty salon. </a:t>
            </a:r>
          </a:p>
          <a:p>
            <a:pPr marL="171450" indent="-171450">
              <a:buFont typeface="Arial"/>
              <a:buChar char="•"/>
            </a:pPr>
            <a:endParaRPr lang="en-US">
              <a:cs typeface="Calibri"/>
            </a:endParaRPr>
          </a:p>
          <a:p>
            <a:r>
              <a:rPr lang="en-US">
                <a:cs typeface="Calibri"/>
              </a:rPr>
              <a:t>We also have a quiet reflection room which can also be used for prayer in K Block. Students just need to get the key from reception. </a:t>
            </a:r>
          </a:p>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18</a:t>
            </a:fld>
            <a:endParaRPr lang="en-GB"/>
          </a:p>
        </p:txBody>
      </p:sp>
    </p:spTree>
    <p:extLst>
      <p:ext uri="{BB962C8B-B14F-4D97-AF65-F5344CB8AC3E}">
        <p14:creationId xmlns:p14="http://schemas.microsoft.com/office/powerpoint/2010/main" val="704520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can also contact UCC Academic Services in room HE103 or on 01206 712613. You are encouraged to save this number on your phone. </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20</a:t>
            </a:fld>
            <a:endParaRPr lang="en-GB"/>
          </a:p>
        </p:txBody>
      </p:sp>
    </p:spTree>
    <p:extLst>
      <p:ext uri="{BB962C8B-B14F-4D97-AF65-F5344CB8AC3E}">
        <p14:creationId xmlns:p14="http://schemas.microsoft.com/office/powerpoint/2010/main" val="3670990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Explain that UCC wear grey lanyards. </a:t>
            </a:r>
          </a:p>
          <a:p>
            <a:endParaRPr lang="en-US">
              <a:ea typeface="Calibri"/>
              <a:cs typeface="Calibri"/>
            </a:endParaRPr>
          </a:p>
          <a:p>
            <a:pPr algn="just"/>
            <a:r>
              <a:rPr lang="en-US"/>
              <a:t>•You must wear your lanyard and ID card at all times at College. </a:t>
            </a:r>
          </a:p>
          <a:p>
            <a:pPr algn="just"/>
            <a:r>
              <a:rPr lang="en-US"/>
              <a:t>•You will also need your ID card for:</a:t>
            </a:r>
            <a:endParaRPr lang="en-US">
              <a:ea typeface="Calibri"/>
              <a:cs typeface="Calibri"/>
            </a:endParaRPr>
          </a:p>
          <a:p>
            <a:r>
              <a:rPr lang="en-US" err="1"/>
              <a:t>oIT</a:t>
            </a:r>
            <a:r>
              <a:rPr lang="en-US"/>
              <a:t> Helpdesk</a:t>
            </a:r>
            <a:endParaRPr lang="en-US">
              <a:ea typeface="Calibri"/>
              <a:cs typeface="Calibri"/>
            </a:endParaRPr>
          </a:p>
          <a:p>
            <a:r>
              <a:rPr lang="en-US" err="1"/>
              <a:t>oLibrary</a:t>
            </a:r>
            <a:endParaRPr lang="en-US" err="1">
              <a:ea typeface="Calibri"/>
              <a:cs typeface="Calibri"/>
            </a:endParaRPr>
          </a:p>
          <a:p>
            <a:r>
              <a:rPr lang="en-US" err="1"/>
              <a:t>oTo</a:t>
            </a:r>
            <a:r>
              <a:rPr lang="en-US"/>
              <a:t> access cashless catering (</a:t>
            </a:r>
            <a:r>
              <a:rPr lang="en-US" err="1"/>
              <a:t>Upay</a:t>
            </a:r>
            <a:r>
              <a:rPr lang="en-US"/>
              <a:t>)</a:t>
            </a:r>
            <a:endParaRPr lang="en-US">
              <a:ea typeface="Calibri"/>
              <a:cs typeface="Calibri"/>
            </a:endParaRPr>
          </a:p>
          <a:p>
            <a:r>
              <a:rPr lang="en-US" err="1"/>
              <a:t>oTo</a:t>
            </a:r>
            <a:r>
              <a:rPr lang="en-US"/>
              <a:t> use your bus pass or train pass</a:t>
            </a:r>
            <a:endParaRPr lang="en-US">
              <a:ea typeface="Calibri"/>
              <a:cs typeface="Calibri"/>
            </a:endParaRPr>
          </a:p>
          <a:p>
            <a:r>
              <a:rPr lang="en-US" err="1"/>
              <a:t>oTo</a:t>
            </a:r>
            <a:r>
              <a:rPr lang="en-US"/>
              <a:t> sit public exams</a:t>
            </a:r>
            <a:endParaRPr lang="en-US">
              <a:ea typeface="Calibri"/>
              <a:cs typeface="Calibri"/>
            </a:endParaRPr>
          </a:p>
          <a:p>
            <a:r>
              <a:rPr lang="en-US"/>
              <a:t>•If you forget your ID card, please ensure you are wearing a temporary student ID.</a:t>
            </a:r>
            <a:endParaRPr lang="en-US">
              <a:ea typeface="Calibri"/>
              <a:cs typeface="Calibri"/>
            </a:endParaRPr>
          </a:p>
          <a:p>
            <a:r>
              <a:rPr lang="en-US"/>
              <a:t>•If you lose your card, please go to Registry (Colchester) for a replacement.</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21</a:t>
            </a:fld>
            <a:endParaRPr lang="en-GB"/>
          </a:p>
        </p:txBody>
      </p:sp>
    </p:spTree>
    <p:extLst>
      <p:ext uri="{BB962C8B-B14F-4D97-AF65-F5344CB8AC3E}">
        <p14:creationId xmlns:p14="http://schemas.microsoft.com/office/powerpoint/2010/main" val="789037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22</a:t>
            </a:fld>
            <a:endParaRPr lang="en-GB"/>
          </a:p>
        </p:txBody>
      </p:sp>
    </p:spTree>
    <p:extLst>
      <p:ext uri="{BB962C8B-B14F-4D97-AF65-F5344CB8AC3E}">
        <p14:creationId xmlns:p14="http://schemas.microsoft.com/office/powerpoint/2010/main" val="1425986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23</a:t>
            </a:fld>
            <a:endParaRPr lang="en-GB"/>
          </a:p>
        </p:txBody>
      </p:sp>
    </p:spTree>
    <p:extLst>
      <p:ext uri="{BB962C8B-B14F-4D97-AF65-F5344CB8AC3E}">
        <p14:creationId xmlns:p14="http://schemas.microsoft.com/office/powerpoint/2010/main" val="3703363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24</a:t>
            </a:fld>
            <a:endParaRPr lang="en-GB"/>
          </a:p>
        </p:txBody>
      </p:sp>
    </p:spTree>
    <p:extLst>
      <p:ext uri="{BB962C8B-B14F-4D97-AF65-F5344CB8AC3E}">
        <p14:creationId xmlns:p14="http://schemas.microsoft.com/office/powerpoint/2010/main" val="2933287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remove where necessary</a:t>
            </a:r>
          </a:p>
        </p:txBody>
      </p:sp>
      <p:sp>
        <p:nvSpPr>
          <p:cNvPr id="4" name="Slide Number Placeholder 3"/>
          <p:cNvSpPr>
            <a:spLocks noGrp="1"/>
          </p:cNvSpPr>
          <p:nvPr>
            <p:ph type="sldNum" sz="quarter" idx="5"/>
          </p:nvPr>
        </p:nvSpPr>
        <p:spPr/>
        <p:txBody>
          <a:bodyPr/>
          <a:lstStyle/>
          <a:p>
            <a:fld id="{AE4518B2-77B0-4748-9D01-61BBB7B44A19}" type="slidenum">
              <a:rPr lang="en-GB"/>
              <a:t>2</a:t>
            </a:fld>
            <a:endParaRPr lang="en-GB"/>
          </a:p>
        </p:txBody>
      </p:sp>
    </p:spTree>
    <p:extLst>
      <p:ext uri="{BB962C8B-B14F-4D97-AF65-F5344CB8AC3E}">
        <p14:creationId xmlns:p14="http://schemas.microsoft.com/office/powerpoint/2010/main" val="640848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25</a:t>
            </a:fld>
            <a:endParaRPr lang="en-GB"/>
          </a:p>
        </p:txBody>
      </p:sp>
    </p:spTree>
    <p:extLst>
      <p:ext uri="{BB962C8B-B14F-4D97-AF65-F5344CB8AC3E}">
        <p14:creationId xmlns:p14="http://schemas.microsoft.com/office/powerpoint/2010/main" val="2781715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26</a:t>
            </a:fld>
            <a:endParaRPr lang="en-GB"/>
          </a:p>
        </p:txBody>
      </p:sp>
    </p:spTree>
    <p:extLst>
      <p:ext uri="{BB962C8B-B14F-4D97-AF65-F5344CB8AC3E}">
        <p14:creationId xmlns:p14="http://schemas.microsoft.com/office/powerpoint/2010/main" val="1049149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Please add context for your learners where appropriate. </a:t>
            </a:r>
          </a:p>
          <a:p>
            <a:endParaRPr lang="en-US">
              <a:ea typeface="Calibri"/>
              <a:cs typeface="Calibri"/>
            </a:endParaRPr>
          </a:p>
          <a:p>
            <a:r>
              <a:rPr lang="en-US" b="1"/>
              <a:t>Colchester Institute is committed to the promotion of the British Values of: </a:t>
            </a:r>
            <a:endParaRPr lang="en-US"/>
          </a:p>
          <a:p>
            <a:r>
              <a:rPr lang="en-US"/>
              <a:t>•Democracy  </a:t>
            </a:r>
          </a:p>
          <a:p>
            <a:r>
              <a:rPr lang="en-US"/>
              <a:t>•Individual Liberty </a:t>
            </a:r>
            <a:endParaRPr lang="en-US">
              <a:ea typeface="Calibri"/>
              <a:cs typeface="Calibri"/>
            </a:endParaRPr>
          </a:p>
          <a:p>
            <a:r>
              <a:rPr lang="en-US"/>
              <a:t>•Mutual Respect</a:t>
            </a:r>
            <a:endParaRPr lang="en-US">
              <a:ea typeface="Calibri"/>
              <a:cs typeface="Calibri"/>
            </a:endParaRPr>
          </a:p>
          <a:p>
            <a:r>
              <a:rPr lang="en-US"/>
              <a:t>•Rule of Law </a:t>
            </a:r>
            <a:endParaRPr lang="en-US">
              <a:ea typeface="Calibri"/>
              <a:cs typeface="Calibri"/>
            </a:endParaRPr>
          </a:p>
          <a:p>
            <a:r>
              <a:rPr lang="en-US"/>
              <a:t>•Tolerance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27</a:t>
            </a:fld>
            <a:endParaRPr lang="en-GB"/>
          </a:p>
        </p:txBody>
      </p:sp>
    </p:spTree>
    <p:extLst>
      <p:ext uri="{BB962C8B-B14F-4D97-AF65-F5344CB8AC3E}">
        <p14:creationId xmlns:p14="http://schemas.microsoft.com/office/powerpoint/2010/main" val="3912267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28</a:t>
            </a:fld>
            <a:endParaRPr lang="en-GB"/>
          </a:p>
        </p:txBody>
      </p:sp>
    </p:spTree>
    <p:extLst>
      <p:ext uri="{BB962C8B-B14F-4D97-AF65-F5344CB8AC3E}">
        <p14:creationId xmlns:p14="http://schemas.microsoft.com/office/powerpoint/2010/main" val="3088568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If you hear an intermittent sound this is warning you there is potential fire in another building. You do not need to leave. There is also a lockdown alarm which is one long continuous sound (not whirring like the main alarm).</a:t>
            </a:r>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29</a:t>
            </a:fld>
            <a:endParaRPr lang="en-GB"/>
          </a:p>
        </p:txBody>
      </p:sp>
    </p:spTree>
    <p:extLst>
      <p:ext uri="{BB962C8B-B14F-4D97-AF65-F5344CB8AC3E}">
        <p14:creationId xmlns:p14="http://schemas.microsoft.com/office/powerpoint/2010/main" val="1156268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30</a:t>
            </a:fld>
            <a:endParaRPr lang="en-GB"/>
          </a:p>
        </p:txBody>
      </p:sp>
    </p:spTree>
    <p:extLst>
      <p:ext uri="{BB962C8B-B14F-4D97-AF65-F5344CB8AC3E}">
        <p14:creationId xmlns:p14="http://schemas.microsoft.com/office/powerpoint/2010/main" val="1519387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90000"/>
              </a:lnSpc>
              <a:spcBef>
                <a:spcPts val="500"/>
              </a:spcBef>
              <a:buFont typeface="Courier New,monospace"/>
              <a:buChar char="o"/>
            </a:pPr>
            <a:r>
              <a:rPr lang="en-GB" b="1"/>
              <a:t>Life support</a:t>
            </a:r>
            <a:r>
              <a:rPr lang="en-GB"/>
              <a:t>: Access to counselling for problems like anxiety, depression, low mood, relationship issues, sexual and gender identity concerns and exam pressures.</a:t>
            </a:r>
          </a:p>
          <a:p>
            <a:pPr marL="628650" lvl="1" indent="-171450">
              <a:lnSpc>
                <a:spcPct val="90000"/>
              </a:lnSpc>
              <a:spcBef>
                <a:spcPts val="500"/>
              </a:spcBef>
              <a:buFont typeface="Courier New,monospace"/>
              <a:buChar char="o"/>
            </a:pPr>
            <a:r>
              <a:rPr lang="en-GB" b="1"/>
              <a:t>Legal information:</a:t>
            </a:r>
            <a:r>
              <a:rPr lang="en-GB"/>
              <a:t> For issues that cause anxiety or distress including debt management, consumer, landlord or neighbour disputes.</a:t>
            </a:r>
          </a:p>
          <a:p>
            <a:pPr marL="628650" lvl="1" indent="-171450">
              <a:lnSpc>
                <a:spcPct val="90000"/>
              </a:lnSpc>
              <a:spcBef>
                <a:spcPts val="500"/>
              </a:spcBef>
              <a:buFont typeface="Courier New,monospace"/>
              <a:buChar char="o"/>
            </a:pPr>
            <a:r>
              <a:rPr lang="en-GB" b="1"/>
              <a:t>Bereavement support:</a:t>
            </a:r>
            <a:r>
              <a:rPr lang="en-GB"/>
              <a:t> Health Assured offers qualified and experienced counsellors who can help with grief plus legal advisors to help with related legal matters.</a:t>
            </a:r>
          </a:p>
          <a:p>
            <a:pPr marL="628650" lvl="1" indent="-171450">
              <a:lnSpc>
                <a:spcPct val="90000"/>
              </a:lnSpc>
              <a:spcBef>
                <a:spcPts val="500"/>
              </a:spcBef>
              <a:buFont typeface="Courier New,monospace"/>
              <a:buChar char="o"/>
            </a:pPr>
            <a:r>
              <a:rPr lang="en-GB" b="1"/>
              <a:t>Medical information:</a:t>
            </a:r>
            <a:r>
              <a:rPr lang="en-GB"/>
              <a:t> Qualified nurses are on hand to offer support on a range of medical or health-related issues offering practical information and advice.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31</a:t>
            </a:fld>
            <a:endParaRPr lang="en-GB"/>
          </a:p>
        </p:txBody>
      </p:sp>
    </p:spTree>
    <p:extLst>
      <p:ext uri="{BB962C8B-B14F-4D97-AF65-F5344CB8AC3E}">
        <p14:creationId xmlns:p14="http://schemas.microsoft.com/office/powerpoint/2010/main" val="1684435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32</a:t>
            </a:fld>
            <a:endParaRPr lang="en-GB"/>
          </a:p>
        </p:txBody>
      </p:sp>
    </p:spTree>
    <p:extLst>
      <p:ext uri="{BB962C8B-B14F-4D97-AF65-F5344CB8AC3E}">
        <p14:creationId xmlns:p14="http://schemas.microsoft.com/office/powerpoint/2010/main" val="1115449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33</a:t>
            </a:fld>
            <a:endParaRPr lang="en-GB"/>
          </a:p>
        </p:txBody>
      </p:sp>
    </p:spTree>
    <p:extLst>
      <p:ext uri="{BB962C8B-B14F-4D97-AF65-F5344CB8AC3E}">
        <p14:creationId xmlns:p14="http://schemas.microsoft.com/office/powerpoint/2010/main" val="3445749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34</a:t>
            </a:fld>
            <a:endParaRPr lang="en-GB"/>
          </a:p>
        </p:txBody>
      </p:sp>
    </p:spTree>
    <p:extLst>
      <p:ext uri="{BB962C8B-B14F-4D97-AF65-F5344CB8AC3E}">
        <p14:creationId xmlns:p14="http://schemas.microsoft.com/office/powerpoint/2010/main" val="1415496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Please add relevant information to the room/building that you are in. </a:t>
            </a:r>
          </a:p>
          <a:p>
            <a:endParaRPr lang="en-US">
              <a:cs typeface="Calibri"/>
            </a:endParaRPr>
          </a:p>
          <a:p>
            <a:r>
              <a:rPr lang="en-US">
                <a:cs typeface="Calibri"/>
              </a:rPr>
              <a:t>Please add any other relevant information relating to H&amp;S. Or add any specific presentations to the course tile. This might be done on a different day. </a:t>
            </a:r>
          </a:p>
          <a:p>
            <a:endParaRPr lang="en-US">
              <a:cs typeface="Calibri"/>
            </a:endParaRPr>
          </a:p>
          <a:p>
            <a:r>
              <a:rPr lang="en-US">
                <a:cs typeface="Calibri"/>
              </a:rPr>
              <a:t>Smoking/vaping by the Eastgate area only, not walking about. </a:t>
            </a:r>
          </a:p>
        </p:txBody>
      </p:sp>
      <p:sp>
        <p:nvSpPr>
          <p:cNvPr id="4" name="Slide Number Placeholder 3"/>
          <p:cNvSpPr>
            <a:spLocks noGrp="1"/>
          </p:cNvSpPr>
          <p:nvPr>
            <p:ph type="sldNum" sz="quarter" idx="5"/>
          </p:nvPr>
        </p:nvSpPr>
        <p:spPr/>
        <p:txBody>
          <a:bodyPr/>
          <a:lstStyle/>
          <a:p>
            <a:fld id="{AE4518B2-77B0-4748-9D01-61BBB7B44A19}" type="slidenum">
              <a:rPr lang="en-GB"/>
              <a:t>4</a:t>
            </a:fld>
            <a:endParaRPr lang="en-GB"/>
          </a:p>
        </p:txBody>
      </p:sp>
    </p:spTree>
    <p:extLst>
      <p:ext uri="{BB962C8B-B14F-4D97-AF65-F5344CB8AC3E}">
        <p14:creationId xmlns:p14="http://schemas.microsoft.com/office/powerpoint/2010/main" val="22448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Accessibility is Tracy</a:t>
            </a:r>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35</a:t>
            </a:fld>
            <a:endParaRPr lang="en-GB"/>
          </a:p>
        </p:txBody>
      </p:sp>
    </p:spTree>
    <p:extLst>
      <p:ext uri="{BB962C8B-B14F-4D97-AF65-F5344CB8AC3E}">
        <p14:creationId xmlns:p14="http://schemas.microsoft.com/office/powerpoint/2010/main" val="4007513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Accessibility is Tracy</a:t>
            </a:r>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36</a:t>
            </a:fld>
            <a:endParaRPr lang="en-GB"/>
          </a:p>
        </p:txBody>
      </p:sp>
    </p:spTree>
    <p:extLst>
      <p:ext uri="{BB962C8B-B14F-4D97-AF65-F5344CB8AC3E}">
        <p14:creationId xmlns:p14="http://schemas.microsoft.com/office/powerpoint/2010/main" val="550340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US"/>
              <a:t>37</a:t>
            </a:fld>
            <a:endParaRPr lang="en-US"/>
          </a:p>
        </p:txBody>
      </p:sp>
    </p:spTree>
    <p:extLst>
      <p:ext uri="{BB962C8B-B14F-4D97-AF65-F5344CB8AC3E}">
        <p14:creationId xmlns:p14="http://schemas.microsoft.com/office/powerpoint/2010/main" val="3002400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F0FF2-0C20-C288-FB05-1BBE4402CA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602E10-9182-EB73-21C3-316044336D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592622-57FD-0841-57ED-519E56672B93}"/>
              </a:ext>
            </a:extLst>
          </p:cNvPr>
          <p:cNvSpPr>
            <a:spLocks noGrp="1"/>
          </p:cNvSpPr>
          <p:nvPr>
            <p:ph type="body" idx="1"/>
          </p:nvPr>
        </p:nvSpPr>
        <p:spPr/>
        <p:txBody>
          <a:bodyPr/>
          <a:lstStyle/>
          <a:p>
            <a:r>
              <a:rPr lang="en-US">
                <a:cs typeface="Calibri"/>
              </a:rPr>
              <a:t>** remove where necessary</a:t>
            </a:r>
          </a:p>
        </p:txBody>
      </p:sp>
      <p:sp>
        <p:nvSpPr>
          <p:cNvPr id="4" name="Slide Number Placeholder 3">
            <a:extLst>
              <a:ext uri="{FF2B5EF4-FFF2-40B4-BE49-F238E27FC236}">
                <a16:creationId xmlns:a16="http://schemas.microsoft.com/office/drawing/2014/main" id="{F9ABDB8F-4F8F-2A43-000E-C299FE7EBF38}"/>
              </a:ext>
            </a:extLst>
          </p:cNvPr>
          <p:cNvSpPr>
            <a:spLocks noGrp="1"/>
          </p:cNvSpPr>
          <p:nvPr>
            <p:ph type="sldNum" sz="quarter" idx="5"/>
          </p:nvPr>
        </p:nvSpPr>
        <p:spPr/>
        <p:txBody>
          <a:bodyPr/>
          <a:lstStyle/>
          <a:p>
            <a:fld id="{AE4518B2-77B0-4748-9D01-61BBB7B44A19}" type="slidenum">
              <a:rPr lang="en-GB"/>
              <a:t>38</a:t>
            </a:fld>
            <a:endParaRPr lang="en-GB"/>
          </a:p>
        </p:txBody>
      </p:sp>
    </p:spTree>
    <p:extLst>
      <p:ext uri="{BB962C8B-B14F-4D97-AF65-F5344CB8AC3E}">
        <p14:creationId xmlns:p14="http://schemas.microsoft.com/office/powerpoint/2010/main" val="23956580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do have a student charter but this is currently being updated. </a:t>
            </a:r>
          </a:p>
          <a:p>
            <a:endParaRPr lang="en-US">
              <a:cs typeface="Calibri"/>
            </a:endParaRPr>
          </a:p>
          <a:p>
            <a:r>
              <a:rPr lang="en-US">
                <a:cs typeface="Calibri"/>
              </a:rPr>
              <a:t>You could try an icebreaker. If you could eliminate one thing from your daily routine what would it be? What will make you smile today? Would you rather? </a:t>
            </a:r>
            <a:r>
              <a:rPr lang="en-US">
                <a:hlinkClick r:id="rId3"/>
              </a:rPr>
              <a:t>https://www.mtu.edu/student-leadership/student-orgs/rso-resources/virtual-resources/fun-icebreaking-questions.pdf</a:t>
            </a:r>
            <a:r>
              <a:rPr lang="en-US"/>
              <a:t> </a:t>
            </a:r>
            <a:r>
              <a:rPr lang="en-US">
                <a:cs typeface="Calibri"/>
              </a:rPr>
              <a:t>Could try Task Master inspired tasks</a:t>
            </a:r>
          </a:p>
          <a:p>
            <a:endParaRPr lang="en-US"/>
          </a:p>
          <a:p>
            <a:r>
              <a:rPr lang="en-US"/>
              <a:t>Suggested activity to build class contract:</a:t>
            </a:r>
          </a:p>
          <a:p>
            <a:endParaRPr lang="en-US"/>
          </a:p>
          <a:p>
            <a:r>
              <a:rPr lang="en-US"/>
              <a:t>Flip chart paper, pens.</a:t>
            </a:r>
          </a:p>
          <a:p>
            <a:endParaRPr lang="en-US"/>
          </a:p>
          <a:p>
            <a:r>
              <a:rPr lang="en-US"/>
              <a:t>Write what makes a good team/learning environment</a:t>
            </a:r>
          </a:p>
          <a:p>
            <a:r>
              <a:rPr lang="en-US"/>
              <a:t>Write what doesn't make a good team/learning environment.</a:t>
            </a:r>
          </a:p>
          <a:p>
            <a:r>
              <a:rPr lang="en-US"/>
              <a:t>Write what they want from the teacher.</a:t>
            </a:r>
          </a:p>
          <a:p>
            <a:endParaRPr lang="en-US">
              <a:cs typeface="Calibri" panose="020F0502020204030204"/>
            </a:endParaRPr>
          </a:p>
          <a:p>
            <a:r>
              <a:rPr lang="en-US">
                <a:cs typeface="Calibri" panose="020F0502020204030204"/>
              </a:rPr>
              <a:t>Or,</a:t>
            </a:r>
          </a:p>
          <a:p>
            <a:r>
              <a:rPr lang="en-US">
                <a:cs typeface="Calibri" panose="020F0502020204030204"/>
              </a:rPr>
              <a:t>Fears and expectations</a:t>
            </a:r>
            <a:endParaRPr lang="en-US"/>
          </a:p>
          <a:p>
            <a:endParaRPr lang="en-US"/>
          </a:p>
          <a:p>
            <a:r>
              <a:rPr lang="en-US"/>
              <a:t>Try to draw out:</a:t>
            </a:r>
          </a:p>
          <a:p>
            <a:pPr marL="171450" indent="-171450">
              <a:buFont typeface="Arial,Sans-Serif"/>
              <a:buChar char="•"/>
            </a:pPr>
            <a:r>
              <a:rPr lang="en-US"/>
              <a:t>Lateness</a:t>
            </a:r>
          </a:p>
          <a:p>
            <a:pPr marL="171450" indent="-171450">
              <a:buFont typeface="Arial,Sans-Serif"/>
              <a:buChar char="•"/>
            </a:pPr>
            <a:r>
              <a:rPr lang="en-US"/>
              <a:t>Group work, </a:t>
            </a:r>
          </a:p>
          <a:p>
            <a:pPr marL="171450" indent="-171450">
              <a:buFont typeface="Arial,Sans-Serif"/>
              <a:buChar char="•"/>
            </a:pPr>
            <a:r>
              <a:rPr lang="en-US"/>
              <a:t>Open to being in different groups rather than same table groups.</a:t>
            </a:r>
          </a:p>
          <a:p>
            <a:pPr marL="171450" indent="-171450">
              <a:buFont typeface="Arial,Sans-Serif"/>
              <a:buChar char="•"/>
            </a:pPr>
            <a:r>
              <a:rPr lang="en-US"/>
              <a:t>Completing independent activities</a:t>
            </a:r>
          </a:p>
          <a:p>
            <a:pPr marL="171450" indent="-171450">
              <a:buFont typeface="Arial,Sans-Serif"/>
              <a:buChar char="•"/>
            </a:pPr>
            <a:r>
              <a:rPr lang="en-US"/>
              <a:t>Interrupting – hands up</a:t>
            </a:r>
          </a:p>
          <a:p>
            <a:pPr marL="171450" indent="-171450">
              <a:buFont typeface="Arial,Sans-Serif"/>
              <a:buChar char="•"/>
            </a:pPr>
            <a:r>
              <a:rPr lang="en-US"/>
              <a:t>Taking turns</a:t>
            </a:r>
          </a:p>
          <a:p>
            <a:pPr marL="171450" indent="-171450">
              <a:buFont typeface="Arial,Sans-Serif"/>
              <a:buChar char="•"/>
            </a:pPr>
            <a:r>
              <a:rPr lang="en-US"/>
              <a:t>Respecting each other and their opinions, culture and backgrounds.</a:t>
            </a:r>
          </a:p>
          <a:p>
            <a:pPr marL="171450" indent="-171450">
              <a:buFont typeface="Arial,Sans-Serif"/>
              <a:buChar char="•"/>
            </a:pPr>
            <a:r>
              <a:rPr lang="en-US"/>
              <a:t>Constructive feedback including tone. Handling difficult conversations?</a:t>
            </a:r>
          </a:p>
          <a:p>
            <a:pPr marL="171450" indent="-171450">
              <a:buFont typeface="Arial,Sans-Serif"/>
              <a:buChar char="•"/>
            </a:pPr>
            <a:r>
              <a:rPr lang="en-US"/>
              <a:t>Participation</a:t>
            </a:r>
          </a:p>
          <a:p>
            <a:pPr marL="171450" indent="-171450">
              <a:buFont typeface="Arial,Sans-Serif"/>
              <a:buChar char="•"/>
            </a:pPr>
            <a:r>
              <a:rPr lang="en-US"/>
              <a:t>Respecting the environment</a:t>
            </a:r>
          </a:p>
          <a:p>
            <a:pPr marL="171450" indent="-171450">
              <a:buFont typeface="Arial,Sans-Serif"/>
              <a:buChar char="•"/>
            </a:pPr>
            <a:r>
              <a:rPr lang="en-US"/>
              <a:t>Food/drinks</a:t>
            </a:r>
          </a:p>
          <a:p>
            <a:pPr marL="171450" indent="-171450">
              <a:buFont typeface="Arial,Sans-Serif"/>
              <a:buChar char="•"/>
            </a:pPr>
            <a:r>
              <a:rPr lang="en-US"/>
              <a:t>Including everyone – everyone has a voice</a:t>
            </a:r>
          </a:p>
          <a:p>
            <a:pPr marL="171450" indent="-171450">
              <a:buFont typeface="Arial,Sans-Serif"/>
              <a:buChar char="•"/>
            </a:pPr>
            <a:r>
              <a:rPr lang="en-US"/>
              <a:t>Work standards.</a:t>
            </a:r>
          </a:p>
          <a:p>
            <a:pPr marL="171450" indent="-171450">
              <a:buFont typeface="Arial,Sans-Serif"/>
              <a:buChar char="•"/>
            </a:pPr>
            <a:r>
              <a:rPr lang="en-US"/>
              <a:t>Listen.</a:t>
            </a:r>
          </a:p>
          <a:p>
            <a:pPr marL="171450" indent="-171450">
              <a:buFont typeface="Arial,Sans-Serif"/>
              <a:buChar char="•"/>
            </a:pPr>
            <a:r>
              <a:rPr lang="en-US">
                <a:ea typeface="Calibri" panose="020F0502020204030204"/>
                <a:cs typeface="Calibri"/>
              </a:rPr>
              <a:t>Reporting absences.</a:t>
            </a:r>
          </a:p>
          <a:p>
            <a:pPr marL="171450" indent="-171450">
              <a:buFont typeface="Arial,Sans-Serif"/>
              <a:buChar char="•"/>
            </a:pPr>
            <a:endParaRPr lang="en-US">
              <a:ea typeface="Calibri" panose="020F0502020204030204"/>
              <a:cs typeface="Calibri"/>
            </a:endParaRP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39</a:t>
            </a:fld>
            <a:endParaRPr lang="en-GB"/>
          </a:p>
        </p:txBody>
      </p:sp>
    </p:spTree>
    <p:extLst>
      <p:ext uri="{BB962C8B-B14F-4D97-AF65-F5344CB8AC3E}">
        <p14:creationId xmlns:p14="http://schemas.microsoft.com/office/powerpoint/2010/main" val="941820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do have a student charter but this is currently being updated. </a:t>
            </a:r>
          </a:p>
          <a:p>
            <a:endParaRPr lang="en-US">
              <a:cs typeface="Calibri"/>
            </a:endParaRPr>
          </a:p>
          <a:p>
            <a:r>
              <a:rPr lang="en-US">
                <a:cs typeface="Calibri"/>
              </a:rPr>
              <a:t>You could try an icebreaker. If you could eliminate one thing from your daily routine what would it be? What will make you smile today? Would you rather? </a:t>
            </a:r>
            <a:r>
              <a:rPr lang="en-US">
                <a:hlinkClick r:id="rId3"/>
              </a:rPr>
              <a:t>https://www.mtu.edu/student-leadership/student-orgs/rso-resources/virtual-resources/fun-icebreaking-questions.pdf</a:t>
            </a:r>
            <a:r>
              <a:rPr lang="en-US"/>
              <a:t> </a:t>
            </a:r>
            <a:r>
              <a:rPr lang="en-US">
                <a:cs typeface="Calibri"/>
              </a:rPr>
              <a:t>Could try Task Master inspired tasks</a:t>
            </a:r>
          </a:p>
          <a:p>
            <a:endParaRPr lang="en-US"/>
          </a:p>
          <a:p>
            <a:r>
              <a:rPr lang="en-US"/>
              <a:t>Suggested activity to build class contract:</a:t>
            </a:r>
          </a:p>
          <a:p>
            <a:endParaRPr lang="en-US"/>
          </a:p>
          <a:p>
            <a:r>
              <a:rPr lang="en-US"/>
              <a:t>Flip chart paper, pens.</a:t>
            </a:r>
          </a:p>
          <a:p>
            <a:endParaRPr lang="en-US"/>
          </a:p>
          <a:p>
            <a:r>
              <a:rPr lang="en-US"/>
              <a:t>Write what makes a good team/learning environment</a:t>
            </a:r>
          </a:p>
          <a:p>
            <a:r>
              <a:rPr lang="en-US"/>
              <a:t>Write what doesn't make a good team/learning environment.</a:t>
            </a:r>
          </a:p>
          <a:p>
            <a:r>
              <a:rPr lang="en-US"/>
              <a:t>Write what they want from the teacher.</a:t>
            </a:r>
          </a:p>
          <a:p>
            <a:endParaRPr lang="en-US">
              <a:cs typeface="Calibri" panose="020F0502020204030204"/>
            </a:endParaRPr>
          </a:p>
          <a:p>
            <a:r>
              <a:rPr lang="en-US">
                <a:cs typeface="Calibri" panose="020F0502020204030204"/>
              </a:rPr>
              <a:t>Or,</a:t>
            </a:r>
          </a:p>
          <a:p>
            <a:r>
              <a:rPr lang="en-US">
                <a:cs typeface="Calibri" panose="020F0502020204030204"/>
              </a:rPr>
              <a:t>Fears and expectations</a:t>
            </a:r>
            <a:endParaRPr lang="en-US"/>
          </a:p>
          <a:p>
            <a:endParaRPr lang="en-US"/>
          </a:p>
          <a:p>
            <a:r>
              <a:rPr lang="en-US"/>
              <a:t>Try to draw out:</a:t>
            </a:r>
          </a:p>
          <a:p>
            <a:pPr marL="171450" indent="-171450">
              <a:buFont typeface="Arial,Sans-Serif"/>
              <a:buChar char="•"/>
            </a:pPr>
            <a:r>
              <a:rPr lang="en-US"/>
              <a:t>Lateness</a:t>
            </a:r>
          </a:p>
          <a:p>
            <a:pPr marL="171450" indent="-171450">
              <a:buFont typeface="Arial,Sans-Serif"/>
              <a:buChar char="•"/>
            </a:pPr>
            <a:r>
              <a:rPr lang="en-US"/>
              <a:t>Group work, </a:t>
            </a:r>
          </a:p>
          <a:p>
            <a:pPr marL="171450" indent="-171450">
              <a:buFont typeface="Arial,Sans-Serif"/>
              <a:buChar char="•"/>
            </a:pPr>
            <a:r>
              <a:rPr lang="en-US"/>
              <a:t>Open to being in different groups rather than same table groups.</a:t>
            </a:r>
          </a:p>
          <a:p>
            <a:pPr marL="171450" indent="-171450">
              <a:buFont typeface="Arial,Sans-Serif"/>
              <a:buChar char="•"/>
            </a:pPr>
            <a:r>
              <a:rPr lang="en-US"/>
              <a:t>Completing independent activities</a:t>
            </a:r>
          </a:p>
          <a:p>
            <a:pPr marL="171450" indent="-171450">
              <a:buFont typeface="Arial,Sans-Serif"/>
              <a:buChar char="•"/>
            </a:pPr>
            <a:r>
              <a:rPr lang="en-US"/>
              <a:t>Interrupting – hands up</a:t>
            </a:r>
          </a:p>
          <a:p>
            <a:pPr marL="171450" indent="-171450">
              <a:buFont typeface="Arial,Sans-Serif"/>
              <a:buChar char="•"/>
            </a:pPr>
            <a:r>
              <a:rPr lang="en-US"/>
              <a:t>Taking turns</a:t>
            </a:r>
          </a:p>
          <a:p>
            <a:pPr marL="171450" indent="-171450">
              <a:buFont typeface="Arial,Sans-Serif"/>
              <a:buChar char="•"/>
            </a:pPr>
            <a:r>
              <a:rPr lang="en-US"/>
              <a:t>Respecting each other and their opinions, culture and backgrounds.</a:t>
            </a:r>
          </a:p>
          <a:p>
            <a:pPr marL="171450" indent="-171450">
              <a:buFont typeface="Arial,Sans-Serif"/>
              <a:buChar char="•"/>
            </a:pPr>
            <a:r>
              <a:rPr lang="en-US"/>
              <a:t>Constructive feedback including tone. Handling difficult conversations?</a:t>
            </a:r>
          </a:p>
          <a:p>
            <a:pPr marL="171450" indent="-171450">
              <a:buFont typeface="Arial,Sans-Serif"/>
              <a:buChar char="•"/>
            </a:pPr>
            <a:r>
              <a:rPr lang="en-US"/>
              <a:t>Participation</a:t>
            </a:r>
          </a:p>
          <a:p>
            <a:pPr marL="171450" indent="-171450">
              <a:buFont typeface="Arial,Sans-Serif"/>
              <a:buChar char="•"/>
            </a:pPr>
            <a:r>
              <a:rPr lang="en-US"/>
              <a:t>Respecting the environment</a:t>
            </a:r>
          </a:p>
          <a:p>
            <a:pPr marL="171450" indent="-171450">
              <a:buFont typeface="Arial,Sans-Serif"/>
              <a:buChar char="•"/>
            </a:pPr>
            <a:r>
              <a:rPr lang="en-US"/>
              <a:t>Food/drinks</a:t>
            </a:r>
          </a:p>
          <a:p>
            <a:pPr marL="171450" indent="-171450">
              <a:buFont typeface="Arial,Sans-Serif"/>
              <a:buChar char="•"/>
            </a:pPr>
            <a:r>
              <a:rPr lang="en-US"/>
              <a:t>Including everyone – everyone has a voice</a:t>
            </a:r>
          </a:p>
          <a:p>
            <a:pPr marL="171450" indent="-171450">
              <a:buFont typeface="Arial,Sans-Serif"/>
              <a:buChar char="•"/>
            </a:pPr>
            <a:r>
              <a:rPr lang="en-US"/>
              <a:t>Work standards.</a:t>
            </a:r>
          </a:p>
          <a:p>
            <a:pPr marL="171450" indent="-171450">
              <a:buFont typeface="Arial,Sans-Serif"/>
              <a:buChar char="•"/>
            </a:pPr>
            <a:r>
              <a:rPr lang="en-US"/>
              <a:t>Listen.</a:t>
            </a:r>
          </a:p>
          <a:p>
            <a:pPr marL="171450" indent="-171450">
              <a:buFont typeface="Arial,Sans-Serif"/>
              <a:buChar char="•"/>
            </a:pPr>
            <a:r>
              <a:rPr lang="en-US">
                <a:ea typeface="Calibri" panose="020F0502020204030204"/>
                <a:cs typeface="Calibri"/>
              </a:rPr>
              <a:t>Reporting absences.</a:t>
            </a:r>
          </a:p>
          <a:p>
            <a:pPr marL="171450" indent="-171450">
              <a:buFont typeface="Arial,Sans-Serif"/>
              <a:buChar char="•"/>
            </a:pPr>
            <a:endParaRPr lang="en-US">
              <a:ea typeface="Calibri" panose="020F0502020204030204"/>
              <a:cs typeface="Calibri"/>
            </a:endParaRP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40</a:t>
            </a:fld>
            <a:endParaRPr lang="en-GB"/>
          </a:p>
        </p:txBody>
      </p:sp>
    </p:spTree>
    <p:extLst>
      <p:ext uri="{BB962C8B-B14F-4D97-AF65-F5344CB8AC3E}">
        <p14:creationId xmlns:p14="http://schemas.microsoft.com/office/powerpoint/2010/main" val="33738560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panose="020F0502020204030204"/>
                <a:cs typeface="Calibri"/>
              </a:rPr>
              <a:t>Firstly, please explain that UCC operates within a wider college environment and therefore it is important that this information is shared. </a:t>
            </a:r>
          </a:p>
          <a:p>
            <a:endParaRPr lang="en-US">
              <a:ea typeface="Calibri" panose="020F0502020204030204"/>
              <a:cs typeface="Calibri"/>
            </a:endParaRPr>
          </a:p>
          <a:p>
            <a:r>
              <a:rPr lang="en-US">
                <a:ea typeface="Calibri" panose="020F0502020204030204"/>
                <a:cs typeface="Calibri"/>
              </a:rPr>
              <a:t>Dress code – be aware that this is an FE policy and that some parts relating to curriculum areas are not applicable. </a:t>
            </a:r>
            <a:endParaRPr lang="en-US"/>
          </a:p>
          <a:p>
            <a:endParaRPr lang="en-US">
              <a:ea typeface="Calibri" panose="020F0502020204030204"/>
              <a:cs typeface="Calibri"/>
            </a:endParaRPr>
          </a:p>
          <a:p>
            <a:r>
              <a:rPr lang="en-US">
                <a:ea typeface="Calibri" panose="020F0502020204030204"/>
                <a:cs typeface="Calibri"/>
              </a:rPr>
              <a:t>Lanyards and smoking will have been covered off early on already, this is just a reminder. </a:t>
            </a:r>
          </a:p>
          <a:p>
            <a:endParaRPr lang="en-US">
              <a:ea typeface="Calibri" panose="020F0502020204030204"/>
              <a:cs typeface="Calibri"/>
            </a:endParaRPr>
          </a:p>
          <a:p>
            <a:r>
              <a:rPr lang="en-US">
                <a:ea typeface="Calibri" panose="020F0502020204030204"/>
                <a:cs typeface="Calibri"/>
              </a:rPr>
              <a:t>Explain that they will see posters across campus reiterating professional standards like this on e on professional standards and expectations. Whilst we would not expect any of our students to do any of these things, it is still important to make everyone aware of College expectations. </a:t>
            </a:r>
          </a:p>
        </p:txBody>
      </p:sp>
      <p:sp>
        <p:nvSpPr>
          <p:cNvPr id="4" name="Slide Number Placeholder 3"/>
          <p:cNvSpPr>
            <a:spLocks noGrp="1"/>
          </p:cNvSpPr>
          <p:nvPr>
            <p:ph type="sldNum" sz="quarter" idx="5"/>
          </p:nvPr>
        </p:nvSpPr>
        <p:spPr/>
        <p:txBody>
          <a:bodyPr/>
          <a:lstStyle/>
          <a:p>
            <a:fld id="{AE4518B2-77B0-4748-9D01-61BBB7B44A19}" type="slidenum">
              <a:rPr lang="en-GB"/>
              <a:t>41</a:t>
            </a:fld>
            <a:endParaRPr lang="en-GB"/>
          </a:p>
        </p:txBody>
      </p:sp>
    </p:spTree>
    <p:extLst>
      <p:ext uri="{BB962C8B-B14F-4D97-AF65-F5344CB8AC3E}">
        <p14:creationId xmlns:p14="http://schemas.microsoft.com/office/powerpoint/2010/main" val="31110155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do have a student charter but this is currently being updated. </a:t>
            </a:r>
          </a:p>
          <a:p>
            <a:endParaRPr lang="en-US">
              <a:cs typeface="Calibri"/>
            </a:endParaRPr>
          </a:p>
          <a:p>
            <a:r>
              <a:rPr lang="en-US">
                <a:cs typeface="Calibri"/>
              </a:rPr>
              <a:t>You could try an icebreaker. If you could eliminate one thing from your daily routine what would it be? What will make you smile today? Would you rather? </a:t>
            </a:r>
            <a:r>
              <a:rPr lang="en-US">
                <a:hlinkClick r:id="rId3"/>
              </a:rPr>
              <a:t>https://www.mtu.edu/student-leadership/student-orgs/rso-resources/virtual-resources/fun-icebreaking-questions.pdf</a:t>
            </a:r>
            <a:r>
              <a:rPr lang="en-US"/>
              <a:t> </a:t>
            </a:r>
            <a:r>
              <a:rPr lang="en-US">
                <a:cs typeface="Calibri"/>
              </a:rPr>
              <a:t>Could try Task Master inspired tasks</a:t>
            </a:r>
          </a:p>
          <a:p>
            <a:endParaRPr lang="en-US"/>
          </a:p>
          <a:p>
            <a:r>
              <a:rPr lang="en-US"/>
              <a:t>Suggested activity to build class contract:</a:t>
            </a:r>
          </a:p>
          <a:p>
            <a:endParaRPr lang="en-US"/>
          </a:p>
          <a:p>
            <a:r>
              <a:rPr lang="en-US"/>
              <a:t>Flip chart paper, pens.</a:t>
            </a:r>
          </a:p>
          <a:p>
            <a:endParaRPr lang="en-US"/>
          </a:p>
          <a:p>
            <a:r>
              <a:rPr lang="en-US"/>
              <a:t>Write what makes a good team/learning environment</a:t>
            </a:r>
          </a:p>
          <a:p>
            <a:r>
              <a:rPr lang="en-US"/>
              <a:t>Write what doesn't make a good team/learning environment.</a:t>
            </a:r>
          </a:p>
          <a:p>
            <a:r>
              <a:rPr lang="en-US"/>
              <a:t>Write what they want from the teacher.</a:t>
            </a:r>
          </a:p>
          <a:p>
            <a:endParaRPr lang="en-US">
              <a:cs typeface="Calibri" panose="020F0502020204030204"/>
            </a:endParaRPr>
          </a:p>
          <a:p>
            <a:r>
              <a:rPr lang="en-US">
                <a:cs typeface="Calibri" panose="020F0502020204030204"/>
              </a:rPr>
              <a:t>Or,</a:t>
            </a:r>
          </a:p>
          <a:p>
            <a:r>
              <a:rPr lang="en-US">
                <a:cs typeface="Calibri" panose="020F0502020204030204"/>
              </a:rPr>
              <a:t>Fears and expectations</a:t>
            </a:r>
            <a:endParaRPr lang="en-US"/>
          </a:p>
          <a:p>
            <a:endParaRPr lang="en-US"/>
          </a:p>
          <a:p>
            <a:r>
              <a:rPr lang="en-US"/>
              <a:t>Try to draw out:</a:t>
            </a:r>
          </a:p>
          <a:p>
            <a:pPr marL="171450" indent="-171450">
              <a:buFont typeface="Arial,Sans-Serif"/>
              <a:buChar char="•"/>
            </a:pPr>
            <a:r>
              <a:rPr lang="en-US"/>
              <a:t>Lateness</a:t>
            </a:r>
          </a:p>
          <a:p>
            <a:pPr marL="171450" indent="-171450">
              <a:buFont typeface="Arial,Sans-Serif"/>
              <a:buChar char="•"/>
            </a:pPr>
            <a:r>
              <a:rPr lang="en-US"/>
              <a:t>Group work, </a:t>
            </a:r>
          </a:p>
          <a:p>
            <a:pPr marL="171450" indent="-171450">
              <a:buFont typeface="Arial,Sans-Serif"/>
              <a:buChar char="•"/>
            </a:pPr>
            <a:r>
              <a:rPr lang="en-US"/>
              <a:t>Open to being in different groups rather than same table groups.</a:t>
            </a:r>
          </a:p>
          <a:p>
            <a:pPr marL="171450" indent="-171450">
              <a:buFont typeface="Arial,Sans-Serif"/>
              <a:buChar char="•"/>
            </a:pPr>
            <a:r>
              <a:rPr lang="en-US"/>
              <a:t>Completing independent activities</a:t>
            </a:r>
          </a:p>
          <a:p>
            <a:pPr marL="171450" indent="-171450">
              <a:buFont typeface="Arial,Sans-Serif"/>
              <a:buChar char="•"/>
            </a:pPr>
            <a:r>
              <a:rPr lang="en-US"/>
              <a:t>Interrupting – hands up</a:t>
            </a:r>
          </a:p>
          <a:p>
            <a:pPr marL="171450" indent="-171450">
              <a:buFont typeface="Arial,Sans-Serif"/>
              <a:buChar char="•"/>
            </a:pPr>
            <a:r>
              <a:rPr lang="en-US"/>
              <a:t>Taking turns</a:t>
            </a:r>
          </a:p>
          <a:p>
            <a:pPr marL="171450" indent="-171450">
              <a:buFont typeface="Arial,Sans-Serif"/>
              <a:buChar char="•"/>
            </a:pPr>
            <a:r>
              <a:rPr lang="en-US"/>
              <a:t>Respecting each other and their opinions, culture and backgrounds.</a:t>
            </a:r>
          </a:p>
          <a:p>
            <a:pPr marL="171450" indent="-171450">
              <a:buFont typeface="Arial,Sans-Serif"/>
              <a:buChar char="•"/>
            </a:pPr>
            <a:r>
              <a:rPr lang="en-US"/>
              <a:t>Constructive feedback including tone. Handling difficult conversations?</a:t>
            </a:r>
          </a:p>
          <a:p>
            <a:pPr marL="171450" indent="-171450">
              <a:buFont typeface="Arial,Sans-Serif"/>
              <a:buChar char="•"/>
            </a:pPr>
            <a:r>
              <a:rPr lang="en-US"/>
              <a:t>Participation</a:t>
            </a:r>
          </a:p>
          <a:p>
            <a:pPr marL="171450" indent="-171450">
              <a:buFont typeface="Arial,Sans-Serif"/>
              <a:buChar char="•"/>
            </a:pPr>
            <a:r>
              <a:rPr lang="en-US"/>
              <a:t>Respecting the environment</a:t>
            </a:r>
          </a:p>
          <a:p>
            <a:pPr marL="171450" indent="-171450">
              <a:buFont typeface="Arial,Sans-Serif"/>
              <a:buChar char="•"/>
            </a:pPr>
            <a:r>
              <a:rPr lang="en-US"/>
              <a:t>Food/drinks</a:t>
            </a:r>
          </a:p>
          <a:p>
            <a:pPr marL="171450" indent="-171450">
              <a:buFont typeface="Arial,Sans-Serif"/>
              <a:buChar char="•"/>
            </a:pPr>
            <a:r>
              <a:rPr lang="en-US"/>
              <a:t>Including everyone – everyone has a voice</a:t>
            </a:r>
          </a:p>
          <a:p>
            <a:pPr marL="171450" indent="-171450">
              <a:buFont typeface="Arial,Sans-Serif"/>
              <a:buChar char="•"/>
            </a:pPr>
            <a:r>
              <a:rPr lang="en-US"/>
              <a:t>Work standards.</a:t>
            </a:r>
          </a:p>
          <a:p>
            <a:pPr marL="171450" indent="-171450">
              <a:buFont typeface="Arial,Sans-Serif"/>
              <a:buChar char="•"/>
            </a:pPr>
            <a:r>
              <a:rPr lang="en-US"/>
              <a:t>Listen.</a:t>
            </a:r>
          </a:p>
          <a:p>
            <a:pPr marL="171450" indent="-171450">
              <a:buFont typeface="Arial,Sans-Serif"/>
              <a:buChar char="•"/>
            </a:pPr>
            <a:r>
              <a:rPr lang="en-US">
                <a:ea typeface="Calibri" panose="020F0502020204030204"/>
                <a:cs typeface="Calibri"/>
              </a:rPr>
              <a:t>Reporting absences.</a:t>
            </a:r>
          </a:p>
          <a:p>
            <a:pPr marL="171450" indent="-171450">
              <a:buFont typeface="Arial,Sans-Serif"/>
              <a:buChar char="•"/>
            </a:pPr>
            <a:endParaRPr lang="en-US">
              <a:ea typeface="Calibri" panose="020F0502020204030204"/>
              <a:cs typeface="Calibri"/>
            </a:endParaRP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42</a:t>
            </a:fld>
            <a:endParaRPr lang="en-GB"/>
          </a:p>
        </p:txBody>
      </p:sp>
    </p:spTree>
    <p:extLst>
      <p:ext uri="{BB962C8B-B14F-4D97-AF65-F5344CB8AC3E}">
        <p14:creationId xmlns:p14="http://schemas.microsoft.com/office/powerpoint/2010/main" val="5618815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Requests for nominations will follow.  </a:t>
            </a:r>
          </a:p>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43</a:t>
            </a:fld>
            <a:endParaRPr lang="en-GB"/>
          </a:p>
        </p:txBody>
      </p:sp>
    </p:spTree>
    <p:extLst>
      <p:ext uri="{BB962C8B-B14F-4D97-AF65-F5344CB8AC3E}">
        <p14:creationId xmlns:p14="http://schemas.microsoft.com/office/powerpoint/2010/main" val="8512855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Induction letter should have suggested to download </a:t>
            </a:r>
            <a:r>
              <a:rPr lang="en-US" dirty="0" err="1">
                <a:cs typeface="Calibri"/>
              </a:rPr>
              <a:t>Eduroam</a:t>
            </a:r>
            <a:r>
              <a:rPr lang="en-US" dirty="0">
                <a:cs typeface="Calibri"/>
              </a:rPr>
              <a:t>.</a:t>
            </a:r>
          </a:p>
          <a:p>
            <a:endParaRPr lang="en-US">
              <a:cs typeface="Calibri"/>
            </a:endParaRPr>
          </a:p>
          <a:p>
            <a:r>
              <a:rPr lang="en-US" dirty="0">
                <a:cs typeface="Calibri"/>
              </a:rPr>
              <a:t>Need to do these before anything else.</a:t>
            </a:r>
          </a:p>
        </p:txBody>
      </p:sp>
      <p:sp>
        <p:nvSpPr>
          <p:cNvPr id="4" name="Slide Number Placeholder 3"/>
          <p:cNvSpPr>
            <a:spLocks noGrp="1"/>
          </p:cNvSpPr>
          <p:nvPr>
            <p:ph type="sldNum" sz="quarter" idx="5"/>
          </p:nvPr>
        </p:nvSpPr>
        <p:spPr/>
        <p:txBody>
          <a:bodyPr/>
          <a:lstStyle/>
          <a:p>
            <a:fld id="{DB72DC6E-9989-44B9-AF05-C883A0EA9257}" type="slidenum">
              <a:rPr lang="en-GB"/>
              <a:t>46</a:t>
            </a:fld>
            <a:endParaRPr lang="en-GB"/>
          </a:p>
        </p:txBody>
      </p:sp>
    </p:spTree>
    <p:extLst>
      <p:ext uri="{BB962C8B-B14F-4D97-AF65-F5344CB8AC3E}">
        <p14:creationId xmlns:p14="http://schemas.microsoft.com/office/powerpoint/2010/main" val="559216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remove where necessary</a:t>
            </a:r>
          </a:p>
        </p:txBody>
      </p:sp>
      <p:sp>
        <p:nvSpPr>
          <p:cNvPr id="4" name="Slide Number Placeholder 3"/>
          <p:cNvSpPr>
            <a:spLocks noGrp="1"/>
          </p:cNvSpPr>
          <p:nvPr>
            <p:ph type="sldNum" sz="quarter" idx="5"/>
          </p:nvPr>
        </p:nvSpPr>
        <p:spPr/>
        <p:txBody>
          <a:bodyPr/>
          <a:lstStyle/>
          <a:p>
            <a:fld id="{AE4518B2-77B0-4748-9D01-61BBB7B44A19}" type="slidenum">
              <a:rPr lang="en-GB"/>
              <a:t>6</a:t>
            </a:fld>
            <a:endParaRPr lang="en-GB"/>
          </a:p>
        </p:txBody>
      </p:sp>
    </p:spTree>
    <p:extLst>
      <p:ext uri="{BB962C8B-B14F-4D97-AF65-F5344CB8AC3E}">
        <p14:creationId xmlns:p14="http://schemas.microsoft.com/office/powerpoint/2010/main" val="19356470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QR code takes you to the guidance BUT need to be logged on. </a:t>
            </a:r>
            <a:endParaRPr lang="en-GB"/>
          </a:p>
          <a:p>
            <a:r>
              <a:rPr lang="en-GB" dirty="0"/>
              <a:t>***You may benefit from opening up the step-by-step guidance.</a:t>
            </a:r>
            <a:endParaRPr lang="en-US">
              <a:cs typeface="Calibri"/>
            </a:endParaRPr>
          </a:p>
          <a:p>
            <a:endParaRPr lang="en-GB"/>
          </a:p>
          <a:p>
            <a:r>
              <a:rPr lang="en-GB" dirty="0"/>
              <a:t>Student action:</a:t>
            </a:r>
            <a:endParaRPr lang="en-GB">
              <a:cs typeface="Calibri" panose="020F0502020204030204"/>
            </a:endParaRPr>
          </a:p>
          <a:p>
            <a:endParaRPr lang="en-GB"/>
          </a:p>
          <a:p>
            <a:pPr algn="l" fontAlgn="base">
              <a:buFont typeface="Arial" panose="020B0604020202020204" pitchFamily="34" charset="0"/>
              <a:buChar char="•"/>
            </a:pPr>
            <a:r>
              <a:rPr lang="en-GB" b="0" i="0" dirty="0">
                <a:solidFill>
                  <a:srgbClr val="000000"/>
                </a:solidFill>
                <a:effectLst/>
                <a:latin typeface="merriweather" panose="00000500000000000000" pitchFamily="2" charset="0"/>
              </a:rPr>
              <a:t>Download and set up MAF app.</a:t>
            </a:r>
          </a:p>
          <a:p>
            <a:endParaRPr lang="en-GB"/>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47</a:t>
            </a:fld>
            <a:endParaRPr lang="en-GB"/>
          </a:p>
        </p:txBody>
      </p:sp>
    </p:spTree>
    <p:extLst>
      <p:ext uri="{BB962C8B-B14F-4D97-AF65-F5344CB8AC3E}">
        <p14:creationId xmlns:p14="http://schemas.microsoft.com/office/powerpoint/2010/main" val="8612852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Login on desktops before own devices. </a:t>
            </a:r>
          </a:p>
        </p:txBody>
      </p:sp>
      <p:sp>
        <p:nvSpPr>
          <p:cNvPr id="4" name="Slide Number Placeholder 3"/>
          <p:cNvSpPr>
            <a:spLocks noGrp="1"/>
          </p:cNvSpPr>
          <p:nvPr>
            <p:ph type="sldNum" sz="quarter" idx="5"/>
          </p:nvPr>
        </p:nvSpPr>
        <p:spPr/>
        <p:txBody>
          <a:bodyPr/>
          <a:lstStyle/>
          <a:p>
            <a:fld id="{DB72DC6E-9989-44B9-AF05-C883A0EA9257}" type="slidenum">
              <a:rPr lang="en-GB" smtClean="0"/>
              <a:t>48</a:t>
            </a:fld>
            <a:endParaRPr lang="en-GB"/>
          </a:p>
        </p:txBody>
      </p:sp>
    </p:spTree>
    <p:extLst>
      <p:ext uri="{BB962C8B-B14F-4D97-AF65-F5344CB8AC3E}">
        <p14:creationId xmlns:p14="http://schemas.microsoft.com/office/powerpoint/2010/main" val="22863495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QR code takes you to email. </a:t>
            </a:r>
          </a:p>
          <a:p>
            <a:r>
              <a:rPr lang="en-GB" dirty="0">
                <a:cs typeface="Calibri"/>
              </a:rPr>
              <a:t>***Students to access their account while on campus. </a:t>
            </a:r>
          </a:p>
          <a:p>
            <a:r>
              <a:rPr lang="en-GB" dirty="0"/>
              <a:t>Student actions:</a:t>
            </a:r>
            <a:endParaRPr lang="en-GB">
              <a:cs typeface="Calibri" panose="020F0502020204030204"/>
            </a:endParaRPr>
          </a:p>
          <a:p>
            <a:endParaRPr lang="en-GB"/>
          </a:p>
          <a:p>
            <a:pPr algn="l" fontAlgn="base">
              <a:buFont typeface="Arial" panose="020B0604020202020204" pitchFamily="34" charset="0"/>
              <a:buChar char="•"/>
            </a:pPr>
            <a:r>
              <a:rPr lang="en-GB" b="0" i="0" dirty="0">
                <a:solidFill>
                  <a:srgbClr val="000000"/>
                </a:solidFill>
                <a:effectLst/>
                <a:latin typeface="merriweather" panose="00000500000000000000" pitchFamily="2" charset="0"/>
              </a:rPr>
              <a:t>Access your email account.</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dirty="0">
                <a:solidFill>
                  <a:srgbClr val="000000"/>
                </a:solidFill>
                <a:effectLst/>
                <a:latin typeface="merriweather" panose="00000500000000000000" pitchFamily="2" charset="0"/>
              </a:rPr>
              <a:t>Save the external email link to your 'favourites'.</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dirty="0">
                <a:solidFill>
                  <a:srgbClr val="000000"/>
                </a:solidFill>
                <a:effectLst/>
                <a:latin typeface="merriweather" panose="00000500000000000000" pitchFamily="2" charset="0"/>
              </a:rPr>
              <a:t>Consider downloading the Microsoft Outlook app.</a:t>
            </a:r>
            <a:endParaRPr lang="en-GB" b="0" i="0" dirty="0">
              <a:solidFill>
                <a:srgbClr val="000000"/>
              </a:solidFill>
              <a:effectLst/>
              <a:latin typeface="lato" panose="020F0502020204030203" pitchFamily="34" charset="0"/>
            </a:endParaRPr>
          </a:p>
          <a:p>
            <a:pPr algn="l" fontAlgn="base">
              <a:buFont typeface="Arial" panose="020B0604020202020204" pitchFamily="34" charset="0"/>
              <a:buChar char="•"/>
            </a:pPr>
            <a:r>
              <a:rPr lang="en-GB" b="0" i="0" dirty="0">
                <a:solidFill>
                  <a:srgbClr val="000000"/>
                </a:solidFill>
                <a:effectLst/>
                <a:latin typeface="merriweather" panose="00000500000000000000" pitchFamily="2" charset="0"/>
              </a:rPr>
              <a:t>Review the email support guides in your own time if you need further support. </a:t>
            </a:r>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49</a:t>
            </a:fld>
            <a:endParaRPr lang="en-GB"/>
          </a:p>
        </p:txBody>
      </p:sp>
    </p:spTree>
    <p:extLst>
      <p:ext uri="{BB962C8B-B14F-4D97-AF65-F5344CB8AC3E}">
        <p14:creationId xmlns:p14="http://schemas.microsoft.com/office/powerpoint/2010/main" val="6612896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can look in their own time if need further help. </a:t>
            </a:r>
          </a:p>
        </p:txBody>
      </p:sp>
      <p:sp>
        <p:nvSpPr>
          <p:cNvPr id="4" name="Slide Number Placeholder 3"/>
          <p:cNvSpPr>
            <a:spLocks noGrp="1"/>
          </p:cNvSpPr>
          <p:nvPr>
            <p:ph type="sldNum" sz="quarter" idx="5"/>
          </p:nvPr>
        </p:nvSpPr>
        <p:spPr/>
        <p:txBody>
          <a:bodyPr/>
          <a:lstStyle/>
          <a:p>
            <a:fld id="{DB72DC6E-9989-44B9-AF05-C883A0EA9257}" type="slidenum">
              <a:rPr lang="en-GB" smtClean="0"/>
              <a:t>50</a:t>
            </a:fld>
            <a:endParaRPr lang="en-GB"/>
          </a:p>
        </p:txBody>
      </p:sp>
    </p:spTree>
    <p:extLst>
      <p:ext uri="{BB962C8B-B14F-4D97-AF65-F5344CB8AC3E}">
        <p14:creationId xmlns:p14="http://schemas.microsoft.com/office/powerpoint/2010/main" val="10972299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 students to look at their calendar and explain how you use it.</a:t>
            </a:r>
          </a:p>
        </p:txBody>
      </p:sp>
      <p:sp>
        <p:nvSpPr>
          <p:cNvPr id="4" name="Slide Number Placeholder 3"/>
          <p:cNvSpPr>
            <a:spLocks noGrp="1"/>
          </p:cNvSpPr>
          <p:nvPr>
            <p:ph type="sldNum" sz="quarter" idx="5"/>
          </p:nvPr>
        </p:nvSpPr>
        <p:spPr/>
        <p:txBody>
          <a:bodyPr/>
          <a:lstStyle/>
          <a:p>
            <a:fld id="{DB72DC6E-9989-44B9-AF05-C883A0EA9257}" type="slidenum">
              <a:rPr lang="en-GB" smtClean="0"/>
              <a:t>51</a:t>
            </a:fld>
            <a:endParaRPr lang="en-GB"/>
          </a:p>
        </p:txBody>
      </p:sp>
    </p:spTree>
    <p:extLst>
      <p:ext uri="{BB962C8B-B14F-4D97-AF65-F5344CB8AC3E}">
        <p14:creationId xmlns:p14="http://schemas.microsoft.com/office/powerpoint/2010/main" val="42776144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COURSES MAY DO THIS ON A SEPARATE DAY WHEN USING THEIR OWN DEVICES. THIS IS YOUR CHOICE</a:t>
            </a:r>
          </a:p>
        </p:txBody>
      </p:sp>
      <p:sp>
        <p:nvSpPr>
          <p:cNvPr id="4" name="Slide Number Placeholder 3"/>
          <p:cNvSpPr>
            <a:spLocks noGrp="1"/>
          </p:cNvSpPr>
          <p:nvPr>
            <p:ph type="sldNum" sz="quarter" idx="5"/>
          </p:nvPr>
        </p:nvSpPr>
        <p:spPr/>
        <p:txBody>
          <a:bodyPr/>
          <a:lstStyle/>
          <a:p>
            <a:fld id="{DB72DC6E-9989-44B9-AF05-C883A0EA9257}" type="slidenum">
              <a:rPr lang="en-GB" smtClean="0"/>
              <a:t>52</a:t>
            </a:fld>
            <a:endParaRPr lang="en-GB"/>
          </a:p>
        </p:txBody>
      </p:sp>
    </p:spTree>
    <p:extLst>
      <p:ext uri="{BB962C8B-B14F-4D97-AF65-F5344CB8AC3E}">
        <p14:creationId xmlns:p14="http://schemas.microsoft.com/office/powerpoint/2010/main" val="3292648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53</a:t>
            </a:fld>
            <a:endParaRPr lang="en-GB"/>
          </a:p>
        </p:txBody>
      </p:sp>
    </p:spTree>
    <p:extLst>
      <p:ext uri="{BB962C8B-B14F-4D97-AF65-F5344CB8AC3E}">
        <p14:creationId xmlns:p14="http://schemas.microsoft.com/office/powerpoint/2010/main" val="9074001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follows on from the Outlook that you’ve just accessed. </a:t>
            </a:r>
          </a:p>
          <a:p>
            <a:endParaRPr lang="en-GB"/>
          </a:p>
          <a:p>
            <a:r>
              <a:rPr lang="en-GB" dirty="0"/>
              <a:t>This can be accessed on any device in or outside of campus</a:t>
            </a:r>
          </a:p>
        </p:txBody>
      </p:sp>
      <p:sp>
        <p:nvSpPr>
          <p:cNvPr id="4" name="Slide Number Placeholder 3"/>
          <p:cNvSpPr>
            <a:spLocks noGrp="1"/>
          </p:cNvSpPr>
          <p:nvPr>
            <p:ph type="sldNum" sz="quarter" idx="5"/>
          </p:nvPr>
        </p:nvSpPr>
        <p:spPr/>
        <p:txBody>
          <a:bodyPr/>
          <a:lstStyle/>
          <a:p>
            <a:fld id="{DB72DC6E-9989-44B9-AF05-C883A0EA9257}" type="slidenum">
              <a:rPr lang="en-GB" smtClean="0"/>
              <a:t>55</a:t>
            </a:fld>
            <a:endParaRPr lang="en-GB"/>
          </a:p>
        </p:txBody>
      </p:sp>
    </p:spTree>
    <p:extLst>
      <p:ext uri="{BB962C8B-B14F-4D97-AF65-F5344CB8AC3E}">
        <p14:creationId xmlns:p14="http://schemas.microsoft.com/office/powerpoint/2010/main" val="27964808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56</a:t>
            </a:fld>
            <a:endParaRPr lang="en-GB"/>
          </a:p>
        </p:txBody>
      </p:sp>
    </p:spTree>
    <p:extLst>
      <p:ext uri="{BB962C8B-B14F-4D97-AF65-F5344CB8AC3E}">
        <p14:creationId xmlns:p14="http://schemas.microsoft.com/office/powerpoint/2010/main" val="25414349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QR code takes to the OneDrive.</a:t>
            </a:r>
          </a:p>
          <a:p>
            <a:endParaRPr lang="en-GB"/>
          </a:p>
          <a:p>
            <a:r>
              <a:rPr lang="en-GB" dirty="0"/>
              <a:t>Students can look in their own time if need further help. </a:t>
            </a:r>
            <a:endParaRPr lang="en-GB" dirty="0">
              <a:cs typeface="Calibri"/>
            </a:endParaRPr>
          </a:p>
        </p:txBody>
      </p:sp>
      <p:sp>
        <p:nvSpPr>
          <p:cNvPr id="4" name="Slide Number Placeholder 3"/>
          <p:cNvSpPr>
            <a:spLocks noGrp="1"/>
          </p:cNvSpPr>
          <p:nvPr>
            <p:ph type="sldNum" sz="quarter" idx="5"/>
          </p:nvPr>
        </p:nvSpPr>
        <p:spPr/>
        <p:txBody>
          <a:bodyPr/>
          <a:lstStyle/>
          <a:p>
            <a:fld id="{DB72DC6E-9989-44B9-AF05-C883A0EA9257}" type="slidenum">
              <a:rPr lang="en-GB" smtClean="0"/>
              <a:t>57</a:t>
            </a:fld>
            <a:endParaRPr lang="en-GB"/>
          </a:p>
        </p:txBody>
      </p:sp>
    </p:spTree>
    <p:extLst>
      <p:ext uri="{BB962C8B-B14F-4D97-AF65-F5344CB8AC3E}">
        <p14:creationId xmlns:p14="http://schemas.microsoft.com/office/powerpoint/2010/main" val="2386467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information that is relevant to your course. This could include:</a:t>
            </a:r>
          </a:p>
          <a:p>
            <a:pPr marL="171450" indent="-171450">
              <a:buFont typeface="Arial,Sans-Serif"/>
              <a:buChar char="•"/>
            </a:pPr>
            <a:r>
              <a:rPr lang="en-US"/>
              <a:t>Qualification</a:t>
            </a:r>
          </a:p>
          <a:p>
            <a:pPr marL="171450" indent="-171450">
              <a:buFont typeface="Arial,Sans-Serif"/>
              <a:buChar char="•"/>
            </a:pPr>
            <a:r>
              <a:rPr lang="en-US"/>
              <a:t>Validating provider</a:t>
            </a:r>
          </a:p>
          <a:p>
            <a:pPr marL="171450" indent="-171450">
              <a:buFont typeface="Arial,Sans-Serif"/>
              <a:buChar char="•"/>
            </a:pPr>
            <a:r>
              <a:rPr lang="en-US"/>
              <a:t>Period of study</a:t>
            </a:r>
          </a:p>
          <a:p>
            <a:pPr marL="171450" indent="-171450">
              <a:buFont typeface="Arial,Sans-Serif"/>
              <a:buChar char="•"/>
            </a:pPr>
            <a:r>
              <a:rPr lang="en-US"/>
              <a:t>Days in/days online (if relevant). Explain days may change each year (if relevant).</a:t>
            </a:r>
          </a:p>
          <a:p>
            <a:pPr marL="171450" indent="-171450">
              <a:buFont typeface="Arial,Sans-Serif"/>
              <a:buChar char="•"/>
            </a:pPr>
            <a:r>
              <a:rPr lang="en-US"/>
              <a:t>How long sessions are for, amount of self study (will be explained more later).</a:t>
            </a:r>
          </a:p>
          <a:p>
            <a:pPr marL="171450" indent="-171450">
              <a:buFont typeface="Arial,Sans-Serif"/>
              <a:buChar char="•"/>
            </a:pPr>
            <a:r>
              <a:rPr lang="en-US"/>
              <a:t>Brief placement information if relevant but explain that you will cover this in more detail later in the session. </a:t>
            </a:r>
          </a:p>
          <a:p>
            <a:pPr marL="171450" indent="-171450">
              <a:buFont typeface="Arial,Sans-Serif"/>
              <a:buChar char="•"/>
            </a:pPr>
            <a:endParaRPr lang="en-US"/>
          </a:p>
          <a:p>
            <a:pPr marL="171450" indent="-171450">
              <a:buFont typeface="Arial,Sans-Serif"/>
              <a:buChar char="•"/>
            </a:pPr>
            <a:r>
              <a:rPr lang="en-US">
                <a:cs typeface="Calibri"/>
              </a:rPr>
              <a:t>Add as many slides as you like. </a:t>
            </a:r>
          </a:p>
          <a:p>
            <a:pPr marL="171450" indent="-171450">
              <a:buFont typeface="Arial,Sans-Serif"/>
              <a:buChar char="•"/>
            </a:pPr>
            <a:endParaRPr lang="en-US"/>
          </a:p>
          <a:p>
            <a:pPr marL="171450" indent="-171450">
              <a:buFont typeface="Arial,Sans-Serif"/>
              <a:buChar char="•"/>
            </a:pPr>
            <a:r>
              <a:rPr lang="en-US">
                <a:cs typeface="Calibri"/>
              </a:rPr>
              <a:t>Sell your course.</a:t>
            </a:r>
            <a:endParaRPr lang="en-US"/>
          </a:p>
          <a:p>
            <a:r>
              <a:rPr lang="en-US"/>
              <a:t> </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8</a:t>
            </a:fld>
            <a:endParaRPr lang="en-GB"/>
          </a:p>
        </p:txBody>
      </p:sp>
    </p:spTree>
    <p:extLst>
      <p:ext uri="{BB962C8B-B14F-4D97-AF65-F5344CB8AC3E}">
        <p14:creationId xmlns:p14="http://schemas.microsoft.com/office/powerpoint/2010/main" val="39938495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can look in their own time if need further help. </a:t>
            </a:r>
          </a:p>
        </p:txBody>
      </p:sp>
      <p:sp>
        <p:nvSpPr>
          <p:cNvPr id="4" name="Slide Number Placeholder 3"/>
          <p:cNvSpPr>
            <a:spLocks noGrp="1"/>
          </p:cNvSpPr>
          <p:nvPr>
            <p:ph type="sldNum" sz="quarter" idx="5"/>
          </p:nvPr>
        </p:nvSpPr>
        <p:spPr/>
        <p:txBody>
          <a:bodyPr/>
          <a:lstStyle/>
          <a:p>
            <a:fld id="{DB72DC6E-9989-44B9-AF05-C883A0EA9257}" type="slidenum">
              <a:rPr lang="en-GB" smtClean="0"/>
              <a:t>58</a:t>
            </a:fld>
            <a:endParaRPr lang="en-GB"/>
          </a:p>
        </p:txBody>
      </p:sp>
    </p:spTree>
    <p:extLst>
      <p:ext uri="{BB962C8B-B14F-4D97-AF65-F5344CB8AC3E}">
        <p14:creationId xmlns:p14="http://schemas.microsoft.com/office/powerpoint/2010/main" val="9538820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Please provide information specific to your course Teams calls, including links/calendar invites. </a:t>
            </a:r>
          </a:p>
        </p:txBody>
      </p:sp>
      <p:sp>
        <p:nvSpPr>
          <p:cNvPr id="4" name="Slide Number Placeholder 3"/>
          <p:cNvSpPr>
            <a:spLocks noGrp="1"/>
          </p:cNvSpPr>
          <p:nvPr>
            <p:ph type="sldNum" sz="quarter" idx="5"/>
          </p:nvPr>
        </p:nvSpPr>
        <p:spPr/>
        <p:txBody>
          <a:bodyPr/>
          <a:lstStyle/>
          <a:p>
            <a:fld id="{DB72DC6E-9989-44B9-AF05-C883A0EA9257}" type="slidenum">
              <a:rPr lang="en-GB" smtClean="0"/>
              <a:t>59</a:t>
            </a:fld>
            <a:endParaRPr lang="en-GB"/>
          </a:p>
        </p:txBody>
      </p:sp>
    </p:spTree>
    <p:extLst>
      <p:ext uri="{BB962C8B-B14F-4D97-AF65-F5344CB8AC3E}">
        <p14:creationId xmlns:p14="http://schemas.microsoft.com/office/powerpoint/2010/main" val="41873908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 action:</a:t>
            </a:r>
          </a:p>
          <a:p>
            <a:endParaRPr lang="en-GB"/>
          </a:p>
          <a:p>
            <a:pPr algn="l" fontAlgn="base">
              <a:buFont typeface="Arial" panose="020B0604020202020204" pitchFamily="34" charset="0"/>
              <a:buChar char="•"/>
            </a:pPr>
            <a:r>
              <a:rPr lang="en-GB" b="0" i="0" dirty="0">
                <a:solidFill>
                  <a:srgbClr val="000000"/>
                </a:solidFill>
                <a:effectLst/>
                <a:latin typeface="merriweather" panose="00000500000000000000" pitchFamily="2" charset="0"/>
              </a:rPr>
              <a:t>Download the Teams app on your device.</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dirty="0">
                <a:solidFill>
                  <a:srgbClr val="000000"/>
                </a:solidFill>
                <a:effectLst/>
                <a:latin typeface="merriweather" panose="00000500000000000000" pitchFamily="2" charset="0"/>
              </a:rPr>
              <a:t>Practice using the features of Teams.</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dirty="0">
                <a:solidFill>
                  <a:srgbClr val="000000"/>
                </a:solidFill>
                <a:effectLst/>
                <a:latin typeface="merriweather" panose="00000500000000000000" pitchFamily="2" charset="0"/>
              </a:rPr>
              <a:t>Read the support guides if you would like more help. </a:t>
            </a:r>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60</a:t>
            </a:fld>
            <a:endParaRPr lang="en-GB"/>
          </a:p>
        </p:txBody>
      </p:sp>
    </p:spTree>
    <p:extLst>
      <p:ext uri="{BB962C8B-B14F-4D97-AF65-F5344CB8AC3E}">
        <p14:creationId xmlns:p14="http://schemas.microsoft.com/office/powerpoint/2010/main" val="40906615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B72DC6E-9989-44B9-AF05-C883A0EA9257}" type="slidenum">
              <a:rPr lang="en-GB"/>
              <a:t>62</a:t>
            </a:fld>
            <a:endParaRPr lang="en-GB"/>
          </a:p>
        </p:txBody>
      </p:sp>
    </p:spTree>
    <p:extLst>
      <p:ext uri="{BB962C8B-B14F-4D97-AF65-F5344CB8AC3E}">
        <p14:creationId xmlns:p14="http://schemas.microsoft.com/office/powerpoint/2010/main" val="25673391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***All students to try and login to Moodle </a:t>
            </a:r>
          </a:p>
          <a:p>
            <a:r>
              <a:rPr lang="en-US" dirty="0">
                <a:cs typeface="Calibri"/>
              </a:rPr>
              <a:t>***Need to register students to the Induction page.</a:t>
            </a:r>
          </a:p>
          <a:p>
            <a:r>
              <a:rPr lang="en-US" dirty="0">
                <a:cs typeface="Calibri"/>
              </a:rPr>
              <a:t>QR code takes to the induction page. </a:t>
            </a:r>
          </a:p>
        </p:txBody>
      </p:sp>
      <p:sp>
        <p:nvSpPr>
          <p:cNvPr id="4" name="Slide Number Placeholder 3"/>
          <p:cNvSpPr>
            <a:spLocks noGrp="1"/>
          </p:cNvSpPr>
          <p:nvPr>
            <p:ph type="sldNum" sz="quarter" idx="5"/>
          </p:nvPr>
        </p:nvSpPr>
        <p:spPr/>
        <p:txBody>
          <a:bodyPr/>
          <a:lstStyle/>
          <a:p>
            <a:fld id="{DB72DC6E-9989-44B9-AF05-C883A0EA9257}" type="slidenum">
              <a:rPr lang="en-GB"/>
              <a:t>63</a:t>
            </a:fld>
            <a:endParaRPr lang="en-GB"/>
          </a:p>
        </p:txBody>
      </p:sp>
    </p:spTree>
    <p:extLst>
      <p:ext uri="{BB962C8B-B14F-4D97-AF65-F5344CB8AC3E}">
        <p14:creationId xmlns:p14="http://schemas.microsoft.com/office/powerpoint/2010/main" val="28809311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pPr>
            <a:endParaRPr lang="en-GB">
              <a:cs typeface="Calibri"/>
            </a:endParaRPr>
          </a:p>
          <a:p>
            <a:r>
              <a:rPr lang="en-US" dirty="0">
                <a:cs typeface="Calibri"/>
              </a:rPr>
              <a:t>QR code takes to Moodle external page. </a:t>
            </a:r>
          </a:p>
          <a:p>
            <a:r>
              <a:rPr lang="en-US" dirty="0">
                <a:cs typeface="Calibri"/>
              </a:rPr>
              <a:t>***If you use Google Classroom instead, please amend this information. ***</a:t>
            </a:r>
            <a:endParaRPr lang="en-US"/>
          </a:p>
          <a:p>
            <a:r>
              <a:rPr lang="en-US" dirty="0">
                <a:cs typeface="Calibri"/>
              </a:rPr>
              <a:t>***Please share links to your Moodle pages to login to and demo it.</a:t>
            </a:r>
          </a:p>
          <a:p>
            <a:pPr marL="171450" indent="-171450">
              <a:buFont typeface="Arial"/>
              <a:buChar char="•"/>
            </a:pPr>
            <a:endParaRPr lang="en-US">
              <a:cs typeface="Calibri"/>
            </a:endParaRPr>
          </a:p>
          <a:p>
            <a:pPr marL="0" indent="0">
              <a:buFont typeface="Arial"/>
              <a:buNone/>
            </a:pPr>
            <a:r>
              <a:rPr lang="en-US" dirty="0">
                <a:cs typeface="Calibri"/>
              </a:rPr>
              <a:t>Student actions:</a:t>
            </a:r>
          </a:p>
          <a:p>
            <a:pPr algn="l" fontAlgn="base">
              <a:buFont typeface="Arial" panose="020B0604020202020204" pitchFamily="34" charset="0"/>
              <a:buChar char="•"/>
            </a:pPr>
            <a:r>
              <a:rPr lang="en-GB" b="0" i="0" dirty="0">
                <a:solidFill>
                  <a:srgbClr val="000000"/>
                </a:solidFill>
                <a:effectLst/>
                <a:latin typeface="merriweather" panose="00000500000000000000" pitchFamily="2" charset="0"/>
              </a:rPr>
              <a:t>Save the Moodle webpage to your 'favourites'.</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dirty="0">
                <a:solidFill>
                  <a:srgbClr val="000000"/>
                </a:solidFill>
                <a:effectLst/>
                <a:latin typeface="merriweather" panose="00000500000000000000" pitchFamily="2" charset="0"/>
              </a:rPr>
              <a:t>Access and enrol on your course Moodle pages for each module that you are studying this semester. Save these links to your 'favourites'.</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dirty="0">
                <a:solidFill>
                  <a:srgbClr val="000000"/>
                </a:solidFill>
                <a:effectLst/>
                <a:latin typeface="merriweather" panose="00000500000000000000" pitchFamily="2" charset="0"/>
              </a:rPr>
              <a:t>Access and enrol on your course General Page (if available). Save the link to your 'favourites'.</a:t>
            </a:r>
            <a:endParaRPr lang="en-GB" b="0" i="0" dirty="0">
              <a:solidFill>
                <a:srgbClr val="000000"/>
              </a:solidFill>
              <a:effectLst/>
              <a:latin typeface="lato" panose="020F0502020204030203" pitchFamily="34" charset="0"/>
            </a:endParaRPr>
          </a:p>
          <a:p>
            <a:pPr algn="l" fontAlgn="base">
              <a:buFont typeface="Arial" panose="020B0604020202020204" pitchFamily="34" charset="0"/>
              <a:buChar char="•"/>
            </a:pPr>
            <a:r>
              <a:rPr lang="en-GB" b="0" i="0" dirty="0">
                <a:solidFill>
                  <a:srgbClr val="000000"/>
                </a:solidFill>
                <a:effectLst/>
                <a:latin typeface="merriweather" panose="00000500000000000000" pitchFamily="2" charset="0"/>
              </a:rPr>
              <a:t>Review the Moodle pages for each of your courses in your own time.</a:t>
            </a:r>
          </a:p>
          <a:p>
            <a:pPr marL="0" indent="0">
              <a:buFont typeface="Arial"/>
              <a:buNone/>
            </a:pPr>
            <a:endParaRPr lang="en-US">
              <a:cs typeface="Calibri"/>
            </a:endParaRPr>
          </a:p>
        </p:txBody>
      </p:sp>
      <p:sp>
        <p:nvSpPr>
          <p:cNvPr id="4" name="Slide Number Placeholder 3"/>
          <p:cNvSpPr>
            <a:spLocks noGrp="1"/>
          </p:cNvSpPr>
          <p:nvPr>
            <p:ph type="sldNum" sz="quarter" idx="5"/>
          </p:nvPr>
        </p:nvSpPr>
        <p:spPr/>
        <p:txBody>
          <a:bodyPr/>
          <a:lstStyle/>
          <a:p>
            <a:fld id="{DB72DC6E-9989-44B9-AF05-C883A0EA9257}" type="slidenum">
              <a:t>64</a:t>
            </a:fld>
            <a:endParaRPr lang="en-GB"/>
          </a:p>
        </p:txBody>
      </p:sp>
    </p:spTree>
    <p:extLst>
      <p:ext uri="{BB962C8B-B14F-4D97-AF65-F5344CB8AC3E}">
        <p14:creationId xmlns:p14="http://schemas.microsoft.com/office/powerpoint/2010/main" val="24802539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pPr>
            <a:r>
              <a:rPr lang="en-GB" dirty="0">
                <a:cs typeface="Calibri"/>
              </a:rPr>
              <a:t>***All students to enrol. QR code also takes to the page.</a:t>
            </a:r>
          </a:p>
          <a:p>
            <a:pPr lvl="1">
              <a:lnSpc>
                <a:spcPct val="90000"/>
              </a:lnSpc>
              <a:spcBef>
                <a:spcPts val="500"/>
              </a:spcBef>
            </a:pPr>
            <a:endParaRPr lang="en-GB">
              <a:cs typeface="Calibri"/>
            </a:endParaRPr>
          </a:p>
          <a:p>
            <a:pPr lvl="1">
              <a:lnSpc>
                <a:spcPct val="90000"/>
              </a:lnSpc>
              <a:spcBef>
                <a:spcPts val="500"/>
              </a:spcBef>
            </a:pPr>
            <a:r>
              <a:rPr lang="en-GB" dirty="0">
                <a:cs typeface="Calibri"/>
              </a:rPr>
              <a:t>Student Actions:</a:t>
            </a:r>
            <a:endParaRPr lang="en-GB"/>
          </a:p>
          <a:p>
            <a:pPr marL="171450" indent="-171450">
              <a:buFont typeface="Arial"/>
              <a:buChar char="•"/>
            </a:pPr>
            <a:r>
              <a:rPr lang="en-GB" dirty="0"/>
              <a:t>Access and register on the UCC Academic Services Moodle page.</a:t>
            </a:r>
            <a:endParaRPr lang="en-GB">
              <a:cs typeface="Calibri" panose="020F0502020204030204"/>
            </a:endParaRPr>
          </a:p>
          <a:p>
            <a:pPr marL="171450" indent="-171450">
              <a:buFont typeface="Arial"/>
              <a:buChar char="•"/>
            </a:pPr>
            <a:r>
              <a:rPr lang="en-GB" dirty="0"/>
              <a:t>Save link to your 'favourites'.</a:t>
            </a:r>
            <a:endParaRPr lang="en-GB">
              <a:cs typeface="Calibri" panose="020F0502020204030204"/>
            </a:endParaRPr>
          </a:p>
          <a:p>
            <a:pPr marL="171450" indent="-171450">
              <a:buFont typeface="Arial"/>
              <a:buChar char="•"/>
            </a:pPr>
            <a:r>
              <a:rPr lang="en-GB" dirty="0"/>
              <a:t>Review content in your own time.</a:t>
            </a:r>
            <a:endParaRPr lang="en-GB" dirty="0">
              <a:cs typeface="Calibri"/>
            </a:endParaRPr>
          </a:p>
          <a:p>
            <a:pPr lvl="1">
              <a:lnSpc>
                <a:spcPct val="90000"/>
              </a:lnSpc>
              <a:spcBef>
                <a:spcPts val="500"/>
              </a:spcBef>
            </a:pPr>
            <a:endParaRPr lang="en-GB">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DB72DC6E-9989-44B9-AF05-C883A0EA9257}" type="slidenum">
              <a:t>65</a:t>
            </a:fld>
            <a:endParaRPr lang="en-GB"/>
          </a:p>
        </p:txBody>
      </p:sp>
    </p:spTree>
    <p:extLst>
      <p:ext uri="{BB962C8B-B14F-4D97-AF65-F5344CB8AC3E}">
        <p14:creationId xmlns:p14="http://schemas.microsoft.com/office/powerpoint/2010/main" val="28095281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***All students to </a:t>
            </a:r>
            <a:r>
              <a:rPr lang="en-US" dirty="0" err="1">
                <a:cs typeface="Calibri"/>
              </a:rPr>
              <a:t>enrol</a:t>
            </a:r>
            <a:r>
              <a:rPr lang="en-US" dirty="0">
                <a:cs typeface="Calibri"/>
              </a:rPr>
              <a:t> </a:t>
            </a:r>
          </a:p>
          <a:p>
            <a:r>
              <a:rPr lang="en-US" dirty="0">
                <a:cs typeface="Calibri"/>
              </a:rPr>
              <a:t>QR codes take students to the links</a:t>
            </a:r>
          </a:p>
        </p:txBody>
      </p:sp>
      <p:sp>
        <p:nvSpPr>
          <p:cNvPr id="4" name="Slide Number Placeholder 3"/>
          <p:cNvSpPr>
            <a:spLocks noGrp="1"/>
          </p:cNvSpPr>
          <p:nvPr>
            <p:ph type="sldNum" sz="quarter" idx="5"/>
          </p:nvPr>
        </p:nvSpPr>
        <p:spPr/>
        <p:txBody>
          <a:bodyPr/>
          <a:lstStyle/>
          <a:p>
            <a:fld id="{DB72DC6E-9989-44B9-AF05-C883A0EA9257}" type="slidenum">
              <a:rPr lang="en-GB"/>
              <a:t>66</a:t>
            </a:fld>
            <a:endParaRPr lang="en-GB"/>
          </a:p>
        </p:txBody>
      </p:sp>
    </p:spTree>
    <p:extLst>
      <p:ext uri="{BB962C8B-B14F-4D97-AF65-F5344CB8AC3E}">
        <p14:creationId xmlns:p14="http://schemas.microsoft.com/office/powerpoint/2010/main" val="16824489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QR codes take to the top two links.</a:t>
            </a:r>
            <a:endParaRPr lang="en-US"/>
          </a:p>
          <a:p>
            <a:r>
              <a:rPr lang="en-GB" dirty="0">
                <a:cs typeface="Calibri"/>
              </a:rPr>
              <a:t>***Note, there is no enrolment key now.</a:t>
            </a:r>
            <a:endParaRPr lang="en-GB"/>
          </a:p>
          <a:p>
            <a:endParaRPr lang="en-GB"/>
          </a:p>
          <a:p>
            <a:r>
              <a:rPr lang="en-GB" dirty="0"/>
              <a:t>Student action:</a:t>
            </a:r>
            <a:endParaRPr lang="en-GB">
              <a:cs typeface="Calibri"/>
            </a:endParaRPr>
          </a:p>
          <a:p>
            <a:endParaRPr lang="en-GB"/>
          </a:p>
          <a:p>
            <a:pPr algn="l" fontAlgn="base">
              <a:buFont typeface="Arial" panose="020B0604020202020204" pitchFamily="34" charset="0"/>
              <a:buChar char="•"/>
            </a:pPr>
            <a:r>
              <a:rPr lang="en-GB" b="0" i="0" dirty="0">
                <a:solidFill>
                  <a:srgbClr val="000000"/>
                </a:solidFill>
                <a:effectLst/>
                <a:latin typeface="merriweather" panose="00000500000000000000" pitchFamily="2" charset="0"/>
              </a:rPr>
              <a:t>Access and enrol on the Academic Skills Centre.</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dirty="0">
                <a:solidFill>
                  <a:srgbClr val="000000"/>
                </a:solidFill>
                <a:effectLst/>
                <a:latin typeface="merriweather" panose="00000500000000000000" pitchFamily="2" charset="0"/>
              </a:rPr>
              <a:t>Save the Academic Skills Centre to your 'favourites'.</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dirty="0">
                <a:solidFill>
                  <a:srgbClr val="000000"/>
                </a:solidFill>
                <a:effectLst/>
                <a:latin typeface="merriweather" panose="00000500000000000000" pitchFamily="2" charset="0"/>
              </a:rPr>
              <a:t>Save the Academic Skills Centre YouTube channel to your 'favourites'. Subscribe and turn on notifications if you want to be notified of newly created content.</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dirty="0">
                <a:solidFill>
                  <a:srgbClr val="000000"/>
                </a:solidFill>
                <a:effectLst/>
                <a:latin typeface="merriweather" panose="00000500000000000000" pitchFamily="2" charset="0"/>
              </a:rPr>
              <a:t>Commence eLearning courses: Introduction to Academic Reading, Note Taking, and Time Management. </a:t>
            </a:r>
            <a:endParaRPr lang="en-GB" b="0" i="0" dirty="0">
              <a:solidFill>
                <a:srgbClr val="000000"/>
              </a:solidFill>
              <a:effectLst/>
              <a:latin typeface="lato" panose="020F0502020204030203" pitchFamily="34" charset="0"/>
            </a:endParaRPr>
          </a:p>
          <a:p>
            <a:pPr algn="l" fontAlgn="base">
              <a:buFont typeface="Arial" panose="020B0604020202020204" pitchFamily="34" charset="0"/>
              <a:buChar char="•"/>
            </a:pPr>
            <a:r>
              <a:rPr lang="en-GB" b="0" i="0" dirty="0">
                <a:solidFill>
                  <a:srgbClr val="000000"/>
                </a:solidFill>
                <a:effectLst/>
                <a:latin typeface="merriweather" panose="00000500000000000000" pitchFamily="2" charset="0"/>
              </a:rPr>
              <a:t>Prior to first assignment submission, complete the following eLearning course: Academic Integrity and Referencing; and consider completing the Academic Writing: Planning, Structuring and Proofreading eLearning course.</a:t>
            </a:r>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67</a:t>
            </a:fld>
            <a:endParaRPr lang="en-GB"/>
          </a:p>
        </p:txBody>
      </p:sp>
    </p:spTree>
    <p:extLst>
      <p:ext uri="{BB962C8B-B14F-4D97-AF65-F5344CB8AC3E}">
        <p14:creationId xmlns:p14="http://schemas.microsoft.com/office/powerpoint/2010/main" val="16741246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advise if you are using Google Classroom. Remove if not relevant.</a:t>
            </a:r>
            <a:endParaRPr lang="en-US"/>
          </a:p>
          <a:p>
            <a:r>
              <a:rPr lang="en-GB" dirty="0"/>
              <a:t>*** Further information on Google Classroom is available </a:t>
            </a:r>
            <a:r>
              <a:rPr lang="en-GB" dirty="0" err="1"/>
              <a:t>ia</a:t>
            </a:r>
            <a:r>
              <a:rPr lang="en-GB" dirty="0"/>
              <a:t> the eLearning link. It is very comprehensive. </a:t>
            </a:r>
            <a:endParaRPr lang="en-GB">
              <a:cs typeface="Calibri"/>
            </a:endParaRPr>
          </a:p>
          <a:p>
            <a:r>
              <a:rPr lang="en-GB" dirty="0"/>
              <a:t>*** Add links to your Google Classrooms where possible</a:t>
            </a:r>
            <a:endParaRPr lang="en-GB" dirty="0">
              <a:cs typeface="Calibri" panose="020F0502020204030204"/>
            </a:endParaRPr>
          </a:p>
          <a:p>
            <a:endParaRPr lang="en-GB"/>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68</a:t>
            </a:fld>
            <a:endParaRPr lang="en-GB"/>
          </a:p>
        </p:txBody>
      </p:sp>
    </p:spTree>
    <p:extLst>
      <p:ext uri="{BB962C8B-B14F-4D97-AF65-F5344CB8AC3E}">
        <p14:creationId xmlns:p14="http://schemas.microsoft.com/office/powerpoint/2010/main" val="2617791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p>
          <a:p>
            <a:pPr marL="171450" indent="-171450">
              <a:buFont typeface="Arial,Sans-Serif"/>
              <a:buChar char="•"/>
            </a:pPr>
            <a:r>
              <a:rPr lang="en-US"/>
              <a:t>The modules that you will be studying across the 3 years.</a:t>
            </a:r>
          </a:p>
          <a:p>
            <a:pPr marL="171450" indent="-171450">
              <a:buFont typeface="Arial,Sans-Serif"/>
              <a:buChar char="•"/>
            </a:pPr>
            <a:r>
              <a:rPr lang="en-US"/>
              <a:t>Any other information that is relevant. </a:t>
            </a:r>
          </a:p>
          <a:p>
            <a:endParaRPr lang="en-US"/>
          </a:p>
          <a:p>
            <a:endParaRPr lang="en-US"/>
          </a:p>
          <a:p>
            <a:pPr marL="171450" indent="-171450">
              <a:buFont typeface="Arial,Sans-Serif"/>
              <a:buChar char="•"/>
            </a:pPr>
            <a:endParaRPr lang="en-US"/>
          </a:p>
          <a:p>
            <a:pPr marL="171450" indent="-171450">
              <a:buFont typeface="Arial,Sans-Serif"/>
              <a:buChar char="•"/>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9</a:t>
            </a:fld>
            <a:endParaRPr lang="en-GB"/>
          </a:p>
        </p:txBody>
      </p:sp>
    </p:spTree>
    <p:extLst>
      <p:ext uri="{BB962C8B-B14F-4D97-AF65-F5344CB8AC3E}">
        <p14:creationId xmlns:p14="http://schemas.microsoft.com/office/powerpoint/2010/main" val="28371873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students can use this even if course teams do not. </a:t>
            </a:r>
          </a:p>
        </p:txBody>
      </p:sp>
      <p:sp>
        <p:nvSpPr>
          <p:cNvPr id="4" name="Slide Number Placeholder 3"/>
          <p:cNvSpPr>
            <a:spLocks noGrp="1"/>
          </p:cNvSpPr>
          <p:nvPr>
            <p:ph type="sldNum" sz="quarter" idx="5"/>
          </p:nvPr>
        </p:nvSpPr>
        <p:spPr/>
        <p:txBody>
          <a:bodyPr/>
          <a:lstStyle/>
          <a:p>
            <a:fld id="{DB72DC6E-9989-44B9-AF05-C883A0EA9257}" type="slidenum">
              <a:rPr lang="en-GB" smtClean="0"/>
              <a:t>69</a:t>
            </a:fld>
            <a:endParaRPr lang="en-GB"/>
          </a:p>
        </p:txBody>
      </p:sp>
    </p:spTree>
    <p:extLst>
      <p:ext uri="{BB962C8B-B14F-4D97-AF65-F5344CB8AC3E}">
        <p14:creationId xmlns:p14="http://schemas.microsoft.com/office/powerpoint/2010/main" val="14382900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 actions:</a:t>
            </a:r>
          </a:p>
          <a:p>
            <a:pPr algn="l" fontAlgn="base">
              <a:buFont typeface="Arial" panose="020B0604020202020204" pitchFamily="34" charset="0"/>
              <a:buChar char="•"/>
            </a:pPr>
            <a:r>
              <a:rPr lang="en-GB" b="0" i="0" dirty="0">
                <a:solidFill>
                  <a:srgbClr val="000000"/>
                </a:solidFill>
                <a:effectLst/>
                <a:latin typeface="merriweather" panose="020B0604020202020204" pitchFamily="2" charset="0"/>
              </a:rPr>
              <a:t>Download and login to the app.</a:t>
            </a:r>
          </a:p>
          <a:p>
            <a:pPr algn="l" fontAlgn="base">
              <a:buFont typeface="Arial" panose="020B0604020202020204" pitchFamily="34" charset="0"/>
              <a:buChar char="•"/>
            </a:pPr>
            <a:r>
              <a:rPr lang="en-GB" b="0" i="0" dirty="0">
                <a:solidFill>
                  <a:srgbClr val="000000"/>
                </a:solidFill>
                <a:effectLst/>
                <a:latin typeface="merriweather" panose="020B0604020202020204" pitchFamily="2" charset="0"/>
              </a:rPr>
              <a:t>Access your timetable.</a:t>
            </a:r>
          </a:p>
          <a:p>
            <a:pPr algn="l" fontAlgn="base">
              <a:buFont typeface="Arial" panose="020B0604020202020204" pitchFamily="34" charset="0"/>
              <a:buChar char="•"/>
            </a:pPr>
            <a:r>
              <a:rPr lang="en-GB" b="0" i="0" dirty="0">
                <a:solidFill>
                  <a:srgbClr val="000000"/>
                </a:solidFill>
                <a:effectLst/>
                <a:latin typeface="merriweather" panose="020B0604020202020204" pitchFamily="2" charset="0"/>
              </a:rPr>
              <a:t>Take time to explore the app further. </a:t>
            </a:r>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70</a:t>
            </a:fld>
            <a:endParaRPr lang="en-GB"/>
          </a:p>
        </p:txBody>
      </p:sp>
    </p:spTree>
    <p:extLst>
      <p:ext uri="{BB962C8B-B14F-4D97-AF65-F5344CB8AC3E}">
        <p14:creationId xmlns:p14="http://schemas.microsoft.com/office/powerpoint/2010/main" val="28867133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***Take a moment to show the Portal – SHOW WHAT IS RELEVANT </a:t>
            </a:r>
            <a:r>
              <a:rPr lang="en-GB" dirty="0" err="1">
                <a:cs typeface="Calibri"/>
              </a:rPr>
              <a:t>e.g</a:t>
            </a:r>
            <a:r>
              <a:rPr lang="en-GB" dirty="0">
                <a:cs typeface="Calibri"/>
              </a:rPr>
              <a:t> library, student zone, </a:t>
            </a:r>
            <a:r>
              <a:rPr lang="en-GB" dirty="0" err="1">
                <a:cs typeface="Calibri"/>
              </a:rPr>
              <a:t>upaychilli</a:t>
            </a:r>
            <a:r>
              <a:rPr lang="en-GB" dirty="0">
                <a:cs typeface="Calibri"/>
              </a:rPr>
              <a:t> etc.</a:t>
            </a:r>
            <a:endParaRPr lang="en-GB"/>
          </a:p>
          <a:p>
            <a:endParaRPr lang="en-GB"/>
          </a:p>
          <a:p>
            <a:r>
              <a:rPr lang="en-GB" dirty="0"/>
              <a:t>Student action:</a:t>
            </a:r>
            <a:endParaRPr lang="en-GB">
              <a:cs typeface="Calibri" panose="020F0502020204030204"/>
            </a:endParaRPr>
          </a:p>
          <a:p>
            <a:pPr algn="l" fontAlgn="base">
              <a:buFont typeface="Arial" panose="020B0604020202020204" pitchFamily="34" charset="0"/>
              <a:buChar char="•"/>
            </a:pPr>
            <a:r>
              <a:rPr lang="en-GB" b="0" i="0" dirty="0">
                <a:solidFill>
                  <a:srgbClr val="000000"/>
                </a:solidFill>
                <a:effectLst/>
                <a:latin typeface="merriweather" panose="00000500000000000000" pitchFamily="2" charset="0"/>
              </a:rPr>
              <a:t>Access the student portal. </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dirty="0">
                <a:solidFill>
                  <a:srgbClr val="000000"/>
                </a:solidFill>
                <a:effectLst/>
                <a:latin typeface="merriweather" panose="00000500000000000000" pitchFamily="2" charset="0"/>
              </a:rPr>
              <a:t>Save the Portal link to your 'favourites'.</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dirty="0">
                <a:solidFill>
                  <a:srgbClr val="000000"/>
                </a:solidFill>
                <a:effectLst/>
                <a:latin typeface="merriweather" panose="00000500000000000000" pitchFamily="2" charset="0"/>
              </a:rPr>
              <a:t>Review the content in your own time.</a:t>
            </a:r>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71</a:t>
            </a:fld>
            <a:endParaRPr lang="en-GB"/>
          </a:p>
        </p:txBody>
      </p:sp>
    </p:spTree>
    <p:extLst>
      <p:ext uri="{BB962C8B-B14F-4D97-AF65-F5344CB8AC3E}">
        <p14:creationId xmlns:p14="http://schemas.microsoft.com/office/powerpoint/2010/main" val="8718897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long way off. This will be done in Phase 3 of induction.</a:t>
            </a:r>
          </a:p>
          <a:p>
            <a:endParaRPr lang="en-GB"/>
          </a:p>
          <a:p>
            <a:r>
              <a:rPr lang="en-GB" dirty="0"/>
              <a:t>Student action:</a:t>
            </a:r>
          </a:p>
          <a:p>
            <a:endParaRPr lang="en-GB"/>
          </a:p>
          <a:p>
            <a:pPr algn="l" fontAlgn="base">
              <a:buFont typeface="Arial" panose="020B0604020202020204" pitchFamily="34" charset="0"/>
              <a:buChar char="•"/>
            </a:pPr>
            <a:r>
              <a:rPr lang="en-GB" b="0" i="0" dirty="0">
                <a:solidFill>
                  <a:srgbClr val="000000"/>
                </a:solidFill>
                <a:effectLst/>
                <a:latin typeface="merriweather" panose="00000500000000000000" pitchFamily="2" charset="0"/>
              </a:rPr>
              <a:t>Study the ATS2 guidance nearer to your first submission hand in date.</a:t>
            </a:r>
            <a:endParaRPr lang="en-GB" b="0" i="0" dirty="0">
              <a:solidFill>
                <a:srgbClr val="000000"/>
              </a:solidFill>
              <a:effectLst/>
              <a:latin typeface="lato" panose="020F0502020204030203" pitchFamily="34" charset="0"/>
            </a:endParaRPr>
          </a:p>
          <a:p>
            <a:pPr algn="l" fontAlgn="base">
              <a:buFont typeface="Arial" panose="020B0604020202020204" pitchFamily="34" charset="0"/>
              <a:buChar char="•"/>
            </a:pPr>
            <a:r>
              <a:rPr lang="en-GB" b="0" i="0" dirty="0">
                <a:solidFill>
                  <a:srgbClr val="000000"/>
                </a:solidFill>
                <a:effectLst/>
                <a:latin typeface="merriweather" panose="00000500000000000000" pitchFamily="2" charset="0"/>
              </a:rPr>
              <a:t>Save the ATS2 link to your 'favourites'.</a:t>
            </a:r>
          </a:p>
          <a:p>
            <a:endParaRPr lang="en-GB"/>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72</a:t>
            </a:fld>
            <a:endParaRPr lang="en-GB"/>
          </a:p>
        </p:txBody>
      </p:sp>
    </p:spTree>
    <p:extLst>
      <p:ext uri="{BB962C8B-B14F-4D97-AF65-F5344CB8AC3E}">
        <p14:creationId xmlns:p14="http://schemas.microsoft.com/office/powerpoint/2010/main" val="36175021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***Can click on the link in own time. </a:t>
            </a:r>
            <a:endParaRPr lang="en-GB" dirty="0"/>
          </a:p>
        </p:txBody>
      </p:sp>
      <p:sp>
        <p:nvSpPr>
          <p:cNvPr id="4" name="Slide Number Placeholder 3"/>
          <p:cNvSpPr>
            <a:spLocks noGrp="1"/>
          </p:cNvSpPr>
          <p:nvPr>
            <p:ph type="sldNum" sz="quarter" idx="5"/>
          </p:nvPr>
        </p:nvSpPr>
        <p:spPr/>
        <p:txBody>
          <a:bodyPr/>
          <a:lstStyle/>
          <a:p>
            <a:fld id="{DB72DC6E-9989-44B9-AF05-C883A0EA9257}" type="slidenum">
              <a:rPr lang="en-GB" smtClean="0"/>
              <a:t>73</a:t>
            </a:fld>
            <a:endParaRPr lang="en-GB"/>
          </a:p>
        </p:txBody>
      </p:sp>
    </p:spTree>
    <p:extLst>
      <p:ext uri="{BB962C8B-B14F-4D97-AF65-F5344CB8AC3E}">
        <p14:creationId xmlns:p14="http://schemas.microsoft.com/office/powerpoint/2010/main" val="22170159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***Demo the Learner IT acceptable use agreement. Can also be accessed via the QR code. </a:t>
            </a:r>
          </a:p>
        </p:txBody>
      </p:sp>
      <p:sp>
        <p:nvSpPr>
          <p:cNvPr id="4" name="Slide Number Placeholder 3"/>
          <p:cNvSpPr>
            <a:spLocks noGrp="1"/>
          </p:cNvSpPr>
          <p:nvPr>
            <p:ph type="sldNum" sz="quarter" idx="5"/>
          </p:nvPr>
        </p:nvSpPr>
        <p:spPr/>
        <p:txBody>
          <a:bodyPr/>
          <a:lstStyle/>
          <a:p>
            <a:fld id="{DB72DC6E-9989-44B9-AF05-C883A0EA9257}" type="slidenum">
              <a:rPr lang="en-GB"/>
              <a:t>74</a:t>
            </a:fld>
            <a:endParaRPr lang="en-GB"/>
          </a:p>
        </p:txBody>
      </p:sp>
    </p:spTree>
    <p:extLst>
      <p:ext uri="{BB962C8B-B14F-4D97-AF65-F5344CB8AC3E}">
        <p14:creationId xmlns:p14="http://schemas.microsoft.com/office/powerpoint/2010/main" val="12230097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 action:</a:t>
            </a:r>
          </a:p>
          <a:p>
            <a:endParaRPr lang="en-GB"/>
          </a:p>
          <a:p>
            <a:pPr>
              <a:buFont typeface="Arial" panose="020B0604020202020204" pitchFamily="34" charset="0"/>
              <a:buChar char="•"/>
            </a:pPr>
            <a:r>
              <a:rPr lang="en-GB" dirty="0">
                <a:solidFill>
                  <a:srgbClr val="000000"/>
                </a:solidFill>
                <a:latin typeface="merriweather"/>
              </a:rPr>
              <a:t>If anything isn't working, please contact the ILT support desk</a:t>
            </a:r>
            <a:endParaRPr lang="en-GB" dirty="0">
              <a:latin typeface="lato"/>
              <a:ea typeface="lato"/>
              <a:cs typeface="lato"/>
            </a:endParaRPr>
          </a:p>
        </p:txBody>
      </p:sp>
      <p:sp>
        <p:nvSpPr>
          <p:cNvPr id="4" name="Slide Number Placeholder 3"/>
          <p:cNvSpPr>
            <a:spLocks noGrp="1"/>
          </p:cNvSpPr>
          <p:nvPr>
            <p:ph type="sldNum" sz="quarter" idx="5"/>
          </p:nvPr>
        </p:nvSpPr>
        <p:spPr/>
        <p:txBody>
          <a:bodyPr/>
          <a:lstStyle/>
          <a:p>
            <a:fld id="{DB72DC6E-9989-44B9-AF05-C883A0EA9257}" type="slidenum">
              <a:rPr lang="en-GB" smtClean="0"/>
              <a:t>75</a:t>
            </a:fld>
            <a:endParaRPr lang="en-GB"/>
          </a:p>
        </p:txBody>
      </p:sp>
    </p:spTree>
    <p:extLst>
      <p:ext uri="{BB962C8B-B14F-4D97-AF65-F5344CB8AC3E}">
        <p14:creationId xmlns:p14="http://schemas.microsoft.com/office/powerpoint/2010/main" val="33836255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 action:</a:t>
            </a:r>
          </a:p>
          <a:p>
            <a:endParaRPr lang="en-GB"/>
          </a:p>
          <a:p>
            <a:pPr>
              <a:buFont typeface="Arial" panose="020B0604020202020204" pitchFamily="34" charset="0"/>
              <a:buChar char="•"/>
            </a:pPr>
            <a:r>
              <a:rPr lang="en-GB" dirty="0">
                <a:solidFill>
                  <a:srgbClr val="000000"/>
                </a:solidFill>
                <a:latin typeface="merriweather"/>
              </a:rPr>
              <a:t>If anything isn't working, please contact the ILT support desk</a:t>
            </a:r>
            <a:endParaRPr lang="en-GB" dirty="0">
              <a:latin typeface="lato"/>
              <a:ea typeface="lato"/>
              <a:cs typeface="lato"/>
            </a:endParaRPr>
          </a:p>
        </p:txBody>
      </p:sp>
      <p:sp>
        <p:nvSpPr>
          <p:cNvPr id="4" name="Slide Number Placeholder 3"/>
          <p:cNvSpPr>
            <a:spLocks noGrp="1"/>
          </p:cNvSpPr>
          <p:nvPr>
            <p:ph type="sldNum" sz="quarter" idx="5"/>
          </p:nvPr>
        </p:nvSpPr>
        <p:spPr/>
        <p:txBody>
          <a:bodyPr/>
          <a:lstStyle/>
          <a:p>
            <a:fld id="{DB72DC6E-9989-44B9-AF05-C883A0EA9257}" type="slidenum">
              <a:rPr lang="en-GB" smtClean="0"/>
              <a:t>76</a:t>
            </a:fld>
            <a:endParaRPr lang="en-GB"/>
          </a:p>
        </p:txBody>
      </p:sp>
    </p:spTree>
    <p:extLst>
      <p:ext uri="{BB962C8B-B14F-4D97-AF65-F5344CB8AC3E}">
        <p14:creationId xmlns:p14="http://schemas.microsoft.com/office/powerpoint/2010/main" val="13899774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*remove if you do not have a placement. Please add placement information in where relevant.</a:t>
            </a:r>
          </a:p>
        </p:txBody>
      </p:sp>
      <p:sp>
        <p:nvSpPr>
          <p:cNvPr id="4" name="Slide Number Placeholder 3"/>
          <p:cNvSpPr>
            <a:spLocks noGrp="1"/>
          </p:cNvSpPr>
          <p:nvPr>
            <p:ph type="sldNum" sz="quarter" idx="5"/>
          </p:nvPr>
        </p:nvSpPr>
        <p:spPr/>
        <p:txBody>
          <a:bodyPr/>
          <a:lstStyle/>
          <a:p>
            <a:fld id="{AE4518B2-77B0-4748-9D01-61BBB7B44A19}" type="slidenum">
              <a:rPr lang="en-GB"/>
              <a:t>77</a:t>
            </a:fld>
            <a:endParaRPr lang="en-GB"/>
          </a:p>
        </p:txBody>
      </p:sp>
    </p:spTree>
    <p:extLst>
      <p:ext uri="{BB962C8B-B14F-4D97-AF65-F5344CB8AC3E}">
        <p14:creationId xmlns:p14="http://schemas.microsoft.com/office/powerpoint/2010/main" val="29956382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Requests for nominations will follow. </a:t>
            </a:r>
          </a:p>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78</a:t>
            </a:fld>
            <a:endParaRPr lang="en-GB"/>
          </a:p>
        </p:txBody>
      </p:sp>
    </p:spTree>
    <p:extLst>
      <p:ext uri="{BB962C8B-B14F-4D97-AF65-F5344CB8AC3E}">
        <p14:creationId xmlns:p14="http://schemas.microsoft.com/office/powerpoint/2010/main" val="3192068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relevant information, including pictures if you have them, email details.</a:t>
            </a:r>
          </a:p>
          <a:p>
            <a:r>
              <a:rPr lang="en-US"/>
              <a:t>** add an other people such as assessors etc. That support your team. </a:t>
            </a:r>
          </a:p>
          <a:p>
            <a:endParaRPr lang="en-US"/>
          </a:p>
          <a:p>
            <a:r>
              <a:rPr lang="en-US"/>
              <a:t>Your team may be present at the session and introduce themselves and their interests etc. </a:t>
            </a:r>
            <a:endParaRPr lang="en-US">
              <a:cs typeface="Calibri"/>
            </a:endParaRPr>
          </a:p>
          <a:p>
            <a:pPr marL="171450" indent="-171450">
              <a:buFont typeface="Arial,Sans-Serif"/>
              <a:buChar char="•"/>
            </a:pP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10</a:t>
            </a:fld>
            <a:endParaRPr lang="en-GB"/>
          </a:p>
        </p:txBody>
      </p:sp>
    </p:spTree>
    <p:extLst>
      <p:ext uri="{BB962C8B-B14F-4D97-AF65-F5344CB8AC3E}">
        <p14:creationId xmlns:p14="http://schemas.microsoft.com/office/powerpoint/2010/main" val="28886074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Requests for nominations will follow. </a:t>
            </a:r>
          </a:p>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79</a:t>
            </a:fld>
            <a:endParaRPr lang="en-GB"/>
          </a:p>
        </p:txBody>
      </p:sp>
    </p:spTree>
    <p:extLst>
      <p:ext uri="{BB962C8B-B14F-4D97-AF65-F5344CB8AC3E}">
        <p14:creationId xmlns:p14="http://schemas.microsoft.com/office/powerpoint/2010/main" val="36933424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Eliza will share the induction parts in the main lecture theatre but these will just act as a reminder. </a:t>
            </a:r>
          </a:p>
          <a:p>
            <a:endParaRPr lang="en-US">
              <a:ea typeface="Calibri"/>
              <a:cs typeface="Calibri"/>
            </a:endParaRPr>
          </a:p>
          <a:p>
            <a:r>
              <a:rPr lang="en-US">
                <a:ea typeface="Calibri"/>
                <a:cs typeface="Calibri"/>
              </a:rPr>
              <a:t>Please add any of your own next steps on here too. </a:t>
            </a:r>
          </a:p>
        </p:txBody>
      </p:sp>
      <p:sp>
        <p:nvSpPr>
          <p:cNvPr id="4" name="Slide Number Placeholder 3"/>
          <p:cNvSpPr>
            <a:spLocks noGrp="1"/>
          </p:cNvSpPr>
          <p:nvPr>
            <p:ph type="sldNum" sz="quarter" idx="5"/>
          </p:nvPr>
        </p:nvSpPr>
        <p:spPr/>
        <p:txBody>
          <a:bodyPr/>
          <a:lstStyle/>
          <a:p>
            <a:fld id="{AE4518B2-77B0-4748-9D01-61BBB7B44A19}" type="slidenum">
              <a:rPr lang="en-GB"/>
              <a:t>80</a:t>
            </a:fld>
            <a:endParaRPr lang="en-GB"/>
          </a:p>
        </p:txBody>
      </p:sp>
    </p:spTree>
    <p:extLst>
      <p:ext uri="{BB962C8B-B14F-4D97-AF65-F5344CB8AC3E}">
        <p14:creationId xmlns:p14="http://schemas.microsoft.com/office/powerpoint/2010/main" val="42495481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 could share the Moodle page again if you like. </a:t>
            </a:r>
          </a:p>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81</a:t>
            </a:fld>
            <a:endParaRPr lang="en-GB"/>
          </a:p>
        </p:txBody>
      </p:sp>
    </p:spTree>
    <p:extLst>
      <p:ext uri="{BB962C8B-B14F-4D97-AF65-F5344CB8AC3E}">
        <p14:creationId xmlns:p14="http://schemas.microsoft.com/office/powerpoint/2010/main" val="25608571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Course leader to show where these are. You may not have completed all of these in the induction day. </a:t>
            </a:r>
          </a:p>
          <a:p>
            <a:endParaRPr lang="en-US"/>
          </a:p>
          <a:p>
            <a:r>
              <a:rPr lang="en-US"/>
              <a:t>We will check centrally. The checklists can be reviewed in pastoral meetings if required.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82</a:t>
            </a:fld>
            <a:endParaRPr lang="en-GB"/>
          </a:p>
        </p:txBody>
      </p:sp>
    </p:spTree>
    <p:extLst>
      <p:ext uri="{BB962C8B-B14F-4D97-AF65-F5344CB8AC3E}">
        <p14:creationId xmlns:p14="http://schemas.microsoft.com/office/powerpoint/2010/main" val="10823141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check centrally. The checklists can be reviewed in pastoral meetings if required. </a:t>
            </a:r>
          </a:p>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83</a:t>
            </a:fld>
            <a:endParaRPr lang="en-GB"/>
          </a:p>
        </p:txBody>
      </p:sp>
    </p:spTree>
    <p:extLst>
      <p:ext uri="{BB962C8B-B14F-4D97-AF65-F5344CB8AC3E}">
        <p14:creationId xmlns:p14="http://schemas.microsoft.com/office/powerpoint/2010/main" val="20758483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Drop in -General support = IT, Moodle, getting sorted, worried etc. Go to Academic Services for administrative support such as finance etc.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84</a:t>
            </a:fld>
            <a:endParaRPr lang="en-GB"/>
          </a:p>
        </p:txBody>
      </p:sp>
    </p:spTree>
    <p:extLst>
      <p:ext uri="{BB962C8B-B14F-4D97-AF65-F5344CB8AC3E}">
        <p14:creationId xmlns:p14="http://schemas.microsoft.com/office/powerpoint/2010/main" val="41660860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85</a:t>
            </a:fld>
            <a:endParaRPr lang="en-GB"/>
          </a:p>
        </p:txBody>
      </p:sp>
    </p:spTree>
    <p:extLst>
      <p:ext uri="{BB962C8B-B14F-4D97-AF65-F5344CB8AC3E}">
        <p14:creationId xmlns:p14="http://schemas.microsoft.com/office/powerpoint/2010/main" val="15502834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86</a:t>
            </a:fld>
            <a:endParaRPr lang="en-GB"/>
          </a:p>
        </p:txBody>
      </p:sp>
    </p:spTree>
    <p:extLst>
      <p:ext uri="{BB962C8B-B14F-4D97-AF65-F5344CB8AC3E}">
        <p14:creationId xmlns:p14="http://schemas.microsoft.com/office/powerpoint/2010/main" val="32497539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87</a:t>
            </a:fld>
            <a:endParaRPr lang="en-GB"/>
          </a:p>
        </p:txBody>
      </p:sp>
    </p:spTree>
    <p:extLst>
      <p:ext uri="{BB962C8B-B14F-4D97-AF65-F5344CB8AC3E}">
        <p14:creationId xmlns:p14="http://schemas.microsoft.com/office/powerpoint/2010/main" val="2486396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add a copy of the timetable. Explain that this can also be found on the Ci Connect app (check it's on there first) as it will automatically update room numbers if there are changes. </a:t>
            </a:r>
          </a:p>
        </p:txBody>
      </p:sp>
      <p:sp>
        <p:nvSpPr>
          <p:cNvPr id="4" name="Slide Number Placeholder 3"/>
          <p:cNvSpPr>
            <a:spLocks noGrp="1"/>
          </p:cNvSpPr>
          <p:nvPr>
            <p:ph type="sldNum" sz="quarter" idx="5"/>
          </p:nvPr>
        </p:nvSpPr>
        <p:spPr/>
        <p:txBody>
          <a:bodyPr/>
          <a:lstStyle/>
          <a:p>
            <a:fld id="{AE4518B2-77B0-4748-9D01-61BBB7B44A19}" type="slidenum">
              <a:rPr lang="en-GB"/>
              <a:t>11</a:t>
            </a:fld>
            <a:endParaRPr lang="en-GB"/>
          </a:p>
        </p:txBody>
      </p:sp>
    </p:spTree>
    <p:extLst>
      <p:ext uri="{BB962C8B-B14F-4D97-AF65-F5344CB8AC3E}">
        <p14:creationId xmlns:p14="http://schemas.microsoft.com/office/powerpoint/2010/main" val="408672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*Please expand on how you run tutorials, types of things you cover and add who the pastoral tutor is and add contact details and how to book these. </a:t>
            </a:r>
          </a:p>
        </p:txBody>
      </p:sp>
      <p:sp>
        <p:nvSpPr>
          <p:cNvPr id="4" name="Slide Number Placeholder 3"/>
          <p:cNvSpPr>
            <a:spLocks noGrp="1"/>
          </p:cNvSpPr>
          <p:nvPr>
            <p:ph type="sldNum" sz="quarter" idx="5"/>
          </p:nvPr>
        </p:nvSpPr>
        <p:spPr/>
        <p:txBody>
          <a:bodyPr/>
          <a:lstStyle/>
          <a:p>
            <a:fld id="{AE4518B2-77B0-4748-9D01-61BBB7B44A19}" type="slidenum">
              <a:rPr lang="en-GB"/>
              <a:t>12</a:t>
            </a:fld>
            <a:endParaRPr lang="en-GB"/>
          </a:p>
        </p:txBody>
      </p:sp>
    </p:spTree>
    <p:extLst>
      <p:ext uri="{BB962C8B-B14F-4D97-AF65-F5344CB8AC3E}">
        <p14:creationId xmlns:p14="http://schemas.microsoft.com/office/powerpoint/2010/main" val="1399883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20D786-6F0D-4B87-9021-045FA7A18485}"/>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5" name="Footer Placeholder 4">
            <a:extLst>
              <a:ext uri="{FF2B5EF4-FFF2-40B4-BE49-F238E27FC236}">
                <a16:creationId xmlns:a16="http://schemas.microsoft.com/office/drawing/2014/main" id="{4CFAA02A-0ABA-4526-B9EF-CA182AD1FD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EC41ED-CA47-4908-86BC-F545A20DF3B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2359106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B724E-F85C-43E6-A771-617C04DBEB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7AE23BC-949B-44D1-BCC7-00959E990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2A6AF4E-6EE2-4793-A36B-E1833520DB81}"/>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5" name="Footer Placeholder 4">
            <a:extLst>
              <a:ext uri="{FF2B5EF4-FFF2-40B4-BE49-F238E27FC236}">
                <a16:creationId xmlns:a16="http://schemas.microsoft.com/office/drawing/2014/main" id="{62EE716B-93E3-4E4C-913B-A3419325CE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503E59-B8EB-438C-8E51-07F685A28E9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517301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20D786-6F0D-4B87-9021-045FA7A18485}"/>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5" name="Footer Placeholder 4">
            <a:extLst>
              <a:ext uri="{FF2B5EF4-FFF2-40B4-BE49-F238E27FC236}">
                <a16:creationId xmlns:a16="http://schemas.microsoft.com/office/drawing/2014/main" id="{4CFAA02A-0ABA-4526-B9EF-CA182AD1FD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EC41ED-CA47-4908-86BC-F545A20DF3B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812697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FEA1-12B2-45C5-9898-C58FE4347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3A978B-3D71-4871-BCAA-7153FBF50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A5017CB-DAE1-4873-BBD5-A96DCB5FAEAF}"/>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5" name="Footer Placeholder 4">
            <a:extLst>
              <a:ext uri="{FF2B5EF4-FFF2-40B4-BE49-F238E27FC236}">
                <a16:creationId xmlns:a16="http://schemas.microsoft.com/office/drawing/2014/main" id="{2A591B37-5D31-49A2-9EAB-9967F27029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62AEB2-960D-446E-A91A-D83636CDD239}"/>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903993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E65A3-3E30-4080-B354-53C2E16525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D12187-23F2-4BA7-893B-1FEBF8B10C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B3D3865-3F87-45B8-A60E-13F3425C16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55467E6-67FB-4A4D-866A-E01BFDA89B4F}"/>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6" name="Footer Placeholder 5">
            <a:extLst>
              <a:ext uri="{FF2B5EF4-FFF2-40B4-BE49-F238E27FC236}">
                <a16:creationId xmlns:a16="http://schemas.microsoft.com/office/drawing/2014/main" id="{D33BA83A-0620-456A-9B1C-1568C6B267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AD4804-4802-4AC1-B851-06EAB8A11A8B}"/>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54195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1F4E6-FC44-4382-A463-4ECC87DDF7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D5669E-FFAC-4F2D-93AC-D7286C9D0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21AB8-28CE-4B5D-AE8F-2D0C9C289B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EC6E76-A382-44BC-ADE0-F55CE69DFE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BF39409-96A6-46B7-BA4F-755C54BA6F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B5A30A-B383-4DC2-B32A-B3F3CB5409EE}"/>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8" name="Footer Placeholder 7">
            <a:extLst>
              <a:ext uri="{FF2B5EF4-FFF2-40B4-BE49-F238E27FC236}">
                <a16:creationId xmlns:a16="http://schemas.microsoft.com/office/drawing/2014/main" id="{331989A7-903F-4A03-A1D1-B597BB4FE03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CE3534-7209-49F3-AAB3-AF3C3B90E56C}"/>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847063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5C82D-CBCF-437F-9019-0B31397910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749D6CC-F331-44F1-A53A-ED024F3429E1}"/>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4" name="Footer Placeholder 3">
            <a:extLst>
              <a:ext uri="{FF2B5EF4-FFF2-40B4-BE49-F238E27FC236}">
                <a16:creationId xmlns:a16="http://schemas.microsoft.com/office/drawing/2014/main" id="{B3EC1252-9CBE-4728-8650-0B5E47D847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A9DD70-BAF3-48F2-8033-F4EC74344C1E}"/>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576465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7DFF13-8692-41DE-9399-9993F76E7F52}"/>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3" name="Footer Placeholder 2">
            <a:extLst>
              <a:ext uri="{FF2B5EF4-FFF2-40B4-BE49-F238E27FC236}">
                <a16:creationId xmlns:a16="http://schemas.microsoft.com/office/drawing/2014/main" id="{7749E165-7D6D-40CD-AC44-509D70E53D8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FBB3EF9-0156-494C-932B-CB0F36ED1997}"/>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876081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6CE7D5-CF57-46EF-B807-FDD0502418D4}"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62F18-027A-49A7-B9EF-DB2341354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6437FFA-928F-4264-BDB4-0F59C7060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D434A7-EEE7-4AF5-8B1D-222D94D572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DCF9CA-B7CD-4B37-A578-6E2BFDE7ECAE}"/>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6" name="Footer Placeholder 5">
            <a:extLst>
              <a:ext uri="{FF2B5EF4-FFF2-40B4-BE49-F238E27FC236}">
                <a16:creationId xmlns:a16="http://schemas.microsoft.com/office/drawing/2014/main" id="{7C8413CF-4E83-48A8-A0D5-DB3666DC68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F35CD9-C5C0-4446-A26E-5EDE134A9C6A}"/>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386063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54ECA-DB6E-4230-A9FD-77A7F8D6A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B107E2F-0E4F-4238-BD2D-B5DFE641C6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1A7422C-9472-483C-A518-FD817C2AB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E2CA53-B75F-4AB2-B594-1E6907624362}"/>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6" name="Footer Placeholder 5">
            <a:extLst>
              <a:ext uri="{FF2B5EF4-FFF2-40B4-BE49-F238E27FC236}">
                <a16:creationId xmlns:a16="http://schemas.microsoft.com/office/drawing/2014/main" id="{8F36F54E-7D39-4C10-8B88-5C7426970B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98D6E0-69FC-4A73-A0D6-379A5805207E}"/>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80588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810E-E44E-4CF6-AFC1-CA26CFB2725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9D4781-3D17-4E3B-B0FE-55598E3AEF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59773B-A801-4DE1-8303-62D1C9BD4179}"/>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5" name="Footer Placeholder 4">
            <a:extLst>
              <a:ext uri="{FF2B5EF4-FFF2-40B4-BE49-F238E27FC236}">
                <a16:creationId xmlns:a16="http://schemas.microsoft.com/office/drawing/2014/main" id="{5ECA621F-B375-49BC-B383-3AE0CBBAA8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92330B-2CDF-4763-B974-01A87CEBD2C2}"/>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477638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E8D148-AC53-4961-9AF5-84F5D73909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830B5A-6AFB-423E-AE3D-97FC8A6FA6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13E166-DDF6-4B13-BDF6-0E542E6AEA30}"/>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5" name="Footer Placeholder 4">
            <a:extLst>
              <a:ext uri="{FF2B5EF4-FFF2-40B4-BE49-F238E27FC236}">
                <a16:creationId xmlns:a16="http://schemas.microsoft.com/office/drawing/2014/main" id="{734E9E0B-A0C8-4294-80B3-289ACDAA70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14FDDC-2CAD-404C-B6FD-044567FF2594}"/>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778796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17/09/2025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17/09/2025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17/09/2025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17/09/2025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17/09/2025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17/09/2025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17/09/2025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702F7F-5B28-416B-8FD1-35BEA2AE4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6D26797-BD4A-4EC4-BF1B-E57DC0117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908FC4-DEEA-4907-9DBB-3AC35065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54596-C27B-49E4-BA7B-214665B4B11B}" type="datetimeFigureOut">
              <a:rPr lang="en-GB" smtClean="0"/>
              <a:t>17/09/2025</a:t>
            </a:fld>
            <a:endParaRPr lang="en-GB"/>
          </a:p>
        </p:txBody>
      </p:sp>
      <p:sp>
        <p:nvSpPr>
          <p:cNvPr id="5" name="Footer Placeholder 4">
            <a:extLst>
              <a:ext uri="{FF2B5EF4-FFF2-40B4-BE49-F238E27FC236}">
                <a16:creationId xmlns:a16="http://schemas.microsoft.com/office/drawing/2014/main" id="{008E97ED-4B3F-468F-AC84-F4ABFC8F66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245549-72B8-4E8E-98ED-E111FF8F9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5C638-55BF-4AED-BCD1-AA54C1CD188C}" type="slidenum">
              <a:rPr lang="en-GB" smtClean="0"/>
              <a:t>‹#›</a:t>
            </a:fld>
            <a:endParaRPr lang="en-GB"/>
          </a:p>
        </p:txBody>
      </p:sp>
    </p:spTree>
    <p:extLst>
      <p:ext uri="{BB962C8B-B14F-4D97-AF65-F5344CB8AC3E}">
        <p14:creationId xmlns:p14="http://schemas.microsoft.com/office/powerpoint/2010/main" val="125363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8.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https://portal.colchester.ac.uk/support_departments/FinandRes/Facilities/car_parking/Pages/default.aspx" TargetMode="External"/><Relationship Id="rId5" Type="http://schemas.openxmlformats.org/officeDocument/2006/relationships/hyperlink" Target="mailto:student.finance@colchester.ac.uk" TargetMode="Externa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hyperlink" Target="https://www.colchester.ac.uk/open-to-the-public/restaurants/#balkerne" TargetMode="Externa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1.jpeg"/><Relationship Id="rId7"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2.png"/><Relationship Id="rId4" Type="http://schemas.openxmlformats.org/officeDocument/2006/relationships/image" Target="../media/image1.emf"/><Relationship Id="rId9" Type="http://schemas.openxmlformats.org/officeDocument/2006/relationships/hyperlink" Target="https://www.colchester.ac.uk/faciliti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hyperlink" Target="https://moodle.ccacolchester.com/course/view.php?id=7027" TargetMode="External"/><Relationship Id="rId5" Type="http://schemas.openxmlformats.org/officeDocument/2006/relationships/hyperlink" Target="https://healthassuredeap.co.uk/?wlfrom=%2Fhome%2F" TargetMode="Externa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hyperlink" Target="http://www.colchester.ac.uk/emotional-wellbeing-support/" TargetMode="Externa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hyperlink" Target="https://forms.office.com/Pages/ResponsePage.aspx?id=j9tVkVqQWUugUicQFm8ApPTCzC3hrGNIk9B7oRIdRppUNE1aRzROUVQ2OFUxUUVVMVpMVjJEMFZOWS4u" TargetMode="External"/><Relationship Id="rId5" Type="http://schemas.openxmlformats.org/officeDocument/2006/relationships/hyperlink" Target="https://forms.office.com/Pages/ResponsePage.aspx?id=j9tVkVqQWUugUicQFm8ApPTCzC3hrGNIk9B7oRIdRppURTAyS0FLTUYwRFlONlFCV1JSNFQ4MVpQUC4u" TargetMode="Externa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hyperlink" Target="https://www.colchester.ac.uk/wp-content/uploads/2020/04/UCC-Reasonable-Adjustment-Code-of-Practice-2022.pdf" TargetMode="External"/><Relationship Id="rId5" Type="http://schemas.openxmlformats.org/officeDocument/2006/relationships/hyperlink" Target="mailto:uccsupport@colchester.ac.uk" TargetMode="Externa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hyperlink" Target="https://moodle.ccacolchester.com/course/view.php?id=7027" TargetMode="Externa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2.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28.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4.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image" Target="../media/image28.jpe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hyperlink" Target="https://portal.colchester.ac.uk/teams/student_induction_resources/_layouts/15/WopiFrame.aspx?sourcedoc=/teams/student_induction_resources/Documents/Student%20Induction%202024/Ci%20Learner%20Dress%20Code.pdf&amp;action=default" TargetMode="Externa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image" Target="../media/image28.jpe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30.jpe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hyperlink" Target="https://articulateusercontent.com/rise/courses/LJpazeaF637Okv-xHMj1nCckrxNbKs7E/qNg0J2rgP9a8Fmcm-MFA.pdf"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hyperlink" Target="https://outlook.office.com/mai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hyperlink" Target="https://colchesterinstitute.freshservice.com/support/solutions/articles/50000108390-phishing-how-to-spot-it-and-what-to-do-" TargetMode="External"/><Relationship Id="rId5" Type="http://schemas.openxmlformats.org/officeDocument/2006/relationships/hyperlink" Target="https://colchesterinstitute.freshservice.com/support/solutions/articles/50000083470-effective-use-of-email" TargetMode="External"/><Relationship Id="rId4" Type="http://schemas.openxmlformats.org/officeDocument/2006/relationships/hyperlink" Target="https://colchesterinstitute.freshservice.com/support/solutions/articles/50000046349-accessing-email-via-outlook-365-web-mail"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image" Target="../media/image38.jpeg"/><Relationship Id="rId7" Type="http://schemas.openxmlformats.org/officeDocument/2006/relationships/hyperlink" Target="https://community.jisc.ac.uk/library/janet-services-documentation/eduroamuk-policy" TargetMode="External"/><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hyperlink" Target="https://community.jisc.ac.uk/library/acceptable-use-policy" TargetMode="External"/><Relationship Id="rId5" Type="http://schemas.openxmlformats.org/officeDocument/2006/relationships/hyperlink" Target="https://colchesterinstitute.freshservice.com/support/solutions/articles/50000200853" TargetMode="External"/><Relationship Id="rId4" Type="http://schemas.openxmlformats.org/officeDocument/2006/relationships/hyperlink" Target="https://tscpl.org/tscpl-community/park-and-access-free-wifi"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14.xml"/><Relationship Id="rId5" Type="http://schemas.openxmlformats.org/officeDocument/2006/relationships/hyperlink" Target="https://creativecommons.org/licenses/by-nc-sa/3.0/" TargetMode="External"/><Relationship Id="rId4" Type="http://schemas.openxmlformats.org/officeDocument/2006/relationships/hyperlink" Target="https://tscpl.org/tscpl-community/park-and-access-free-wifi"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hyperlink" Target="https://colchesterinstitute.freshservice.com/support/solutions/articles/50000104945-getting-office-365" TargetMode="External"/><Relationship Id="rId4" Type="http://schemas.openxmlformats.org/officeDocument/2006/relationships/hyperlink" Target="https://colchesterinstitute.freshservice.com/support/solutions/articles/50000040112-office-suite-overview-microsoft-365"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hyperlink" Target="https://creativecommons.org/licenses/by-nc-nd/3.0/" TargetMode="External"/><Relationship Id="rId5" Type="http://schemas.openxmlformats.org/officeDocument/2006/relationships/hyperlink" Target="https://onedrive.live.com" TargetMode="External"/><Relationship Id="rId4" Type="http://schemas.openxmlformats.org/officeDocument/2006/relationships/hyperlink" Target="https://latabernadejulio.blogspot.com/2012/12/el-uso-de-skydrive-para-alojar-archivos.html"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support.microsoft.com/en-us/office/what-do-the-onedrive-icons-mean-11143026-8000-44f8-aaa9-67c985aa49b3?ui=en-us&amp;amp;rs=en-us&amp;amp;ad=us#ID0EBH=Windows" TargetMode="External"/><Relationship Id="rId3" Type="http://schemas.openxmlformats.org/officeDocument/2006/relationships/image" Target="../media/image41.jpeg"/><Relationship Id="rId7" Type="http://schemas.openxmlformats.org/officeDocument/2006/relationships/hyperlink" Target="https://colchesterinstitute.freshservice.com/support/solutions/articles/50000109484-logging-in-to-onedrive" TargetMode="External"/><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hyperlink" Target="https://colchesterinstitute.freshservice.com/support/solutions/articles/50000115324-finding-files-in-onedrive" TargetMode="External"/><Relationship Id="rId5" Type="http://schemas.openxmlformats.org/officeDocument/2006/relationships/hyperlink" Target="https://moodle.ccacolchester.com/course/view.php?id=7258" TargetMode="External"/><Relationship Id="rId4" Type="http://schemas.openxmlformats.org/officeDocument/2006/relationships/hyperlink" Target="https://latabernadejulio.blogspot.com/2012/12/el-uso-de-skydrive-para-alojar-archivos.html" TargetMode="External"/><Relationship Id="rId9" Type="http://schemas.openxmlformats.org/officeDocument/2006/relationships/hyperlink" Target="https://creativecommons.org/licenses/by-nc-nd/3.0/"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14.xml"/><Relationship Id="rId6" Type="http://schemas.openxmlformats.org/officeDocument/2006/relationships/hyperlink" Target="https://creativecommons.org/licenses/by-sa/3.0/" TargetMode="External"/><Relationship Id="rId5" Type="http://schemas.openxmlformats.org/officeDocument/2006/relationships/hyperlink" Target="https://colchinst.sharepoint.com/:b:/r/sites/DocumentHub/Policies%20Procedures%20%20Guidelines/eSafety%20and%20ILT%20Code%20of%20Conduct%20Policy%20for%20Learners.pdf?csf=1&amp;web=1&amp;e=OuhQDa" TargetMode="External"/><Relationship Id="rId4" Type="http://schemas.openxmlformats.org/officeDocument/2006/relationships/hyperlink" Target="https://en.wikipedia.org/wiki/Microsoft_Team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14.xml"/><Relationship Id="rId6" Type="http://schemas.openxmlformats.org/officeDocument/2006/relationships/hyperlink" Target="https://creativecommons.org/licenses/by-sa/3.0/" TargetMode="External"/><Relationship Id="rId5" Type="http://schemas.openxmlformats.org/officeDocument/2006/relationships/hyperlink" Target="https://moodle.ccacolchester.com/mod/scorm/view.php?id=432843" TargetMode="External"/><Relationship Id="rId4" Type="http://schemas.openxmlformats.org/officeDocument/2006/relationships/hyperlink" Target="https://en.wikipedia.org/wiki/Microsoft_Teams"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3.xml"/><Relationship Id="rId1" Type="http://schemas.openxmlformats.org/officeDocument/2006/relationships/slideLayout" Target="../slideLayouts/slideLayout14.xml"/><Relationship Id="rId5" Type="http://schemas.openxmlformats.org/officeDocument/2006/relationships/hyperlink" Target="https://creativecommons.org/licenses/by/3.0/" TargetMode="External"/><Relationship Id="rId4" Type="http://schemas.openxmlformats.org/officeDocument/2006/relationships/hyperlink" Target="https://prophotostock.deviantart.com/art/Binary-Technology-and-Business-424998526"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14.xml"/><Relationship Id="rId6" Type="http://schemas.openxmlformats.org/officeDocument/2006/relationships/hyperlink" Target="https://creativecommons.org/licenses/by-nc-sa/3.0/" TargetMode="External"/><Relationship Id="rId5" Type="http://schemas.openxmlformats.org/officeDocument/2006/relationships/hyperlink" Target="https://moodle.ccacolchester.com/" TargetMode="External"/><Relationship Id="rId4" Type="http://schemas.openxmlformats.org/officeDocument/2006/relationships/hyperlink" Target="http://blog.yorksj.ac.uk/moodle/2014/05/14/moodle-submitting-an-assignment/"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7.jpeg"/><Relationship Id="rId2" Type="http://schemas.openxmlformats.org/officeDocument/2006/relationships/notesSlide" Target="../notesSlides/notesSlide55.xml"/><Relationship Id="rId1" Type="http://schemas.openxmlformats.org/officeDocument/2006/relationships/slideLayout" Target="../slideLayouts/slideLayout14.xml"/><Relationship Id="rId6" Type="http://schemas.openxmlformats.org/officeDocument/2006/relationships/hyperlink" Target="https://creativecommons.org/licenses/by-nc-sa/3.0/" TargetMode="External"/><Relationship Id="rId5" Type="http://schemas.openxmlformats.org/officeDocument/2006/relationships/hyperlink" Target="https://moodle.ccacolchester.com/course/view.php?id=7323" TargetMode="External"/><Relationship Id="rId4" Type="http://schemas.openxmlformats.org/officeDocument/2006/relationships/hyperlink" Target="http://blog.yorksj.ac.uk/moodle/2014/05/14/moodle-submitting-an-assignment/"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6.xml"/><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hyperlink" Target="https://moodle.ccacolchester.com/course/view.php?id=7027"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8" Type="http://schemas.openxmlformats.org/officeDocument/2006/relationships/hyperlink" Target="https://moodle.ccacolchester.com/mod/scorm/view.php?id=427924" TargetMode="External"/><Relationship Id="rId3" Type="http://schemas.openxmlformats.org/officeDocument/2006/relationships/image" Target="../media/image50.png"/><Relationship Id="rId7" Type="http://schemas.openxmlformats.org/officeDocument/2006/relationships/hyperlink" Target="https://moodle.ccacolchester.com/mod/scorm/view.php?id=424577" TargetMode="External"/><Relationship Id="rId2" Type="http://schemas.openxmlformats.org/officeDocument/2006/relationships/notesSlide" Target="../notesSlides/notesSlide58.xml"/><Relationship Id="rId1" Type="http://schemas.openxmlformats.org/officeDocument/2006/relationships/slideLayout" Target="../slideLayouts/slideLayout14.xml"/><Relationship Id="rId6" Type="http://schemas.openxmlformats.org/officeDocument/2006/relationships/hyperlink" Target="https://moodle.ccacolchester.com/mod/scorm/view.php?id=424572" TargetMode="External"/><Relationship Id="rId5" Type="http://schemas.openxmlformats.org/officeDocument/2006/relationships/hyperlink" Target="https://www.youtube.com/@UCCAcademicSkillsCentre/featured" TargetMode="External"/><Relationship Id="rId10" Type="http://schemas.openxmlformats.org/officeDocument/2006/relationships/image" Target="../media/image52.png"/><Relationship Id="rId4" Type="http://schemas.openxmlformats.org/officeDocument/2006/relationships/hyperlink" Target="https://moodle.ccacolchester.com/course/view.php?id=7297" TargetMode="External"/><Relationship Id="rId9" Type="http://schemas.openxmlformats.org/officeDocument/2006/relationships/image" Target="../media/image51.png"/></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14.xml"/><Relationship Id="rId6" Type="http://schemas.openxmlformats.org/officeDocument/2006/relationships/hyperlink" Target="https://creativecommons.org/licenses/by-sa/3.0/" TargetMode="External"/><Relationship Id="rId5" Type="http://schemas.openxmlformats.org/officeDocument/2006/relationships/hyperlink" Target="https://moodle.ccacolchester.com/mod/scorm/view.php?id=432842" TargetMode="External"/><Relationship Id="rId4" Type="http://schemas.openxmlformats.org/officeDocument/2006/relationships/hyperlink" Target="https://ecampusontario.pressbooks.pub/techinthecurriculum/chapter/google-classroom/"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1.xml"/><Relationship Id="rId1" Type="http://schemas.openxmlformats.org/officeDocument/2006/relationships/slideLayout" Target="../slideLayouts/slideLayout14.xml"/><Relationship Id="rId4" Type="http://schemas.openxmlformats.org/officeDocument/2006/relationships/hyperlink" Target="https://moodle.ccacolchester.com/mod/scorm/view.php?id=359446"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colchinst.sharepoint.com/" TargetMode="External"/><Relationship Id="rId2" Type="http://schemas.openxmlformats.org/officeDocument/2006/relationships/notesSlide" Target="../notesSlides/notesSlide62.xml"/><Relationship Id="rId1" Type="http://schemas.openxmlformats.org/officeDocument/2006/relationships/slideLayout" Target="../slideLayouts/slideLayout14.xml"/><Relationship Id="rId5" Type="http://schemas.openxmlformats.org/officeDocument/2006/relationships/image" Target="../media/image56.png"/><Relationship Id="rId4" Type="http://schemas.openxmlformats.org/officeDocument/2006/relationships/image" Target="../media/image55.png"/></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14.xml"/><Relationship Id="rId4" Type="http://schemas.openxmlformats.org/officeDocument/2006/relationships/hyperlink" Target="https://ats2.colchester.ac.uk/"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colchesterinstitute.freshservice.com/a/solutions/articles/50000191328" TargetMode="External"/><Relationship Id="rId2" Type="http://schemas.openxmlformats.org/officeDocument/2006/relationships/notesSlide" Target="../notesSlides/notesSlide64.xml"/><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5.xml"/><Relationship Id="rId1" Type="http://schemas.openxmlformats.org/officeDocument/2006/relationships/slideLayout" Target="../slideLayouts/slideLayout14.xml"/><Relationship Id="rId5" Type="http://schemas.openxmlformats.org/officeDocument/2006/relationships/image" Target="../media/image60.png"/><Relationship Id="rId4" Type="http://schemas.openxmlformats.org/officeDocument/2006/relationships/hyperlink" Target="https://colchinst.sharepoint.com/:b:/r/sites/DocumentHub/Policies%20Procedures%20%20Guidelines/eSafety%20and%20ILT%20Code%20of%20Conduct%20Policy%20for%20Learners.pdf?csf=1&amp;web=1&amp;e=OuhQDa"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6.xml"/><Relationship Id="rId1" Type="http://schemas.openxmlformats.org/officeDocument/2006/relationships/slideLayout" Target="../slideLayouts/slideLayout14.xml"/><Relationship Id="rId6" Type="http://schemas.openxmlformats.org/officeDocument/2006/relationships/hyperlink" Target="https://colchesterinstitute.freshservice.com/support/solutions" TargetMode="External"/><Relationship Id="rId5" Type="http://schemas.openxmlformats.org/officeDocument/2006/relationships/hyperlink" Target="mailto:iltservicedesk@colchester.ac.uk" TargetMode="External"/><Relationship Id="rId4" Type="http://schemas.openxmlformats.org/officeDocument/2006/relationships/hyperlink" Target="https://colchesterinstitute.freshservice.com/support/home"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7.xml"/><Relationship Id="rId1" Type="http://schemas.openxmlformats.org/officeDocument/2006/relationships/slideLayout" Target="../slideLayouts/slideLayout14.xml"/><Relationship Id="rId4" Type="http://schemas.openxmlformats.org/officeDocument/2006/relationships/hyperlink" Target="https://moodle.ccacolchester.com/course/view.php?id=7323"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8.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9.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0.xml"/><Relationship Id="rId1" Type="http://schemas.openxmlformats.org/officeDocument/2006/relationships/slideLayout" Target="../slideLayouts/slideLayout14.xml"/><Relationship Id="rId5" Type="http://schemas.openxmlformats.org/officeDocument/2006/relationships/hyperlink" Target="https://colchinst.sharepoint.com/sites/EarlyChildhoodStudiesGraduatePractitionerCompetencies?siteid=%7bA4A6C7D3-AFFF-49F2-997F-04458BD7B101%7d&amp;webid=%7bDE8D1A37-54FD-4BA1-BFBF-DA5373C8B97B%7d&amp;uniqueid=%7b73E1B42A-3F40-4A50-B594-6BF6F0D0A946%7d" TargetMode="Externa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1.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2.xml"/><Relationship Id="rId1" Type="http://schemas.openxmlformats.org/officeDocument/2006/relationships/slideLayout" Target="../slideLayouts/slideLayout14.xml"/><Relationship Id="rId6" Type="http://schemas.openxmlformats.org/officeDocument/2006/relationships/image" Target="../media/image62.png"/><Relationship Id="rId5" Type="http://schemas.openxmlformats.org/officeDocument/2006/relationships/hyperlink" Target="https://moodle.ccacolchester.com/course/view.php?id=7323" TargetMode="Externa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3.xml"/><Relationship Id="rId1" Type="http://schemas.openxmlformats.org/officeDocument/2006/relationships/slideLayout" Target="../slideLayouts/slideLayout14.xml"/><Relationship Id="rId6" Type="http://schemas.openxmlformats.org/officeDocument/2006/relationships/image" Target="../media/image63.jpeg"/><Relationship Id="rId5" Type="http://schemas.openxmlformats.org/officeDocument/2006/relationships/hyperlink" Target="https://moodle.ccacolchester.com/course/view.php?id=7323&amp;section=1&amp;singlesec=1" TargetMode="Externa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4.xml"/><Relationship Id="rId1" Type="http://schemas.openxmlformats.org/officeDocument/2006/relationships/slideLayout" Target="../slideLayouts/slideLayout14.xml"/><Relationship Id="rId6" Type="http://schemas.openxmlformats.org/officeDocument/2006/relationships/image" Target="../media/image64.png"/><Relationship Id="rId5" Type="http://schemas.openxmlformats.org/officeDocument/2006/relationships/hyperlink" Target="https://moodle.ccacolchester.com/course/view.php?id=7323&amp;section=3&amp;singlesec=3" TargetMode="Externa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5.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6.xml"/><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hyperlink" Target="https://moodle.ccacolchester.com/course/view.php?id=7323&amp;section=4&amp;singlesec=4" TargetMode="Externa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67.jpeg"/><Relationship Id="rId2" Type="http://schemas.openxmlformats.org/officeDocument/2006/relationships/notesSlide" Target="../notesSlides/notesSlide77.xml"/><Relationship Id="rId1" Type="http://schemas.openxmlformats.org/officeDocument/2006/relationships/slideLayout" Target="../slideLayouts/slideLayout14.xml"/><Relationship Id="rId6" Type="http://schemas.openxmlformats.org/officeDocument/2006/relationships/image" Target="../media/image66.png"/><Relationship Id="rId5" Type="http://schemas.openxmlformats.org/officeDocument/2006/relationships/hyperlink" Target="https://moodle.ccacolchester.com/course/view.php?id=7297" TargetMode="Externa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8.xml"/><Relationship Id="rId1" Type="http://schemas.openxmlformats.org/officeDocument/2006/relationships/slideLayout" Target="../slideLayouts/slideLayout15.xml"/><Relationship Id="rId6" Type="http://schemas.openxmlformats.org/officeDocument/2006/relationships/image" Target="../media/image68.jpe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ctrTitle"/>
          </p:nvPr>
        </p:nvSpPr>
        <p:spPr>
          <a:xfrm>
            <a:off x="1524000" y="1349973"/>
            <a:ext cx="9144000" cy="2387600"/>
          </a:xfrm>
        </p:spPr>
        <p:txBody>
          <a:bodyPr>
            <a:normAutofit/>
          </a:bodyPr>
          <a:lstStyle/>
          <a:p>
            <a:pPr algn="ctr"/>
            <a:r>
              <a:rPr lang="en-GB">
                <a:cs typeface="Calibri Light"/>
              </a:rPr>
              <a:t>Welcome to University Centre Colchester</a:t>
            </a:r>
          </a:p>
        </p:txBody>
      </p:sp>
      <p:sp>
        <p:nvSpPr>
          <p:cNvPr id="3" name="Subtitle 2">
            <a:extLst>
              <a:ext uri="{FF2B5EF4-FFF2-40B4-BE49-F238E27FC236}">
                <a16:creationId xmlns:a16="http://schemas.microsoft.com/office/drawing/2014/main" id="{838227D7-05B9-6D67-2917-F16B5E382412}"/>
              </a:ext>
            </a:extLst>
          </p:cNvPr>
          <p:cNvSpPr>
            <a:spLocks noGrp="1"/>
          </p:cNvSpPr>
          <p:nvPr>
            <p:ph type="subTitle" idx="1"/>
          </p:nvPr>
        </p:nvSpPr>
        <p:spPr>
          <a:xfrm>
            <a:off x="1524000" y="4276952"/>
            <a:ext cx="9144000" cy="980848"/>
          </a:xfrm>
        </p:spPr>
        <p:txBody>
          <a:bodyPr vert="horz" lIns="91440" tIns="45720" rIns="91440" bIns="45720" rtlCol="0" anchor="t">
            <a:normAutofit/>
          </a:bodyPr>
          <a:lstStyle/>
          <a:p>
            <a:r>
              <a:rPr lang="en-GB" sz="3200">
                <a:cs typeface="Calibri"/>
              </a:rPr>
              <a:t>Induction</a:t>
            </a:r>
            <a:endParaRPr lang="en-GB" sz="3200"/>
          </a:p>
        </p:txBody>
      </p:sp>
    </p:spTree>
    <p:extLst>
      <p:ext uri="{BB962C8B-B14F-4D97-AF65-F5344CB8AC3E}">
        <p14:creationId xmlns:p14="http://schemas.microsoft.com/office/powerpoint/2010/main" val="1052470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Your Team</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pPr marL="0" indent="0">
              <a:buNone/>
            </a:pPr>
            <a:endParaRPr lang="en-GB">
              <a:cs typeface="Calibri"/>
            </a:endParaRPr>
          </a:p>
          <a:p>
            <a:pPr marL="0" indent="0">
              <a:buNone/>
            </a:pPr>
            <a:endParaRPr lang="en-GB">
              <a:cs typeface="Calibri"/>
            </a:endParaRPr>
          </a:p>
          <a:p>
            <a:pPr marL="0" indent="0">
              <a:buNone/>
            </a:pPr>
            <a:endParaRPr lang="en-GB">
              <a:cs typeface="Calibri"/>
            </a:endParaRPr>
          </a:p>
        </p:txBody>
      </p:sp>
      <p:sp>
        <p:nvSpPr>
          <p:cNvPr id="3" name="TextBox 2">
            <a:extLst>
              <a:ext uri="{FF2B5EF4-FFF2-40B4-BE49-F238E27FC236}">
                <a16:creationId xmlns:a16="http://schemas.microsoft.com/office/drawing/2014/main" id="{2D6C005E-6163-2953-7531-C0AE2A94A086}"/>
              </a:ext>
            </a:extLst>
          </p:cNvPr>
          <p:cNvSpPr txBox="1"/>
          <p:nvPr/>
        </p:nvSpPr>
        <p:spPr>
          <a:xfrm>
            <a:off x="281396" y="1244259"/>
            <a:ext cx="107030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GB" sz="2400">
                <a:latin typeface="Calibri"/>
                <a:cs typeface="Arial"/>
              </a:rPr>
              <a:t>Course Leader: Sally </a:t>
            </a:r>
            <a:r>
              <a:rPr lang="en-GB" sz="2400" err="1">
                <a:latin typeface="Calibri"/>
                <a:cs typeface="Arial"/>
              </a:rPr>
              <a:t>Vagg</a:t>
            </a:r>
            <a:endParaRPr lang="en-US" sz="2400" err="1">
              <a:ea typeface="Calibri"/>
              <a:cs typeface="Arial"/>
            </a:endParaRPr>
          </a:p>
          <a:p>
            <a:pPr marL="457200" indent="-457200">
              <a:buFont typeface="Arial"/>
              <a:buChar char="•"/>
            </a:pPr>
            <a:r>
              <a:rPr lang="en-GB" sz="2400">
                <a:latin typeface="Calibri"/>
                <a:cs typeface="Arial"/>
              </a:rPr>
              <a:t>Lecturers: Wendy Meadows and Rose Baynes-Revett</a:t>
            </a:r>
            <a:endParaRPr lang="en-GB" sz="2400">
              <a:latin typeface="Calibri"/>
              <a:ea typeface="Calibri"/>
              <a:cs typeface="Arial"/>
            </a:endParaRPr>
          </a:p>
        </p:txBody>
      </p:sp>
      <p:pic>
        <p:nvPicPr>
          <p:cNvPr id="6" name="Picture 5" descr="A person and two children on a train track&#10;&#10;Description automatically generated">
            <a:extLst>
              <a:ext uri="{FF2B5EF4-FFF2-40B4-BE49-F238E27FC236}">
                <a16:creationId xmlns:a16="http://schemas.microsoft.com/office/drawing/2014/main" id="{040099EF-D6C8-EA41-8CBC-75FF18491B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482" t="20658" r="32946" b="11746"/>
          <a:stretch/>
        </p:blipFill>
        <p:spPr>
          <a:xfrm>
            <a:off x="355511" y="2101253"/>
            <a:ext cx="2755318" cy="3666785"/>
          </a:xfrm>
          <a:prstGeom prst="rect">
            <a:avLst/>
          </a:prstGeom>
        </p:spPr>
      </p:pic>
      <p:pic>
        <p:nvPicPr>
          <p:cNvPr id="10" name="Picture 9" descr="A group of people posing for a photo&#10;&#10;Description automatically generated">
            <a:extLst>
              <a:ext uri="{FF2B5EF4-FFF2-40B4-BE49-F238E27FC236}">
                <a16:creationId xmlns:a16="http://schemas.microsoft.com/office/drawing/2014/main" id="{9E10B624-083D-ECA2-8FA3-653F99D9C002}"/>
              </a:ext>
            </a:extLst>
          </p:cNvPr>
          <p:cNvPicPr>
            <a:picLocks noChangeAspect="1"/>
          </p:cNvPicPr>
          <p:nvPr/>
        </p:nvPicPr>
        <p:blipFill rotWithShape="1">
          <a:blip r:embed="rId6">
            <a:extLst>
              <a:ext uri="{28A0092B-C50C-407E-A947-70E740481C1C}">
                <a14:useLocalDpi xmlns:a14="http://schemas.microsoft.com/office/drawing/2010/main" val="0"/>
              </a:ext>
            </a:extLst>
          </a:blip>
          <a:srcRect l="9050" t="1738" r="6290" b="20559"/>
          <a:stretch/>
        </p:blipFill>
        <p:spPr>
          <a:xfrm>
            <a:off x="3175911" y="2291035"/>
            <a:ext cx="4485917" cy="3087970"/>
          </a:xfrm>
          <a:prstGeom prst="rect">
            <a:avLst/>
          </a:prstGeom>
        </p:spPr>
      </p:pic>
      <p:pic>
        <p:nvPicPr>
          <p:cNvPr id="12" name="Picture 11" descr="A group of people standing together in front of a tree&#10;&#10;Description automatically generated">
            <a:extLst>
              <a:ext uri="{FF2B5EF4-FFF2-40B4-BE49-F238E27FC236}">
                <a16:creationId xmlns:a16="http://schemas.microsoft.com/office/drawing/2014/main" id="{72D6579D-6BE7-A9B2-0EB0-F14915EDA0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949" t="9318" r="19042"/>
          <a:stretch/>
        </p:blipFill>
        <p:spPr>
          <a:xfrm>
            <a:off x="7847860" y="1701759"/>
            <a:ext cx="4097688" cy="3776980"/>
          </a:xfrm>
          <a:prstGeom prst="rect">
            <a:avLst/>
          </a:prstGeom>
        </p:spPr>
      </p:pic>
    </p:spTree>
    <p:extLst>
      <p:ext uri="{BB962C8B-B14F-4D97-AF65-F5344CB8AC3E}">
        <p14:creationId xmlns:p14="http://schemas.microsoft.com/office/powerpoint/2010/main" val="1658128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Your Timetable</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graphicFrame>
        <p:nvGraphicFramePr>
          <p:cNvPr id="3" name="Table 2">
            <a:extLst>
              <a:ext uri="{FF2B5EF4-FFF2-40B4-BE49-F238E27FC236}">
                <a16:creationId xmlns:a16="http://schemas.microsoft.com/office/drawing/2014/main" id="{EE8152AD-5118-DD89-2F66-B8B2BEE2002D}"/>
              </a:ext>
            </a:extLst>
          </p:cNvPr>
          <p:cNvGraphicFramePr>
            <a:graphicFrameLocks noGrp="1"/>
          </p:cNvGraphicFramePr>
          <p:nvPr>
            <p:extLst>
              <p:ext uri="{D42A27DB-BD31-4B8C-83A1-F6EECF244321}">
                <p14:modId xmlns:p14="http://schemas.microsoft.com/office/powerpoint/2010/main" val="4281427216"/>
              </p:ext>
            </p:extLst>
          </p:nvPr>
        </p:nvGraphicFramePr>
        <p:xfrm>
          <a:off x="827314" y="1778170"/>
          <a:ext cx="10341429" cy="3263835"/>
        </p:xfrm>
        <a:graphic>
          <a:graphicData uri="http://schemas.openxmlformats.org/drawingml/2006/table">
            <a:tbl>
              <a:tblPr firstRow="1" firstCol="1" bandRow="1">
                <a:tableStyleId>{16D9F66E-5EB9-4882-86FB-DCBF35E3C3E4}</a:tableStyleId>
              </a:tblPr>
              <a:tblGrid>
                <a:gridCol w="1970315">
                  <a:extLst>
                    <a:ext uri="{9D8B030D-6E8A-4147-A177-3AD203B41FA5}">
                      <a16:colId xmlns:a16="http://schemas.microsoft.com/office/drawing/2014/main" val="2963307081"/>
                    </a:ext>
                  </a:extLst>
                </a:gridCol>
                <a:gridCol w="4923971">
                  <a:extLst>
                    <a:ext uri="{9D8B030D-6E8A-4147-A177-3AD203B41FA5}">
                      <a16:colId xmlns:a16="http://schemas.microsoft.com/office/drawing/2014/main" val="2059473118"/>
                    </a:ext>
                  </a:extLst>
                </a:gridCol>
                <a:gridCol w="3447143">
                  <a:extLst>
                    <a:ext uri="{9D8B030D-6E8A-4147-A177-3AD203B41FA5}">
                      <a16:colId xmlns:a16="http://schemas.microsoft.com/office/drawing/2014/main" val="817443350"/>
                    </a:ext>
                  </a:extLst>
                </a:gridCol>
              </a:tblGrid>
              <a:tr h="573356">
                <a:tc>
                  <a:txBody>
                    <a:bodyPr/>
                    <a:lstStyle/>
                    <a:p>
                      <a:pPr algn="l">
                        <a:lnSpc>
                          <a:spcPct val="107000"/>
                        </a:lnSpc>
                        <a:spcAft>
                          <a:spcPts val="800"/>
                        </a:spcAft>
                      </a:pP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GB" sz="2400" kern="100" dirty="0">
                          <a:effectLst/>
                        </a:rPr>
                        <a:t>AM</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GB" sz="2400" kern="100" dirty="0">
                          <a:effectLst/>
                        </a:rPr>
                        <a:t>PM</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40382956"/>
                  </a:ext>
                </a:extLst>
              </a:tr>
              <a:tr h="1330563">
                <a:tc>
                  <a:txBody>
                    <a:bodyPr/>
                    <a:lstStyle/>
                    <a:p>
                      <a:pPr algn="l">
                        <a:lnSpc>
                          <a:spcPct val="107000"/>
                        </a:lnSpc>
                        <a:spcAft>
                          <a:spcPts val="800"/>
                        </a:spcAft>
                      </a:pPr>
                      <a:r>
                        <a:rPr lang="en-GB" sz="2400" kern="100" dirty="0">
                          <a:effectLst/>
                        </a:rPr>
                        <a:t>Tuesday</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GB" sz="2400" kern="100" dirty="0">
                          <a:effectLst/>
                        </a:rPr>
                        <a:t>10:00- 13:00 </a:t>
                      </a:r>
                    </a:p>
                    <a:p>
                      <a:pPr algn="l">
                        <a:lnSpc>
                          <a:spcPct val="107000"/>
                        </a:lnSpc>
                        <a:spcAft>
                          <a:spcPts val="800"/>
                        </a:spcAft>
                      </a:pPr>
                      <a:r>
                        <a:rPr lang="en-GB" sz="2400" kern="100" dirty="0">
                          <a:effectLst/>
                        </a:rPr>
                        <a:t>Child Development: Wendy Meadows:</a:t>
                      </a:r>
                    </a:p>
                    <a:p>
                      <a:pPr lvl="0" algn="l">
                        <a:lnSpc>
                          <a:spcPct val="107000"/>
                        </a:lnSpc>
                        <a:spcAft>
                          <a:spcPts val="800"/>
                        </a:spcAft>
                        <a:buNone/>
                      </a:pPr>
                      <a:r>
                        <a:rPr lang="en-GB" sz="2400" kern="100" dirty="0">
                          <a:effectLst/>
                        </a:rPr>
                        <a:t>HE205</a:t>
                      </a:r>
                    </a:p>
                  </a:txBody>
                  <a:tcPr marL="68580" marR="68580" marT="0" marB="0"/>
                </a:tc>
                <a:tc>
                  <a:txBody>
                    <a:bodyPr/>
                    <a:lstStyle/>
                    <a:p>
                      <a:pPr algn="l">
                        <a:lnSpc>
                          <a:spcPct val="107000"/>
                        </a:lnSpc>
                        <a:spcAft>
                          <a:spcPts val="800"/>
                        </a:spcAft>
                      </a:pPr>
                      <a:r>
                        <a:rPr lang="en-GB" sz="2400" kern="100" dirty="0">
                          <a:effectLst/>
                        </a:rPr>
                        <a:t>14:00-17:00</a:t>
                      </a:r>
                    </a:p>
                    <a:p>
                      <a:pPr algn="l">
                        <a:lnSpc>
                          <a:spcPct val="107000"/>
                        </a:lnSpc>
                        <a:spcAft>
                          <a:spcPts val="800"/>
                        </a:spcAft>
                      </a:pPr>
                      <a:r>
                        <a:rPr lang="en-GB" sz="2400" kern="100" dirty="0">
                          <a:effectLst/>
                        </a:rPr>
                        <a:t>Academic Practice: Sally </a:t>
                      </a:r>
                      <a:r>
                        <a:rPr lang="en-GB" sz="2400" kern="100" dirty="0" err="1">
                          <a:effectLst/>
                        </a:rPr>
                        <a:t>Vagg</a:t>
                      </a:r>
                      <a:r>
                        <a:rPr lang="en-GB" sz="2400" kern="100" dirty="0">
                          <a:effectLst/>
                        </a:rPr>
                        <a:t>: HE205</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9699545"/>
                  </a:ext>
                </a:extLst>
              </a:tr>
              <a:tr h="1330563">
                <a:tc>
                  <a:txBody>
                    <a:bodyPr/>
                    <a:lstStyle/>
                    <a:p>
                      <a:pPr algn="l">
                        <a:lnSpc>
                          <a:spcPct val="107000"/>
                        </a:lnSpc>
                        <a:spcAft>
                          <a:spcPts val="800"/>
                        </a:spcAft>
                      </a:pPr>
                      <a:r>
                        <a:rPr lang="en-GB" sz="2400" kern="100" dirty="0">
                          <a:effectLst/>
                        </a:rPr>
                        <a:t>Wednesday</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GB" sz="2400" kern="100" dirty="0">
                          <a:effectLst/>
                        </a:rPr>
                        <a:t>9:00-12:00 </a:t>
                      </a:r>
                    </a:p>
                    <a:p>
                      <a:pPr algn="l">
                        <a:lnSpc>
                          <a:spcPct val="107000"/>
                        </a:lnSpc>
                        <a:spcAft>
                          <a:spcPts val="800"/>
                        </a:spcAft>
                      </a:pPr>
                      <a:r>
                        <a:rPr lang="en-GB" sz="2400" kern="100" dirty="0">
                          <a:effectLst/>
                        </a:rPr>
                        <a:t>Welfare and Safeguarding :Rose Baynes-Revett: HE 203</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GB" sz="2400" kern="100" dirty="0">
                          <a:effectLst/>
                          <a:latin typeface="Calibri"/>
                          <a:ea typeface="Calibri"/>
                          <a:cs typeface="Times New Roman"/>
                        </a:rPr>
                        <a:t>13:00 – 14: 00</a:t>
                      </a:r>
                    </a:p>
                    <a:p>
                      <a:pPr lvl="0" algn="l">
                        <a:lnSpc>
                          <a:spcPct val="107000"/>
                        </a:lnSpc>
                        <a:spcAft>
                          <a:spcPts val="800"/>
                        </a:spcAft>
                        <a:buNone/>
                      </a:pPr>
                      <a:r>
                        <a:rPr lang="en-GB" sz="2400" kern="100" dirty="0">
                          <a:effectLst/>
                          <a:latin typeface="Calibri"/>
                          <a:ea typeface="Calibri"/>
                          <a:cs typeface="Times New Roman"/>
                        </a:rPr>
                        <a:t>Enrichment Activities</a:t>
                      </a:r>
                    </a:p>
                  </a:txBody>
                  <a:tcPr marL="68580" marR="68580" marT="0" marB="0"/>
                </a:tc>
                <a:extLst>
                  <a:ext uri="{0D108BD9-81ED-4DB2-BD59-A6C34878D82A}">
                    <a16:rowId xmlns:a16="http://schemas.microsoft.com/office/drawing/2014/main" val="1208578392"/>
                  </a:ext>
                </a:extLst>
              </a:tr>
            </a:tbl>
          </a:graphicData>
        </a:graphic>
      </p:graphicFrame>
    </p:spTree>
    <p:extLst>
      <p:ext uri="{BB962C8B-B14F-4D97-AF65-F5344CB8AC3E}">
        <p14:creationId xmlns:p14="http://schemas.microsoft.com/office/powerpoint/2010/main" val="958857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Academic and Pastoral Tutorials</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19944" y="1591754"/>
            <a:ext cx="11198383" cy="4351338"/>
          </a:xfrm>
        </p:spPr>
        <p:txBody>
          <a:bodyPr vert="horz" lIns="91440" tIns="45720" rIns="91440" bIns="45720" rtlCol="0" anchor="t">
            <a:normAutofit/>
          </a:bodyPr>
          <a:lstStyle/>
          <a:p>
            <a:pPr>
              <a:buFont typeface="Arial"/>
              <a:buChar char="•"/>
            </a:pPr>
            <a:r>
              <a:rPr lang="en-GB" sz="2400">
                <a:latin typeface="Calibri"/>
                <a:cs typeface="Arial"/>
              </a:rPr>
              <a:t>For each module that you study, you will have the opportunity to have up to 2 x 20-minute tutorials to discuss your work with your module tutor.</a:t>
            </a:r>
          </a:p>
          <a:p>
            <a:pPr>
              <a:buFont typeface="Arial"/>
              <a:buChar char="•"/>
            </a:pPr>
            <a:endParaRPr lang="en-GB" sz="2400">
              <a:latin typeface="Calibri"/>
              <a:cs typeface="Arial"/>
            </a:endParaRPr>
          </a:p>
          <a:p>
            <a:pPr>
              <a:buFont typeface="Arial"/>
              <a:buChar char="•"/>
            </a:pPr>
            <a:r>
              <a:rPr lang="en-GB" sz="2400">
                <a:latin typeface="Calibri"/>
                <a:cs typeface="Arial"/>
              </a:rPr>
              <a:t>Additionally, you will be able to have up to 1 x 30-minute pastoral tutorial per semester. </a:t>
            </a:r>
          </a:p>
          <a:p>
            <a:pPr marL="0" indent="0">
              <a:buNone/>
            </a:pPr>
            <a:endParaRPr lang="en-GB" sz="1700">
              <a:cs typeface="Arial"/>
            </a:endParaRPr>
          </a:p>
          <a:p>
            <a:endParaRPr lang="en-GB">
              <a:cs typeface="Calibri"/>
            </a:endParaRPr>
          </a:p>
        </p:txBody>
      </p:sp>
    </p:spTree>
    <p:extLst>
      <p:ext uri="{BB962C8B-B14F-4D97-AF65-F5344CB8AC3E}">
        <p14:creationId xmlns:p14="http://schemas.microsoft.com/office/powerpoint/2010/main" val="1231083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a:cs typeface="Calibri Light"/>
              </a:rPr>
              <a:t>Part 4: Life on Campus</a:t>
            </a:r>
            <a:endParaRPr lang="en-GB">
              <a:ea typeface="Calibri Light"/>
              <a:cs typeface="Calibri Light"/>
            </a:endParaRPr>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165239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Getting Around</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5" name="TextBox 4">
            <a:extLst>
              <a:ext uri="{FF2B5EF4-FFF2-40B4-BE49-F238E27FC236}">
                <a16:creationId xmlns:a16="http://schemas.microsoft.com/office/drawing/2014/main" id="{E9775B63-2FAF-7547-F4EA-65C50E1CA4F6}"/>
              </a:ext>
            </a:extLst>
          </p:cNvPr>
          <p:cNvSpPr txBox="1"/>
          <p:nvPr/>
        </p:nvSpPr>
        <p:spPr>
          <a:xfrm>
            <a:off x="975620" y="1609384"/>
            <a:ext cx="301831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alibri"/>
                <a:cs typeface="Calibri"/>
              </a:rPr>
              <a:t>Whilst some of your lectures are likely be held in the UCC building (labelled A), some will be in our other buildings so it will be good to familiarise yourself with the layout of campus. </a:t>
            </a:r>
          </a:p>
          <a:p>
            <a:endParaRPr lang="en-GB">
              <a:latin typeface="Calibri"/>
              <a:cs typeface="Calibri"/>
            </a:endParaRPr>
          </a:p>
          <a:p>
            <a:r>
              <a:rPr lang="en-GB">
                <a:latin typeface="Calibri"/>
                <a:cs typeface="Calibri"/>
              </a:rPr>
              <a:t>We have a student lounge for UCC students to relax and eat in on the ground floor of the UCC building in room HE05</a:t>
            </a:r>
            <a:r>
              <a:rPr lang="en-GB">
                <a:cs typeface="Calibri"/>
              </a:rPr>
              <a:t>.</a:t>
            </a:r>
          </a:p>
        </p:txBody>
      </p:sp>
      <p:pic>
        <p:nvPicPr>
          <p:cNvPr id="10" name="Picture 5" descr="A map of a university">
            <a:extLst>
              <a:ext uri="{FF2B5EF4-FFF2-40B4-BE49-F238E27FC236}">
                <a16:creationId xmlns:a16="http://schemas.microsoft.com/office/drawing/2014/main" id="{BDCCE96E-678A-856E-D0AF-1E769A260E7E}"/>
              </a:ext>
            </a:extLst>
          </p:cNvPr>
          <p:cNvPicPr>
            <a:picLocks noChangeAspect="1"/>
          </p:cNvPicPr>
          <p:nvPr/>
        </p:nvPicPr>
        <p:blipFill>
          <a:blip r:embed="rId5"/>
          <a:stretch>
            <a:fillRect/>
          </a:stretch>
        </p:blipFill>
        <p:spPr>
          <a:xfrm>
            <a:off x="4803005" y="1289258"/>
            <a:ext cx="6700842" cy="4571192"/>
          </a:xfrm>
          <a:prstGeom prst="rect">
            <a:avLst/>
          </a:prstGeom>
        </p:spPr>
      </p:pic>
    </p:spTree>
    <p:extLst>
      <p:ext uri="{BB962C8B-B14F-4D97-AF65-F5344CB8AC3E}">
        <p14:creationId xmlns:p14="http://schemas.microsoft.com/office/powerpoint/2010/main" val="36282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a:solidFill>
                  <a:schemeClr val="bg1"/>
                </a:solidFill>
                <a:latin typeface="Calibri"/>
                <a:ea typeface="+mj-lt"/>
                <a:cs typeface="+mj-lt"/>
              </a:rPr>
              <a:t>Travelling to UCC and Parking</a:t>
            </a:r>
          </a:p>
          <a:p>
            <a:endParaRPr lang="en-GB">
              <a:cs typeface="Calibri Light"/>
            </a:endParaRPr>
          </a:p>
        </p:txBody>
      </p:sp>
      <p:sp>
        <p:nvSpPr>
          <p:cNvPr id="6" name="Text Placeholder 5">
            <a:extLst>
              <a:ext uri="{FF2B5EF4-FFF2-40B4-BE49-F238E27FC236}">
                <a16:creationId xmlns:a16="http://schemas.microsoft.com/office/drawing/2014/main" id="{FD8136B8-6F48-2716-BEAB-5B9D66F19E1E}"/>
              </a:ext>
            </a:extLst>
          </p:cNvPr>
          <p:cNvSpPr>
            <a:spLocks noGrp="1"/>
          </p:cNvSpPr>
          <p:nvPr>
            <p:ph type="body" idx="1"/>
          </p:nvPr>
        </p:nvSpPr>
        <p:spPr>
          <a:xfrm>
            <a:off x="839788" y="1376363"/>
            <a:ext cx="5157787" cy="823912"/>
          </a:xfrm>
        </p:spPr>
        <p:txBody>
          <a:bodyPr/>
          <a:lstStyle/>
          <a:p>
            <a:r>
              <a:rPr lang="en-GB">
                <a:cs typeface="Calibri"/>
              </a:rPr>
              <a:t>Bus or Train</a:t>
            </a:r>
            <a:endParaRPr lang="en-GB"/>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sz="half" idx="2"/>
          </p:nvPr>
        </p:nvSpPr>
        <p:spPr>
          <a:xfrm>
            <a:off x="872445" y="2287361"/>
            <a:ext cx="5157787" cy="3684588"/>
          </a:xfrm>
        </p:spPr>
        <p:txBody>
          <a:bodyPr vert="horz" lIns="91440" tIns="45720" rIns="91440" bIns="45720" rtlCol="0" anchor="t">
            <a:normAutofit/>
          </a:bodyPr>
          <a:lstStyle/>
          <a:p>
            <a:pPr>
              <a:buFont typeface="Arial"/>
              <a:buChar char="•"/>
            </a:pPr>
            <a:r>
              <a:rPr lang="en-GB" sz="2200">
                <a:latin typeface="Calibri"/>
                <a:cs typeface="Arial"/>
              </a:rPr>
              <a:t>Email </a:t>
            </a:r>
            <a:r>
              <a:rPr lang="en-GB" sz="2200">
                <a:latin typeface="Calibri"/>
                <a:cs typeface="Arial"/>
                <a:hlinkClick r:id="rId5"/>
              </a:rPr>
              <a:t>student.finance@colchester.ac.uk</a:t>
            </a:r>
            <a:r>
              <a:rPr lang="en-GB" sz="2200">
                <a:latin typeface="Calibri"/>
                <a:cs typeface="Arial"/>
              </a:rPr>
              <a:t> or visit student services on the ground floor of B Block for information about bus passes or train tickets. </a:t>
            </a:r>
          </a:p>
          <a:p>
            <a:pPr marL="0" indent="0">
              <a:buNone/>
            </a:pPr>
            <a:endParaRPr lang="en-GB" sz="1700">
              <a:latin typeface="Calibri"/>
              <a:cs typeface="Arial"/>
            </a:endParaRPr>
          </a:p>
          <a:p>
            <a:endParaRPr lang="en-GB">
              <a:cs typeface="Calibri"/>
            </a:endParaRPr>
          </a:p>
        </p:txBody>
      </p:sp>
      <p:sp>
        <p:nvSpPr>
          <p:cNvPr id="11" name="Text Placeholder 10">
            <a:extLst>
              <a:ext uri="{FF2B5EF4-FFF2-40B4-BE49-F238E27FC236}">
                <a16:creationId xmlns:a16="http://schemas.microsoft.com/office/drawing/2014/main" id="{AE4681F2-59F5-DEF3-3C79-0D89E07ED2A1}"/>
              </a:ext>
            </a:extLst>
          </p:cNvPr>
          <p:cNvSpPr>
            <a:spLocks noGrp="1"/>
          </p:cNvSpPr>
          <p:nvPr>
            <p:ph type="body" sz="quarter" idx="3"/>
          </p:nvPr>
        </p:nvSpPr>
        <p:spPr>
          <a:xfrm>
            <a:off x="6172200" y="1376363"/>
            <a:ext cx="5183188" cy="823912"/>
          </a:xfrm>
        </p:spPr>
        <p:txBody>
          <a:bodyPr/>
          <a:lstStyle/>
          <a:p>
            <a:r>
              <a:rPr lang="en-GB">
                <a:cs typeface="Calibri"/>
              </a:rPr>
              <a:t>Car</a:t>
            </a:r>
            <a:endParaRPr lang="en-GB"/>
          </a:p>
        </p:txBody>
      </p:sp>
      <p:sp>
        <p:nvSpPr>
          <p:cNvPr id="12" name="Content Placeholder 11">
            <a:extLst>
              <a:ext uri="{FF2B5EF4-FFF2-40B4-BE49-F238E27FC236}">
                <a16:creationId xmlns:a16="http://schemas.microsoft.com/office/drawing/2014/main" id="{58816EC2-4A39-1F7E-D1CA-6EDE6799E49E}"/>
              </a:ext>
            </a:extLst>
          </p:cNvPr>
          <p:cNvSpPr>
            <a:spLocks noGrp="1"/>
          </p:cNvSpPr>
          <p:nvPr>
            <p:ph sz="quarter" idx="4"/>
          </p:nvPr>
        </p:nvSpPr>
        <p:spPr>
          <a:xfrm>
            <a:off x="6172200" y="2287361"/>
            <a:ext cx="5183188" cy="3684588"/>
          </a:xfrm>
        </p:spPr>
        <p:txBody>
          <a:bodyPr vert="horz" lIns="91440" tIns="45720" rIns="91440" bIns="45720" rtlCol="0" anchor="t">
            <a:normAutofit/>
          </a:bodyPr>
          <a:lstStyle/>
          <a:p>
            <a:r>
              <a:rPr lang="en-GB" sz="2200">
                <a:cs typeface="Calibri"/>
              </a:rPr>
              <a:t>If you're travelling by car, we have ANPR system which allows you entry and exit from the campus in the Eastgate entrance. </a:t>
            </a:r>
          </a:p>
          <a:p>
            <a:r>
              <a:rPr lang="en-GB" sz="2200">
                <a:cs typeface="Calibri"/>
              </a:rPr>
              <a:t>The current cost is £2.50 per day</a:t>
            </a:r>
            <a:r>
              <a:rPr lang="en-GB" sz="2200">
                <a:ea typeface="+mn-lt"/>
                <a:cs typeface="+mn-lt"/>
              </a:rPr>
              <a:t>. Further information can be found </a:t>
            </a:r>
            <a:r>
              <a:rPr lang="en-GB" sz="2200">
                <a:solidFill>
                  <a:srgbClr val="0563C1"/>
                </a:solidFill>
                <a:ea typeface="+mn-lt"/>
                <a:cs typeface="+mn-lt"/>
                <a:hlinkClick r:id="rId6"/>
              </a:rPr>
              <a:t>here</a:t>
            </a:r>
            <a:r>
              <a:rPr lang="en-GB" sz="2200">
                <a:solidFill>
                  <a:srgbClr val="0563C1"/>
                </a:solidFill>
                <a:ea typeface="+mn-lt"/>
                <a:cs typeface="+mn-lt"/>
              </a:rPr>
              <a:t>. </a:t>
            </a:r>
            <a:r>
              <a:rPr lang="en-GB" sz="2200">
                <a:ea typeface="+mn-lt"/>
                <a:cs typeface="+mn-lt"/>
              </a:rPr>
              <a:t>QR codes are located in the car park. </a:t>
            </a:r>
          </a:p>
          <a:p>
            <a:pPr marL="0" indent="0">
              <a:buNone/>
            </a:pPr>
            <a:endParaRPr lang="en-GB" sz="2200">
              <a:ea typeface="Calibri"/>
              <a:cs typeface="Calibri"/>
            </a:endParaRPr>
          </a:p>
          <a:p>
            <a:endParaRPr lang="en-GB" sz="2200">
              <a:ea typeface="Calibri"/>
              <a:cs typeface="Calibri"/>
            </a:endParaRPr>
          </a:p>
        </p:txBody>
      </p:sp>
      <p:sp>
        <p:nvSpPr>
          <p:cNvPr id="14" name="Text Placeholder 5">
            <a:extLst>
              <a:ext uri="{FF2B5EF4-FFF2-40B4-BE49-F238E27FC236}">
                <a16:creationId xmlns:a16="http://schemas.microsoft.com/office/drawing/2014/main" id="{94E84194-D316-9DCE-55B2-353FB0A10045}"/>
              </a:ext>
            </a:extLst>
          </p:cNvPr>
          <p:cNvSpPr txBox="1">
            <a:spLocks/>
          </p:cNvSpPr>
          <p:nvPr/>
        </p:nvSpPr>
        <p:spPr>
          <a:xfrm>
            <a:off x="872445" y="3716792"/>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a:cs typeface="Calibri"/>
              </a:rPr>
              <a:t>Bike or Motorbike</a:t>
            </a:r>
            <a:endParaRPr lang="en-GB"/>
          </a:p>
        </p:txBody>
      </p:sp>
      <p:sp>
        <p:nvSpPr>
          <p:cNvPr id="19" name="Content Placeholder 11">
            <a:extLst>
              <a:ext uri="{FF2B5EF4-FFF2-40B4-BE49-F238E27FC236}">
                <a16:creationId xmlns:a16="http://schemas.microsoft.com/office/drawing/2014/main" id="{6117C3AB-3A60-A58E-695A-EBFDD311B68A}"/>
              </a:ext>
            </a:extLst>
          </p:cNvPr>
          <p:cNvSpPr txBox="1">
            <a:spLocks/>
          </p:cNvSpPr>
          <p:nvPr/>
        </p:nvSpPr>
        <p:spPr>
          <a:xfrm>
            <a:off x="827315" y="4627790"/>
            <a:ext cx="5183188" cy="36845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a:cs typeface="Calibri"/>
              </a:rPr>
              <a:t>Parking is free.</a:t>
            </a:r>
          </a:p>
          <a:p>
            <a:r>
              <a:rPr lang="en-GB" sz="2200">
                <a:cs typeface="Calibri"/>
              </a:rPr>
              <a:t>Cycle bays are at the front of the main building.</a:t>
            </a:r>
          </a:p>
        </p:txBody>
      </p:sp>
    </p:spTree>
    <p:extLst>
      <p:ext uri="{BB962C8B-B14F-4D97-AF65-F5344CB8AC3E}">
        <p14:creationId xmlns:p14="http://schemas.microsoft.com/office/powerpoint/2010/main" val="3135810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Food and Drink on Campus</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8294914"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latin typeface="Calibri"/>
                <a:ea typeface="+mn-lt"/>
                <a:cs typeface="Arial"/>
              </a:rPr>
              <a:t>The</a:t>
            </a:r>
            <a:r>
              <a:rPr lang="en-GB" sz="2000">
                <a:latin typeface="Calibri"/>
                <a:cs typeface="Arial"/>
              </a:rPr>
              <a:t> following refectories are open serving </a:t>
            </a:r>
            <a:r>
              <a:rPr lang="en-GB" sz="2000">
                <a:latin typeface="Calibri"/>
                <a:ea typeface="+mn-lt"/>
                <a:cs typeface="Arial"/>
              </a:rPr>
              <a:t>a </a:t>
            </a:r>
            <a:r>
              <a:rPr lang="en-GB" sz="2000">
                <a:latin typeface="Calibri"/>
                <a:cs typeface="Arial"/>
              </a:rPr>
              <a:t>range </a:t>
            </a:r>
            <a:r>
              <a:rPr lang="en-GB" sz="2000">
                <a:latin typeface="Calibri"/>
                <a:ea typeface="+mn-lt"/>
                <a:cs typeface="Arial"/>
              </a:rPr>
              <a:t>of hot </a:t>
            </a:r>
            <a:r>
              <a:rPr lang="en-GB" sz="2000">
                <a:latin typeface="Calibri"/>
                <a:cs typeface="Arial"/>
              </a:rPr>
              <a:t>and cold food and drinks:</a:t>
            </a:r>
            <a:r>
              <a:rPr lang="en-GB" sz="2000" b="1">
                <a:latin typeface="Calibri"/>
                <a:cs typeface="Arial"/>
              </a:rPr>
              <a:t>   </a:t>
            </a:r>
            <a:endParaRPr lang="en-GB" sz="2000">
              <a:latin typeface="Calibri"/>
              <a:cs typeface="Arial"/>
            </a:endParaRPr>
          </a:p>
          <a:p>
            <a:pPr marL="0" indent="0">
              <a:buNone/>
            </a:pPr>
            <a:endParaRPr lang="en-GB" sz="2000" b="1">
              <a:latin typeface="Calibri"/>
              <a:cs typeface="Arial"/>
            </a:endParaRPr>
          </a:p>
          <a:p>
            <a:pPr lvl="1"/>
            <a:r>
              <a:rPr lang="en-GB" sz="2000">
                <a:latin typeface="Calibri"/>
                <a:cs typeface="Arial"/>
              </a:rPr>
              <a:t>Eat Central (C Block) </a:t>
            </a:r>
          </a:p>
          <a:p>
            <a:pPr lvl="1"/>
            <a:r>
              <a:rPr lang="en-GB" sz="2000">
                <a:latin typeface="Calibri"/>
                <a:cs typeface="Arial"/>
              </a:rPr>
              <a:t>Costa (UCC Building)</a:t>
            </a:r>
          </a:p>
          <a:p>
            <a:pPr lvl="1"/>
            <a:r>
              <a:rPr lang="en-GB" sz="2000">
                <a:latin typeface="Calibri"/>
                <a:cs typeface="Arial"/>
              </a:rPr>
              <a:t>Starbucks (K Block) coffee shop/light bites.</a:t>
            </a:r>
          </a:p>
          <a:p>
            <a:endParaRPr lang="en-GB" sz="1800">
              <a:latin typeface="Calibri"/>
              <a:cs typeface="Arial"/>
            </a:endParaRPr>
          </a:p>
          <a:p>
            <a:r>
              <a:rPr lang="en-GB" sz="2000" i="1">
                <a:latin typeface="Calibri"/>
                <a:cs typeface="Arial"/>
              </a:rPr>
              <a:t>Opening times are displayed locally.</a:t>
            </a:r>
          </a:p>
          <a:p>
            <a:endParaRPr lang="en-GB" sz="2000">
              <a:latin typeface="Calibri"/>
              <a:cs typeface="Arial"/>
            </a:endParaRPr>
          </a:p>
          <a:p>
            <a:r>
              <a:rPr lang="en-GB" sz="2000">
                <a:latin typeface="Calibri"/>
                <a:cs typeface="Arial"/>
              </a:rPr>
              <a:t>Within the CH&amp;FS building there is CH&amp;FS Takeaway on a Friday, and we also have the fantastic restaurant, </a:t>
            </a:r>
            <a:r>
              <a:rPr lang="en-GB" sz="2000">
                <a:latin typeface="Calibri"/>
                <a:cs typeface="Arial"/>
                <a:hlinkClick r:id="rId5"/>
              </a:rPr>
              <a:t>The Balkerne</a:t>
            </a:r>
            <a:r>
              <a:rPr lang="en-GB" sz="2000">
                <a:latin typeface="Calibri"/>
                <a:cs typeface="Arial"/>
              </a:rPr>
              <a:t>, which is open to the public.</a:t>
            </a:r>
            <a:endParaRPr lang="en-US" sz="2000">
              <a:latin typeface="Calibri"/>
              <a:cs typeface="Arial"/>
            </a:endParaRPr>
          </a:p>
          <a:p>
            <a:endParaRPr lang="en-US" sz="2000">
              <a:latin typeface="Arial"/>
              <a:cs typeface="Arial"/>
            </a:endParaRPr>
          </a:p>
          <a:p>
            <a:endParaRPr lang="en-GB" sz="2600">
              <a:cs typeface="Calibri" panose="020F0502020204030204"/>
            </a:endParaRPr>
          </a:p>
        </p:txBody>
      </p:sp>
      <p:pic>
        <p:nvPicPr>
          <p:cNvPr id="5" name="Picture 4" descr="A building with a curved roof and glass windows&#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6"/>
          <a:stretch>
            <a:fillRect/>
          </a:stretch>
        </p:blipFill>
        <p:spPr>
          <a:xfrm>
            <a:off x="8893754" y="2151733"/>
            <a:ext cx="2928007" cy="2565419"/>
          </a:xfrm>
          <a:prstGeom prst="rect">
            <a:avLst/>
          </a:prstGeom>
        </p:spPr>
      </p:pic>
    </p:spTree>
    <p:extLst>
      <p:ext uri="{BB962C8B-B14F-4D97-AF65-F5344CB8AC3E}">
        <p14:creationId xmlns:p14="http://schemas.microsoft.com/office/powerpoint/2010/main" val="1256233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Food, Drink and Breaks</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8294914"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a:ea typeface="+mn-lt"/>
                <a:cs typeface="+mn-lt"/>
              </a:rPr>
              <a:t>All students attending UCC for a full day will have time to have lunch and there will be plenty of opportunities for breaks during the day. </a:t>
            </a:r>
          </a:p>
          <a:p>
            <a:r>
              <a:rPr lang="en-GB" sz="2200">
                <a:latin typeface="Calibri"/>
                <a:cs typeface="Arial"/>
              </a:rPr>
              <a:t>We encourage you to relax and use the UCC student lounge in HE05 where there is a kitchen with a microwave and fridge that you're welcome to use too. </a:t>
            </a:r>
            <a:endParaRPr lang="en-US" sz="2200">
              <a:latin typeface="Calibri"/>
              <a:cs typeface="Arial"/>
            </a:endParaRPr>
          </a:p>
          <a:p>
            <a:r>
              <a:rPr lang="en-GB" sz="2200">
                <a:latin typeface="Calibri"/>
                <a:cs typeface="Arial"/>
              </a:rPr>
              <a:t>You're welcome bring your own food and drink to UCC, or purchase it using a </a:t>
            </a:r>
            <a:r>
              <a:rPr lang="en-GB" sz="2200" b="1">
                <a:latin typeface="Calibri"/>
                <a:cs typeface="Arial"/>
              </a:rPr>
              <a:t>cashless method</a:t>
            </a:r>
            <a:r>
              <a:rPr lang="en-GB" sz="2200">
                <a:latin typeface="Calibri"/>
                <a:cs typeface="Arial"/>
              </a:rPr>
              <a:t>, in our many refectories. </a:t>
            </a:r>
          </a:p>
          <a:p>
            <a:r>
              <a:rPr lang="en-GB" sz="2200">
                <a:latin typeface="Calibri"/>
                <a:cs typeface="Arial"/>
              </a:rPr>
              <a:t>Please refer to your course leaders and lecturers about eating and drinking in classrooms.</a:t>
            </a:r>
          </a:p>
          <a:p>
            <a:r>
              <a:rPr lang="en-GB" sz="2200">
                <a:latin typeface="Calibri"/>
                <a:cs typeface="Arial"/>
              </a:rPr>
              <a:t>There is a dedicated smoking and vaping area by the entrance of the student car park (Eastgate entrance).</a:t>
            </a:r>
          </a:p>
          <a:p>
            <a:endParaRPr lang="en-GB" sz="2600">
              <a:cs typeface="Calibri" panose="020F0502020204030204"/>
            </a:endParaRPr>
          </a:p>
        </p:txBody>
      </p:sp>
      <p:pic>
        <p:nvPicPr>
          <p:cNvPr id="5" name="Picture 4" descr="A group of people sitting on a floor&#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5"/>
          <a:stretch>
            <a:fillRect/>
          </a:stretch>
        </p:blipFill>
        <p:spPr>
          <a:xfrm>
            <a:off x="9013497" y="1589314"/>
            <a:ext cx="2742950" cy="4114800"/>
          </a:xfrm>
          <a:prstGeom prst="rect">
            <a:avLst/>
          </a:prstGeom>
        </p:spPr>
      </p:pic>
    </p:spTree>
    <p:extLst>
      <p:ext uri="{BB962C8B-B14F-4D97-AF65-F5344CB8AC3E}">
        <p14:creationId xmlns:p14="http://schemas.microsoft.com/office/powerpoint/2010/main" val="147763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printer with a black screen&#10;&#10;Description automatically generated">
            <a:extLst>
              <a:ext uri="{FF2B5EF4-FFF2-40B4-BE49-F238E27FC236}">
                <a16:creationId xmlns:a16="http://schemas.microsoft.com/office/drawing/2014/main" id="{24979E1E-E249-D035-0708-532752D4E183}"/>
              </a:ext>
            </a:extLst>
          </p:cNvPr>
          <p:cNvPicPr>
            <a:picLocks noChangeAspect="1"/>
          </p:cNvPicPr>
          <p:nvPr/>
        </p:nvPicPr>
        <p:blipFill>
          <a:blip r:embed="rId3"/>
          <a:stretch>
            <a:fillRect/>
          </a:stretch>
        </p:blipFill>
        <p:spPr>
          <a:xfrm>
            <a:off x="2489428" y="1851934"/>
            <a:ext cx="3370488" cy="2555420"/>
          </a:xfrm>
          <a:prstGeom prst="rect">
            <a:avLst/>
          </a:prstGeom>
        </p:spPr>
      </p:pic>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4"/>
          <a:stretch>
            <a:fillRect/>
          </a:stretch>
        </p:blipFill>
        <p:spPr>
          <a:xfrm>
            <a:off x="10062609" y="6152690"/>
            <a:ext cx="1656184" cy="41349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Facilities on Campus</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8294914"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latin typeface="Arial"/>
              <a:cs typeface="Arial"/>
            </a:endParaRPr>
          </a:p>
          <a:p>
            <a:endParaRPr lang="en-GB" sz="2600">
              <a:cs typeface="Calibri" panose="020F0502020204030204"/>
            </a:endParaRPr>
          </a:p>
        </p:txBody>
      </p:sp>
      <p:pic>
        <p:nvPicPr>
          <p:cNvPr id="5" name="Picture 4" descr="A room with chairs and a table&#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6"/>
          <a:stretch>
            <a:fillRect/>
          </a:stretch>
        </p:blipFill>
        <p:spPr>
          <a:xfrm>
            <a:off x="9448124" y="1846932"/>
            <a:ext cx="2276467" cy="2565419"/>
          </a:xfrm>
          <a:prstGeom prst="rect">
            <a:avLst/>
          </a:prstGeom>
        </p:spPr>
      </p:pic>
      <p:pic>
        <p:nvPicPr>
          <p:cNvPr id="6" name="Picture 5" descr="A room with exercise equipment&#10;&#10;Description automatically generated">
            <a:extLst>
              <a:ext uri="{FF2B5EF4-FFF2-40B4-BE49-F238E27FC236}">
                <a16:creationId xmlns:a16="http://schemas.microsoft.com/office/drawing/2014/main" id="{44010148-D86C-9100-F680-36995851B136}"/>
              </a:ext>
            </a:extLst>
          </p:cNvPr>
          <p:cNvPicPr>
            <a:picLocks noChangeAspect="1"/>
          </p:cNvPicPr>
          <p:nvPr/>
        </p:nvPicPr>
        <p:blipFill>
          <a:blip r:embed="rId7"/>
          <a:stretch>
            <a:fillRect/>
          </a:stretch>
        </p:blipFill>
        <p:spPr>
          <a:xfrm>
            <a:off x="5802087" y="1844409"/>
            <a:ext cx="2862942" cy="2548696"/>
          </a:xfrm>
          <a:prstGeom prst="rect">
            <a:avLst/>
          </a:prstGeom>
        </p:spPr>
      </p:pic>
      <p:pic>
        <p:nvPicPr>
          <p:cNvPr id="11" name="Picture 10" descr="A library with a few bookshelves&#10;&#10;Description automatically generated">
            <a:extLst>
              <a:ext uri="{FF2B5EF4-FFF2-40B4-BE49-F238E27FC236}">
                <a16:creationId xmlns:a16="http://schemas.microsoft.com/office/drawing/2014/main" id="{46AA4E10-7F19-DC38-0161-CDAABC772DD4}"/>
              </a:ext>
            </a:extLst>
          </p:cNvPr>
          <p:cNvPicPr>
            <a:picLocks noChangeAspect="1"/>
          </p:cNvPicPr>
          <p:nvPr/>
        </p:nvPicPr>
        <p:blipFill>
          <a:blip r:embed="rId8"/>
          <a:stretch>
            <a:fillRect/>
          </a:stretch>
        </p:blipFill>
        <p:spPr>
          <a:xfrm>
            <a:off x="566057" y="1839686"/>
            <a:ext cx="1926772" cy="2558143"/>
          </a:xfrm>
          <a:prstGeom prst="rect">
            <a:avLst/>
          </a:prstGeom>
        </p:spPr>
      </p:pic>
      <p:sp>
        <p:nvSpPr>
          <p:cNvPr id="12" name="TextBox 11">
            <a:extLst>
              <a:ext uri="{FF2B5EF4-FFF2-40B4-BE49-F238E27FC236}">
                <a16:creationId xmlns:a16="http://schemas.microsoft.com/office/drawing/2014/main" id="{C7FD2700-950C-14D2-BE74-B746C99DA368}"/>
              </a:ext>
            </a:extLst>
          </p:cNvPr>
          <p:cNvSpPr txBox="1"/>
          <p:nvPr/>
        </p:nvSpPr>
        <p:spPr>
          <a:xfrm>
            <a:off x="566057" y="5018314"/>
            <a:ext cx="111578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Further details about all the student facilities that we have on offer, including opening hours can be found </a:t>
            </a:r>
            <a:r>
              <a:rPr lang="en-GB">
                <a:cs typeface="Calibri"/>
                <a:hlinkClick r:id="rId9"/>
              </a:rPr>
              <a:t>here</a:t>
            </a:r>
            <a:r>
              <a:rPr lang="en-GB">
                <a:cs typeface="Calibri"/>
              </a:rPr>
              <a:t>. </a:t>
            </a:r>
            <a:endParaRPr lang="en-GB"/>
          </a:p>
        </p:txBody>
      </p:sp>
    </p:spTree>
    <p:extLst>
      <p:ext uri="{BB962C8B-B14F-4D97-AF65-F5344CB8AC3E}">
        <p14:creationId xmlns:p14="http://schemas.microsoft.com/office/powerpoint/2010/main" val="110012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a:cs typeface="Calibri Light"/>
              </a:rPr>
              <a:t>Part 5: Support, Wellbeing and Keeping Safe</a:t>
            </a:r>
            <a:endParaRPr lang="en-GB">
              <a:ea typeface="Calibri Light"/>
              <a:cs typeface="Calibri Light"/>
            </a:endParaRPr>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807921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Induction Agenda</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644310"/>
            <a:ext cx="11198383" cy="4123728"/>
          </a:xfrm>
        </p:spPr>
        <p:txBody>
          <a:bodyPr vert="horz" lIns="91440" tIns="45720" rIns="91440" bIns="45720" rtlCol="0" anchor="t">
            <a:normAutofit fontScale="92500" lnSpcReduction="10000"/>
          </a:bodyPr>
          <a:lstStyle/>
          <a:p>
            <a:pPr>
              <a:buFont typeface="Arial"/>
              <a:buChar char="•"/>
            </a:pPr>
            <a:r>
              <a:rPr lang="en-GB" sz="2400">
                <a:latin typeface="Calibri"/>
                <a:cs typeface="Arial"/>
              </a:rPr>
              <a:t>Brief health and safety notices. </a:t>
            </a:r>
            <a:endParaRPr lang="en-US" sz="2400">
              <a:latin typeface="Calibri"/>
              <a:cs typeface="Arial"/>
            </a:endParaRPr>
          </a:p>
          <a:p>
            <a:pPr>
              <a:buFont typeface="Arial"/>
              <a:buChar char="•"/>
            </a:pPr>
            <a:r>
              <a:rPr lang="en-GB" sz="2400">
                <a:latin typeface="Calibri"/>
                <a:cs typeface="Arial"/>
              </a:rPr>
              <a:t>Welcome to University Centre Colchester (UCC) talk.</a:t>
            </a:r>
            <a:endParaRPr lang="en-GB" sz="2400">
              <a:latin typeface="Calibri"/>
              <a:ea typeface="Calibri"/>
              <a:cs typeface="Arial"/>
            </a:endParaRPr>
          </a:p>
          <a:p>
            <a:pPr>
              <a:buFont typeface="Arial"/>
              <a:buChar char="•"/>
            </a:pPr>
            <a:r>
              <a:rPr lang="en-GB" sz="2400">
                <a:latin typeface="Calibri"/>
                <a:cs typeface="Arial"/>
              </a:rPr>
              <a:t>Information about your course.</a:t>
            </a:r>
            <a:endParaRPr lang="en-US" sz="2400">
              <a:latin typeface="Calibri"/>
              <a:cs typeface="Arial"/>
            </a:endParaRPr>
          </a:p>
          <a:p>
            <a:pPr>
              <a:buFont typeface="Arial"/>
              <a:buChar char="•"/>
            </a:pPr>
            <a:r>
              <a:rPr lang="en-GB" sz="2400">
                <a:latin typeface="Calibri"/>
                <a:cs typeface="Arial"/>
              </a:rPr>
              <a:t>Overview of the campus and facilities.</a:t>
            </a:r>
            <a:endParaRPr lang="en-US" sz="2400">
              <a:latin typeface="Calibri"/>
              <a:cs typeface="Arial"/>
            </a:endParaRPr>
          </a:p>
          <a:p>
            <a:pPr>
              <a:buFont typeface="Arial"/>
              <a:buChar char="•"/>
            </a:pPr>
            <a:r>
              <a:rPr lang="en-US" sz="2400">
                <a:latin typeface="Calibri"/>
                <a:ea typeface="Calibri"/>
                <a:cs typeface="Arial"/>
              </a:rPr>
              <a:t>Support, wellbeing and keeping safe.</a:t>
            </a:r>
            <a:endParaRPr lang="en-GB" sz="2400">
              <a:latin typeface="Calibri"/>
              <a:cs typeface="Arial"/>
            </a:endParaRPr>
          </a:p>
          <a:p>
            <a:pPr>
              <a:buFont typeface="Arial"/>
              <a:buChar char="•"/>
            </a:pPr>
            <a:r>
              <a:rPr lang="en-GB" sz="2400">
                <a:latin typeface="Calibri"/>
                <a:ea typeface="Calibri"/>
                <a:cs typeface="Arial"/>
              </a:rPr>
              <a:t>Professional standards and expectations. </a:t>
            </a:r>
            <a:endParaRPr lang="en-US" sz="2400">
              <a:latin typeface="Calibri"/>
              <a:cs typeface="Arial"/>
            </a:endParaRPr>
          </a:p>
          <a:p>
            <a:pPr>
              <a:buFont typeface="Arial"/>
              <a:buChar char="•"/>
            </a:pPr>
            <a:r>
              <a:rPr lang="en-GB" sz="2400">
                <a:latin typeface="Calibri"/>
                <a:cs typeface="Arial"/>
              </a:rPr>
              <a:t>Overview of IT systems and getting you logged into systems.</a:t>
            </a:r>
            <a:endParaRPr lang="en-GB" sz="2400">
              <a:latin typeface="Calibri"/>
              <a:ea typeface="Calibri"/>
              <a:cs typeface="Arial"/>
            </a:endParaRPr>
          </a:p>
          <a:p>
            <a:pPr>
              <a:buFont typeface="Arial"/>
              <a:buChar char="•"/>
            </a:pPr>
            <a:r>
              <a:rPr lang="en-GB" sz="2400">
                <a:latin typeface="Calibri"/>
                <a:cs typeface="Arial"/>
              </a:rPr>
              <a:t>Information about work-based placements.**</a:t>
            </a:r>
            <a:endParaRPr lang="en-US" sz="2400">
              <a:latin typeface="Calibri"/>
              <a:cs typeface="Arial"/>
            </a:endParaRPr>
          </a:p>
          <a:p>
            <a:pPr>
              <a:buFont typeface="Arial"/>
              <a:buChar char="•"/>
            </a:pPr>
            <a:r>
              <a:rPr lang="en-GB" sz="2400">
                <a:latin typeface="Calibri"/>
                <a:cs typeface="Arial"/>
              </a:rPr>
              <a:t>Apprentices only - further information and eLearning.**</a:t>
            </a:r>
            <a:endParaRPr lang="en-US" sz="2400">
              <a:latin typeface="Calibri"/>
              <a:cs typeface="Arial"/>
            </a:endParaRPr>
          </a:p>
          <a:p>
            <a:pPr>
              <a:buFont typeface="Arial"/>
              <a:buChar char="•"/>
            </a:pPr>
            <a:r>
              <a:rPr lang="en-GB" sz="2400">
                <a:latin typeface="Calibri"/>
                <a:cs typeface="Arial"/>
              </a:rPr>
              <a:t>An overview of what happens next in your induction.</a:t>
            </a:r>
            <a:endParaRPr lang="en-US" sz="2400">
              <a:latin typeface="Calibri"/>
              <a:cs typeface="Arial"/>
            </a:endParaRPr>
          </a:p>
          <a:p>
            <a:pPr marL="0" indent="0">
              <a:buNone/>
            </a:pPr>
            <a:endParaRPr lang="en-GB" sz="2400">
              <a:latin typeface="Calibri"/>
              <a:cs typeface="Arial"/>
            </a:endParaRPr>
          </a:p>
          <a:p>
            <a:endParaRPr lang="en-GB">
              <a:cs typeface="Calibri"/>
            </a:endParaRPr>
          </a:p>
        </p:txBody>
      </p:sp>
    </p:spTree>
    <p:extLst>
      <p:ext uri="{BB962C8B-B14F-4D97-AF65-F5344CB8AC3E}">
        <p14:creationId xmlns:p14="http://schemas.microsoft.com/office/powerpoint/2010/main" val="3343492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a:solidFill>
                <a:schemeClr val="bg1"/>
              </a:solidFill>
              <a:latin typeface="Calibri"/>
              <a:ea typeface="+mj-lt"/>
              <a:cs typeface="+mj-lt"/>
            </a:endParaRP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pic>
        <p:nvPicPr>
          <p:cNvPr id="5" name="Picture 4">
            <a:extLst>
              <a:ext uri="{FF2B5EF4-FFF2-40B4-BE49-F238E27FC236}">
                <a16:creationId xmlns:a16="http://schemas.microsoft.com/office/drawing/2014/main" id="{DFDB263B-8E99-CDEC-66E7-7148A58E54CD}"/>
              </a:ext>
            </a:extLst>
          </p:cNvPr>
          <p:cNvPicPr>
            <a:picLocks noChangeAspect="1"/>
          </p:cNvPicPr>
          <p:nvPr/>
        </p:nvPicPr>
        <p:blipFill>
          <a:blip r:embed="rId5"/>
          <a:stretch>
            <a:fillRect/>
          </a:stretch>
        </p:blipFill>
        <p:spPr>
          <a:xfrm>
            <a:off x="1524000" y="584080"/>
            <a:ext cx="9144000" cy="5143500"/>
          </a:xfrm>
          <a:prstGeom prst="rect">
            <a:avLst/>
          </a:prstGeom>
        </p:spPr>
      </p:pic>
    </p:spTree>
    <p:extLst>
      <p:ext uri="{BB962C8B-B14F-4D97-AF65-F5344CB8AC3E}">
        <p14:creationId xmlns:p14="http://schemas.microsoft.com/office/powerpoint/2010/main" val="3570751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a:solidFill>
                <a:schemeClr val="bg1"/>
              </a:solidFill>
              <a:latin typeface="Calibri"/>
              <a:ea typeface="+mj-lt"/>
              <a:cs typeface="+mj-lt"/>
            </a:endParaRP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pic>
        <p:nvPicPr>
          <p:cNvPr id="5" name="Picture 4" descr="A person wearing a badge&#10;&#10;Description automatically generated">
            <a:extLst>
              <a:ext uri="{FF2B5EF4-FFF2-40B4-BE49-F238E27FC236}">
                <a16:creationId xmlns:a16="http://schemas.microsoft.com/office/drawing/2014/main" id="{9F2FCAE9-520B-C014-548E-2D1439D58C65}"/>
              </a:ext>
            </a:extLst>
          </p:cNvPr>
          <p:cNvPicPr>
            <a:picLocks noChangeAspect="1"/>
          </p:cNvPicPr>
          <p:nvPr/>
        </p:nvPicPr>
        <p:blipFill>
          <a:blip r:embed="rId5"/>
          <a:stretch>
            <a:fillRect/>
          </a:stretch>
        </p:blipFill>
        <p:spPr>
          <a:xfrm>
            <a:off x="1524000" y="641590"/>
            <a:ext cx="9417169" cy="5287274"/>
          </a:xfrm>
          <a:prstGeom prst="rect">
            <a:avLst/>
          </a:prstGeom>
        </p:spPr>
      </p:pic>
    </p:spTree>
    <p:extLst>
      <p:ext uri="{BB962C8B-B14F-4D97-AF65-F5344CB8AC3E}">
        <p14:creationId xmlns:p14="http://schemas.microsoft.com/office/powerpoint/2010/main" val="1254173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a:solidFill>
                <a:schemeClr val="bg1"/>
              </a:solidFill>
              <a:latin typeface="Calibri"/>
              <a:ea typeface="+mj-lt"/>
              <a:cs typeface="+mj-lt"/>
            </a:endParaRP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pic>
        <p:nvPicPr>
          <p:cNvPr id="5" name="Picture 4">
            <a:extLst>
              <a:ext uri="{FF2B5EF4-FFF2-40B4-BE49-F238E27FC236}">
                <a16:creationId xmlns:a16="http://schemas.microsoft.com/office/drawing/2014/main" id="{8085725E-397A-25B5-692E-26A7971556C4}"/>
              </a:ext>
            </a:extLst>
          </p:cNvPr>
          <p:cNvPicPr>
            <a:picLocks noChangeAspect="1"/>
          </p:cNvPicPr>
          <p:nvPr/>
        </p:nvPicPr>
        <p:blipFill>
          <a:blip r:embed="rId5"/>
          <a:stretch>
            <a:fillRect/>
          </a:stretch>
        </p:blipFill>
        <p:spPr>
          <a:xfrm>
            <a:off x="1592239" y="720772"/>
            <a:ext cx="9144000" cy="5143500"/>
          </a:xfrm>
          <a:prstGeom prst="rect">
            <a:avLst/>
          </a:prstGeom>
        </p:spPr>
      </p:pic>
    </p:spTree>
    <p:extLst>
      <p:ext uri="{BB962C8B-B14F-4D97-AF65-F5344CB8AC3E}">
        <p14:creationId xmlns:p14="http://schemas.microsoft.com/office/powerpoint/2010/main" val="2974251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a:solidFill>
                <a:schemeClr val="bg1"/>
              </a:solidFill>
              <a:latin typeface="Calibri"/>
              <a:ea typeface="+mj-lt"/>
              <a:cs typeface="+mj-lt"/>
            </a:endParaRP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pic>
        <p:nvPicPr>
          <p:cNvPr id="5" name="Picture 4">
            <a:extLst>
              <a:ext uri="{FF2B5EF4-FFF2-40B4-BE49-F238E27FC236}">
                <a16:creationId xmlns:a16="http://schemas.microsoft.com/office/drawing/2014/main" id="{EFD9547F-5BA5-2DF3-AE56-154A520331B5}"/>
              </a:ext>
            </a:extLst>
          </p:cNvPr>
          <p:cNvPicPr>
            <a:picLocks noChangeAspect="1"/>
          </p:cNvPicPr>
          <p:nvPr/>
        </p:nvPicPr>
        <p:blipFill>
          <a:blip r:embed="rId5"/>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3820758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a:solidFill>
                <a:schemeClr val="bg1"/>
              </a:solidFill>
              <a:latin typeface="Calibri"/>
              <a:ea typeface="+mj-lt"/>
              <a:cs typeface="+mj-lt"/>
            </a:endParaRP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pic>
        <p:nvPicPr>
          <p:cNvPr id="5" name="Picture 4">
            <a:extLst>
              <a:ext uri="{FF2B5EF4-FFF2-40B4-BE49-F238E27FC236}">
                <a16:creationId xmlns:a16="http://schemas.microsoft.com/office/drawing/2014/main" id="{EE4DB4AF-F098-A8A7-B9BD-5D60F0F46BCA}"/>
              </a:ext>
            </a:extLst>
          </p:cNvPr>
          <p:cNvPicPr>
            <a:picLocks noChangeAspect="1"/>
          </p:cNvPicPr>
          <p:nvPr/>
        </p:nvPicPr>
        <p:blipFill>
          <a:blip r:embed="rId5"/>
          <a:stretch>
            <a:fillRect/>
          </a:stretch>
        </p:blipFill>
        <p:spPr>
          <a:xfrm>
            <a:off x="1524000" y="742231"/>
            <a:ext cx="9144000" cy="5143500"/>
          </a:xfrm>
          <a:prstGeom prst="rect">
            <a:avLst/>
          </a:prstGeom>
        </p:spPr>
      </p:pic>
    </p:spTree>
    <p:extLst>
      <p:ext uri="{BB962C8B-B14F-4D97-AF65-F5344CB8AC3E}">
        <p14:creationId xmlns:p14="http://schemas.microsoft.com/office/powerpoint/2010/main" val="137279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a:solidFill>
                <a:schemeClr val="bg1"/>
              </a:solidFill>
              <a:latin typeface="Calibri"/>
              <a:ea typeface="+mj-lt"/>
              <a:cs typeface="+mj-lt"/>
            </a:endParaRP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pic>
        <p:nvPicPr>
          <p:cNvPr id="5" name="Picture 4" descr="A colorful splashes of paint on a white background&#10;&#10;Description automatically generated">
            <a:extLst>
              <a:ext uri="{FF2B5EF4-FFF2-40B4-BE49-F238E27FC236}">
                <a16:creationId xmlns:a16="http://schemas.microsoft.com/office/drawing/2014/main" id="{D8ED6471-ACF1-6B77-2A85-20650AC8A00E}"/>
              </a:ext>
            </a:extLst>
          </p:cNvPr>
          <p:cNvPicPr>
            <a:picLocks noChangeAspect="1"/>
          </p:cNvPicPr>
          <p:nvPr/>
        </p:nvPicPr>
        <p:blipFill>
          <a:blip r:embed="rId5"/>
          <a:stretch>
            <a:fillRect/>
          </a:stretch>
        </p:blipFill>
        <p:spPr>
          <a:xfrm>
            <a:off x="1524000" y="742231"/>
            <a:ext cx="9144000" cy="5143500"/>
          </a:xfrm>
          <a:prstGeom prst="rect">
            <a:avLst/>
          </a:prstGeom>
        </p:spPr>
      </p:pic>
    </p:spTree>
    <p:extLst>
      <p:ext uri="{BB962C8B-B14F-4D97-AF65-F5344CB8AC3E}">
        <p14:creationId xmlns:p14="http://schemas.microsoft.com/office/powerpoint/2010/main" val="318049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a:solidFill>
                <a:schemeClr val="bg1"/>
              </a:solidFill>
              <a:latin typeface="Calibri"/>
              <a:ea typeface="+mj-lt"/>
              <a:cs typeface="+mj-lt"/>
            </a:endParaRP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pic>
        <p:nvPicPr>
          <p:cNvPr id="5" name="Picture 4" descr="A purple and white text&#10;&#10;Description automatically generated">
            <a:extLst>
              <a:ext uri="{FF2B5EF4-FFF2-40B4-BE49-F238E27FC236}">
                <a16:creationId xmlns:a16="http://schemas.microsoft.com/office/drawing/2014/main" id="{9E6CF1C0-84DB-109D-4F68-A140A9C514D2}"/>
              </a:ext>
            </a:extLst>
          </p:cNvPr>
          <p:cNvPicPr>
            <a:picLocks noChangeAspect="1"/>
          </p:cNvPicPr>
          <p:nvPr/>
        </p:nvPicPr>
        <p:blipFill>
          <a:blip r:embed="rId5"/>
          <a:stretch>
            <a:fillRect/>
          </a:stretch>
        </p:blipFill>
        <p:spPr>
          <a:xfrm>
            <a:off x="1524000" y="742231"/>
            <a:ext cx="9144000" cy="5143500"/>
          </a:xfrm>
          <a:prstGeom prst="rect">
            <a:avLst/>
          </a:prstGeom>
        </p:spPr>
      </p:pic>
    </p:spTree>
    <p:extLst>
      <p:ext uri="{BB962C8B-B14F-4D97-AF65-F5344CB8AC3E}">
        <p14:creationId xmlns:p14="http://schemas.microsoft.com/office/powerpoint/2010/main" val="2675208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Prevent</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sp>
        <p:nvSpPr>
          <p:cNvPr id="6" name="TextBox 5">
            <a:extLst>
              <a:ext uri="{FF2B5EF4-FFF2-40B4-BE49-F238E27FC236}">
                <a16:creationId xmlns:a16="http://schemas.microsoft.com/office/drawing/2014/main" id="{4DD7F1D6-006D-3CD8-4E34-2AB98423AF1F}"/>
              </a:ext>
            </a:extLst>
          </p:cNvPr>
          <p:cNvSpPr txBox="1"/>
          <p:nvPr/>
        </p:nvSpPr>
        <p:spPr>
          <a:xfrm>
            <a:off x="483081" y="1245080"/>
            <a:ext cx="11225838" cy="54322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b="1">
                <a:latin typeface="Calibri"/>
                <a:ea typeface="Calibri"/>
                <a:cs typeface="Segoe UI"/>
              </a:rPr>
              <a:t>What is Prevent?</a:t>
            </a:r>
            <a:r>
              <a:rPr lang="en-US" sz="2200">
                <a:latin typeface="Calibri"/>
                <a:ea typeface="Calibri"/>
                <a:cs typeface="Segoe UI"/>
              </a:rPr>
              <a:t>​</a:t>
            </a:r>
          </a:p>
          <a:p>
            <a:r>
              <a:rPr lang="en-GB" sz="2200">
                <a:latin typeface="Calibri"/>
                <a:ea typeface="Calibri"/>
                <a:cs typeface="Segoe UI"/>
              </a:rPr>
              <a:t>​</a:t>
            </a:r>
          </a:p>
          <a:p>
            <a:r>
              <a:rPr lang="en-GB" sz="2200">
                <a:latin typeface="Calibri"/>
                <a:ea typeface="Calibri"/>
                <a:cs typeface="Segoe UI"/>
              </a:rPr>
              <a:t>Prevent is the name of the Government’s strategy to stop people from​</a:t>
            </a:r>
          </a:p>
          <a:p>
            <a:r>
              <a:rPr lang="en-GB" sz="2200">
                <a:latin typeface="Calibri"/>
                <a:ea typeface="Calibri"/>
                <a:cs typeface="Segoe UI"/>
              </a:rPr>
              <a:t>being drawn into extremist behaviour and terrorism (Preventing people from​</a:t>
            </a:r>
          </a:p>
          <a:p>
            <a:r>
              <a:rPr lang="en-GB" sz="2200">
                <a:latin typeface="Calibri"/>
                <a:ea typeface="Calibri"/>
                <a:cs typeface="Segoe UI"/>
              </a:rPr>
              <a:t>being radicalised)​</a:t>
            </a:r>
          </a:p>
          <a:p>
            <a:r>
              <a:rPr lang="en-GB" sz="2200">
                <a:latin typeface="Calibri"/>
                <a:ea typeface="Calibri"/>
                <a:cs typeface="Segoe UI"/>
              </a:rPr>
              <a:t>​</a:t>
            </a:r>
          </a:p>
          <a:p>
            <a:r>
              <a:rPr lang="en-GB" sz="2200">
                <a:latin typeface="Calibri"/>
                <a:ea typeface="Calibri"/>
                <a:cs typeface="Segoe UI"/>
              </a:rPr>
              <a:t>Our college, as a wider institution has a duty to act to Prevent people being drawn into extremism and terrorism and to promote British Values. Local threats include county lines, knife crime and gangs.</a:t>
            </a:r>
            <a:endParaRPr lang="en-GB" sz="2200">
              <a:latin typeface="Arial"/>
              <a:cs typeface="Segoe UI"/>
            </a:endParaRPr>
          </a:p>
          <a:p>
            <a:endParaRPr lang="en-GB" sz="2200">
              <a:solidFill>
                <a:srgbClr val="000000"/>
              </a:solidFill>
              <a:latin typeface="Calibri"/>
              <a:ea typeface="Calibri"/>
              <a:cs typeface="Segoe UI"/>
            </a:endParaRPr>
          </a:p>
          <a:p>
            <a:pPr algn="ctr"/>
            <a:r>
              <a:rPr lang="en-GB" sz="2200">
                <a:latin typeface="Calibri"/>
                <a:ea typeface="Calibri"/>
                <a:cs typeface="Arial"/>
              </a:rPr>
              <a:t>If you have concerns that you or someone you know is being radicalised or </a:t>
            </a:r>
            <a:endParaRPr lang="en-GB" sz="2200">
              <a:latin typeface="Calibri"/>
              <a:ea typeface="Calibri"/>
              <a:cs typeface="Calibri"/>
            </a:endParaRPr>
          </a:p>
          <a:p>
            <a:pPr algn="ctr"/>
            <a:r>
              <a:rPr lang="en-GB" sz="2200">
                <a:latin typeface="Calibri"/>
                <a:ea typeface="Calibri"/>
                <a:cs typeface="Arial"/>
              </a:rPr>
              <a:t>exploited then it is important you share your concerns. You can share you </a:t>
            </a:r>
            <a:endParaRPr lang="en-GB" sz="2200">
              <a:latin typeface="Calibri"/>
              <a:ea typeface="Calibri"/>
              <a:cs typeface="Calibri"/>
            </a:endParaRPr>
          </a:p>
          <a:p>
            <a:pPr algn="ctr"/>
            <a:r>
              <a:rPr lang="en-GB" sz="2200">
                <a:latin typeface="Calibri"/>
                <a:ea typeface="Calibri"/>
                <a:cs typeface="Arial"/>
              </a:rPr>
              <a:t>concerns with the Safeguarding Team at College, </a:t>
            </a:r>
            <a:r>
              <a:rPr lang="en-GB" sz="2200" b="1">
                <a:latin typeface="Calibri"/>
                <a:ea typeface="Calibri"/>
                <a:cs typeface="Arial"/>
              </a:rPr>
              <a:t>01206 718282</a:t>
            </a:r>
            <a:r>
              <a:rPr lang="en-GB" sz="2200">
                <a:latin typeface="Calibri"/>
                <a:ea typeface="Calibri"/>
                <a:cs typeface="Arial"/>
              </a:rPr>
              <a:t> or talk to your </a:t>
            </a:r>
            <a:endParaRPr lang="en-GB" sz="2200">
              <a:latin typeface="Calibri"/>
              <a:ea typeface="Calibri"/>
              <a:cs typeface="Calibri"/>
            </a:endParaRPr>
          </a:p>
          <a:p>
            <a:pPr algn="ctr"/>
            <a:r>
              <a:rPr lang="en-GB" sz="2200">
                <a:latin typeface="Calibri"/>
                <a:ea typeface="Calibri"/>
                <a:cs typeface="Arial"/>
              </a:rPr>
              <a:t>Course Leader who will support you to access the Safeguarding Team.   </a:t>
            </a:r>
            <a:endParaRPr lang="en-GB" sz="2200">
              <a:latin typeface="Calibri"/>
              <a:ea typeface="Calibri"/>
              <a:cs typeface="Calibri"/>
            </a:endParaRPr>
          </a:p>
          <a:p>
            <a:endParaRPr lang="en-GB" sz="2400">
              <a:latin typeface="Calibri"/>
              <a:ea typeface="Calibri"/>
              <a:cs typeface="Segoe UI"/>
            </a:endParaRPr>
          </a:p>
          <a:p>
            <a:endParaRPr lang="en-GB" sz="1500">
              <a:latin typeface="Arial"/>
              <a:cs typeface="Segoe UI"/>
            </a:endParaRPr>
          </a:p>
        </p:txBody>
      </p:sp>
      <p:pic>
        <p:nvPicPr>
          <p:cNvPr id="10" name="Picture 9" descr="A black and white logo&#10;&#10;Description automatically generated">
            <a:extLst>
              <a:ext uri="{FF2B5EF4-FFF2-40B4-BE49-F238E27FC236}">
                <a16:creationId xmlns:a16="http://schemas.microsoft.com/office/drawing/2014/main" id="{7B2581EE-74B2-EE5C-CD18-1AE4525A6D71}"/>
              </a:ext>
            </a:extLst>
          </p:cNvPr>
          <p:cNvPicPr>
            <a:picLocks noChangeAspect="1"/>
          </p:cNvPicPr>
          <p:nvPr/>
        </p:nvPicPr>
        <p:blipFill>
          <a:blip r:embed="rId5"/>
          <a:stretch>
            <a:fillRect/>
          </a:stretch>
        </p:blipFill>
        <p:spPr>
          <a:xfrm>
            <a:off x="10062982" y="1417965"/>
            <a:ext cx="2158940" cy="1146595"/>
          </a:xfrm>
          <a:prstGeom prst="rect">
            <a:avLst/>
          </a:prstGeom>
        </p:spPr>
      </p:pic>
    </p:spTree>
    <p:extLst>
      <p:ext uri="{BB962C8B-B14F-4D97-AF65-F5344CB8AC3E}">
        <p14:creationId xmlns:p14="http://schemas.microsoft.com/office/powerpoint/2010/main" val="3169115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a:solidFill>
                <a:schemeClr val="bg1"/>
              </a:solidFill>
              <a:latin typeface="Calibri"/>
              <a:ea typeface="+mj-lt"/>
              <a:cs typeface="+mj-lt"/>
            </a:endParaRP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pic>
        <p:nvPicPr>
          <p:cNvPr id="5" name="Picture 4" descr="A colorful powder explosion on a white background&#10;&#10;Description automatically generated">
            <a:extLst>
              <a:ext uri="{FF2B5EF4-FFF2-40B4-BE49-F238E27FC236}">
                <a16:creationId xmlns:a16="http://schemas.microsoft.com/office/drawing/2014/main" id="{D042CC96-2178-BE6F-E018-A81FD24788DD}"/>
              </a:ext>
            </a:extLst>
          </p:cNvPr>
          <p:cNvPicPr>
            <a:picLocks noChangeAspect="1"/>
          </p:cNvPicPr>
          <p:nvPr/>
        </p:nvPicPr>
        <p:blipFill>
          <a:blip r:embed="rId5"/>
          <a:stretch>
            <a:fillRect/>
          </a:stretch>
        </p:blipFill>
        <p:spPr>
          <a:xfrm>
            <a:off x="1524000" y="720772"/>
            <a:ext cx="9144000" cy="5143500"/>
          </a:xfrm>
          <a:prstGeom prst="rect">
            <a:avLst/>
          </a:prstGeom>
        </p:spPr>
      </p:pic>
    </p:spTree>
    <p:extLst>
      <p:ext uri="{BB962C8B-B14F-4D97-AF65-F5344CB8AC3E}">
        <p14:creationId xmlns:p14="http://schemas.microsoft.com/office/powerpoint/2010/main" val="3402249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a:solidFill>
                <a:schemeClr val="bg1"/>
              </a:solidFill>
              <a:latin typeface="Calibri"/>
              <a:ea typeface="+mj-lt"/>
              <a:cs typeface="+mj-lt"/>
            </a:endParaRP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04267" y="927655"/>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pic>
        <p:nvPicPr>
          <p:cNvPr id="5" name="Picture 4">
            <a:extLst>
              <a:ext uri="{FF2B5EF4-FFF2-40B4-BE49-F238E27FC236}">
                <a16:creationId xmlns:a16="http://schemas.microsoft.com/office/drawing/2014/main" id="{4CED26B2-670E-6DDB-04BF-7C9D0DE18E6A}"/>
              </a:ext>
            </a:extLst>
          </p:cNvPr>
          <p:cNvPicPr>
            <a:picLocks noChangeAspect="1"/>
          </p:cNvPicPr>
          <p:nvPr/>
        </p:nvPicPr>
        <p:blipFill>
          <a:blip r:embed="rId5"/>
          <a:stretch>
            <a:fillRect/>
          </a:stretch>
        </p:blipFill>
        <p:spPr>
          <a:xfrm>
            <a:off x="1524000" y="720772"/>
            <a:ext cx="9144000" cy="5143500"/>
          </a:xfrm>
          <a:prstGeom prst="rect">
            <a:avLst/>
          </a:prstGeom>
        </p:spPr>
      </p:pic>
    </p:spTree>
    <p:extLst>
      <p:ext uri="{BB962C8B-B14F-4D97-AF65-F5344CB8AC3E}">
        <p14:creationId xmlns:p14="http://schemas.microsoft.com/office/powerpoint/2010/main" val="3169671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a:cs typeface="Calibri Light"/>
              </a:rPr>
              <a:t>Part 1: Introduction</a:t>
            </a:r>
            <a:endParaRPr lang="en-GB"/>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808617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a:solidFill>
                <a:schemeClr val="bg1"/>
              </a:solidFill>
              <a:latin typeface="Calibri"/>
              <a:ea typeface="+mj-lt"/>
              <a:cs typeface="+mj-lt"/>
            </a:endParaRP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03624" y="1488586"/>
            <a:ext cx="8409176" cy="4351338"/>
          </a:xfrm>
        </p:spPr>
        <p:txBody>
          <a:bodyPr vert="horz" lIns="91440" tIns="45720" rIns="91440" bIns="45720" rtlCol="0" anchor="t">
            <a:normAutofit/>
          </a:bodyPr>
          <a:lstStyle/>
          <a:p>
            <a:pPr>
              <a:buNone/>
            </a:pPr>
            <a:endParaRPr lang="en-GB" sz="2000" b="1">
              <a:latin typeface="Arial"/>
              <a:ea typeface="Calibri"/>
              <a:cs typeface="Arial"/>
            </a:endParaRPr>
          </a:p>
          <a:p>
            <a:pPr marL="0" indent="0">
              <a:buNone/>
            </a:pPr>
            <a:endParaRPr lang="en-GB" sz="170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pic>
        <p:nvPicPr>
          <p:cNvPr id="6" name="Picture 5" descr="A colorful background with text and words&#10;&#10;Description automatically generated">
            <a:extLst>
              <a:ext uri="{FF2B5EF4-FFF2-40B4-BE49-F238E27FC236}">
                <a16:creationId xmlns:a16="http://schemas.microsoft.com/office/drawing/2014/main" id="{060232DC-F402-B335-D47E-DD571F59DC74}"/>
              </a:ext>
            </a:extLst>
          </p:cNvPr>
          <p:cNvPicPr>
            <a:picLocks noChangeAspect="1"/>
          </p:cNvPicPr>
          <p:nvPr/>
        </p:nvPicPr>
        <p:blipFill>
          <a:blip r:embed="rId5"/>
          <a:stretch>
            <a:fillRect/>
          </a:stretch>
        </p:blipFill>
        <p:spPr>
          <a:xfrm>
            <a:off x="1524000" y="720772"/>
            <a:ext cx="9144000" cy="5143500"/>
          </a:xfrm>
          <a:prstGeom prst="rect">
            <a:avLst/>
          </a:prstGeom>
        </p:spPr>
      </p:pic>
    </p:spTree>
    <p:extLst>
      <p:ext uri="{BB962C8B-B14F-4D97-AF65-F5344CB8AC3E}">
        <p14:creationId xmlns:p14="http://schemas.microsoft.com/office/powerpoint/2010/main" val="1800833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Student Welfare</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03624" y="1488586"/>
            <a:ext cx="8409176" cy="4351338"/>
          </a:xfrm>
        </p:spPr>
        <p:txBody>
          <a:bodyPr vert="horz" lIns="91440" tIns="45720" rIns="91440" bIns="45720" rtlCol="0" anchor="t">
            <a:noAutofit/>
          </a:bodyPr>
          <a:lstStyle/>
          <a:p>
            <a:pPr>
              <a:buFont typeface="Arial,Sans-Serif" panose="020B0604020202020204" pitchFamily="34" charset="0"/>
              <a:buChar char="•"/>
            </a:pPr>
            <a:r>
              <a:rPr lang="en-GB" sz="2400">
                <a:latin typeface="Calibri"/>
                <a:ea typeface="Calibri"/>
                <a:cs typeface="Arial"/>
              </a:rPr>
              <a:t>We understand that sometimes things can feel very difficult and overwhelming. Whilst y</a:t>
            </a:r>
            <a:r>
              <a:rPr lang="en-GB" sz="2400">
                <a:latin typeface="Calibri"/>
                <a:ea typeface="Calibri"/>
                <a:cs typeface="Calibri"/>
              </a:rPr>
              <a:t>our first port of call will likely be your Course Leader or Pastoral Leader,  UCC has </a:t>
            </a:r>
            <a:r>
              <a:rPr lang="en-GB" sz="2400">
                <a:latin typeface="Calibri"/>
                <a:ea typeface="Calibri"/>
                <a:cs typeface="Arial"/>
              </a:rPr>
              <a:t>teamed up with </a:t>
            </a:r>
            <a:r>
              <a:rPr lang="en-GB" sz="2400" b="1">
                <a:latin typeface="Calibri"/>
                <a:ea typeface="Calibri"/>
                <a:cs typeface="Arial"/>
              </a:rPr>
              <a:t>Health Assured</a:t>
            </a:r>
            <a:r>
              <a:rPr lang="en-GB" sz="2400">
                <a:latin typeface="Calibri"/>
                <a:ea typeface="Calibri"/>
                <a:cs typeface="Arial"/>
              </a:rPr>
              <a:t> to provide all UCC students access to the Student Assistance Programme (SAP). The confidential programme is designed to help students deal with personal or student related problems such as: </a:t>
            </a:r>
            <a:endParaRPr lang="en-GB">
              <a:latin typeface="Calibri"/>
              <a:ea typeface="Calibri"/>
              <a:cs typeface="Arial"/>
            </a:endParaRPr>
          </a:p>
          <a:p>
            <a:pPr marL="0" indent="0">
              <a:buNone/>
            </a:pPr>
            <a:endParaRPr lang="en-GB" sz="2400" b="1">
              <a:latin typeface="Calibri"/>
              <a:ea typeface="Calibri"/>
              <a:cs typeface="Arial"/>
            </a:endParaRPr>
          </a:p>
          <a:p>
            <a:pPr lvl="1">
              <a:buFont typeface="Courier New" panose="020B0604020202020204" pitchFamily="34" charset="0"/>
              <a:buChar char="o"/>
            </a:pPr>
            <a:r>
              <a:rPr lang="en-GB" sz="2000" b="1">
                <a:latin typeface="Calibri"/>
                <a:ea typeface="Calibri"/>
                <a:cs typeface="Arial"/>
              </a:rPr>
              <a:t>Life support</a:t>
            </a:r>
            <a:endParaRPr lang="en-GB" sz="2000">
              <a:latin typeface="Calibri"/>
              <a:ea typeface="Calibri"/>
              <a:cs typeface="Arial"/>
            </a:endParaRPr>
          </a:p>
          <a:p>
            <a:pPr lvl="1">
              <a:buFont typeface="Courier New" panose="020B0604020202020204" pitchFamily="34" charset="0"/>
              <a:buChar char="o"/>
            </a:pPr>
            <a:r>
              <a:rPr lang="en-GB" sz="2000" b="1">
                <a:latin typeface="Calibri"/>
                <a:ea typeface="Calibri"/>
                <a:cs typeface="Arial"/>
              </a:rPr>
              <a:t>Legal information</a:t>
            </a:r>
            <a:endParaRPr lang="en-GB" sz="2000">
              <a:latin typeface="Calibri"/>
              <a:ea typeface="Calibri"/>
              <a:cs typeface="Arial"/>
            </a:endParaRPr>
          </a:p>
          <a:p>
            <a:pPr lvl="1">
              <a:buFont typeface="Courier New" panose="020B0604020202020204" pitchFamily="34" charset="0"/>
              <a:buChar char="o"/>
            </a:pPr>
            <a:r>
              <a:rPr lang="en-GB" sz="2000" b="1">
                <a:latin typeface="Calibri"/>
                <a:ea typeface="Calibri"/>
                <a:cs typeface="Arial"/>
              </a:rPr>
              <a:t>Bereavement support</a:t>
            </a:r>
            <a:endParaRPr lang="en-GB" sz="2000">
              <a:latin typeface="Calibri"/>
              <a:ea typeface="Calibri"/>
              <a:cs typeface="Arial"/>
            </a:endParaRPr>
          </a:p>
          <a:p>
            <a:pPr lvl="1">
              <a:buFont typeface="Courier New" panose="020B0604020202020204" pitchFamily="34" charset="0"/>
              <a:buChar char="o"/>
            </a:pPr>
            <a:r>
              <a:rPr lang="en-GB" sz="2000" b="1">
                <a:latin typeface="Calibri"/>
                <a:ea typeface="Calibri"/>
                <a:cs typeface="Arial"/>
              </a:rPr>
              <a:t>Medical information</a:t>
            </a:r>
            <a:endParaRPr lang="en-GB" sz="2000">
              <a:latin typeface="Calibri"/>
              <a:ea typeface="Calibri"/>
              <a:cs typeface="Arial"/>
            </a:endParaRPr>
          </a:p>
          <a:p>
            <a:pPr>
              <a:buNone/>
            </a:pPr>
            <a:endParaRPr lang="en-GB" sz="2400">
              <a:latin typeface="Calibri"/>
              <a:ea typeface="Calibri"/>
              <a:cs typeface="Courier New"/>
            </a:endParaRPr>
          </a:p>
          <a:p>
            <a:pPr>
              <a:buNone/>
            </a:pPr>
            <a:endParaRPr lang="en-GB" sz="2400" b="1">
              <a:latin typeface="Calibri"/>
              <a:ea typeface="Calibri"/>
              <a:cs typeface="Arial"/>
            </a:endParaRPr>
          </a:p>
          <a:p>
            <a:pPr marL="0" indent="0">
              <a:buNone/>
            </a:pPr>
            <a:endParaRPr lang="en-GB" sz="170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pic>
        <p:nvPicPr>
          <p:cNvPr id="5" name="Picture 4" descr="A blue background with white text&#10;&#10;Description automatically generated">
            <a:extLst>
              <a:ext uri="{FF2B5EF4-FFF2-40B4-BE49-F238E27FC236}">
                <a16:creationId xmlns:a16="http://schemas.microsoft.com/office/drawing/2014/main" id="{8BB2FB69-A37E-72DB-044F-A25802BE7FB5}"/>
              </a:ext>
            </a:extLst>
          </p:cNvPr>
          <p:cNvPicPr>
            <a:picLocks noChangeAspect="1"/>
          </p:cNvPicPr>
          <p:nvPr/>
        </p:nvPicPr>
        <p:blipFill>
          <a:blip r:embed="rId5"/>
          <a:stretch>
            <a:fillRect/>
          </a:stretch>
        </p:blipFill>
        <p:spPr>
          <a:xfrm>
            <a:off x="8771530" y="2766332"/>
            <a:ext cx="2960914" cy="1782535"/>
          </a:xfrm>
          <a:prstGeom prst="rect">
            <a:avLst/>
          </a:prstGeom>
        </p:spPr>
      </p:pic>
    </p:spTree>
    <p:extLst>
      <p:ext uri="{BB962C8B-B14F-4D97-AF65-F5344CB8AC3E}">
        <p14:creationId xmlns:p14="http://schemas.microsoft.com/office/powerpoint/2010/main" val="1760030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Student Welfare</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470967" y="1259985"/>
            <a:ext cx="8670433" cy="4351338"/>
          </a:xfrm>
        </p:spPr>
        <p:txBody>
          <a:bodyPr vert="horz" lIns="91440" tIns="45720" rIns="91440" bIns="45720" rtlCol="0" anchor="t">
            <a:noAutofit/>
          </a:bodyPr>
          <a:lstStyle/>
          <a:p>
            <a:pPr marL="0" indent="0">
              <a:buNone/>
            </a:pPr>
            <a:endParaRPr lang="en-GB" sz="3000">
              <a:latin typeface="Calibri"/>
              <a:ea typeface="Calibri"/>
              <a:cs typeface="Arial"/>
            </a:endParaRPr>
          </a:p>
          <a:p>
            <a:r>
              <a:rPr lang="en-GB" sz="2400">
                <a:latin typeface="Calibri"/>
                <a:ea typeface="Calibri"/>
                <a:cs typeface="Arial"/>
              </a:rPr>
              <a:t>You can access the service via:</a:t>
            </a:r>
            <a:endParaRPr lang="en-GB" sz="2400">
              <a:latin typeface="Calibri"/>
              <a:ea typeface="Calibri"/>
              <a:cs typeface="Calibri"/>
            </a:endParaRPr>
          </a:p>
          <a:p>
            <a:pPr marL="0" indent="0">
              <a:buNone/>
            </a:pPr>
            <a:endParaRPr lang="en-GB" sz="2400">
              <a:latin typeface="Calibri"/>
              <a:ea typeface="Calibri"/>
              <a:cs typeface="Arial"/>
            </a:endParaRPr>
          </a:p>
          <a:p>
            <a:pPr lvl="1">
              <a:buFont typeface="Courier New" panose="020B0604020202020204" pitchFamily="34" charset="0"/>
              <a:buChar char="o"/>
            </a:pPr>
            <a:r>
              <a:rPr lang="en-GB" sz="2000">
                <a:latin typeface="Calibri"/>
                <a:ea typeface="Calibri"/>
                <a:cs typeface="Arial"/>
              </a:rPr>
              <a:t>Freephone 0800 028 3766, please state you are a UCC student.</a:t>
            </a:r>
            <a:endParaRPr lang="en-GB" sz="2000">
              <a:latin typeface="Calibri"/>
              <a:ea typeface="Calibri"/>
              <a:cs typeface="Calibri"/>
            </a:endParaRPr>
          </a:p>
          <a:p>
            <a:pPr lvl="1">
              <a:buFont typeface="Courier New" panose="020B0604020202020204" pitchFamily="34" charset="0"/>
              <a:buChar char="o"/>
            </a:pPr>
            <a:r>
              <a:rPr lang="en-GB" sz="2000">
                <a:latin typeface="Calibri"/>
                <a:ea typeface="Calibri"/>
                <a:cs typeface="Arial"/>
              </a:rPr>
              <a:t>My Healthy Advantage smartphone app. To access the app you will need the code: MHA198066</a:t>
            </a:r>
            <a:endParaRPr lang="en-GB" sz="2000">
              <a:latin typeface="Calibri"/>
              <a:ea typeface="Calibri"/>
              <a:cs typeface="Calibri"/>
            </a:endParaRPr>
          </a:p>
          <a:p>
            <a:pPr lvl="1">
              <a:buFont typeface="Courier New" panose="020B0604020202020204" pitchFamily="34" charset="0"/>
              <a:buChar char="o"/>
            </a:pPr>
            <a:r>
              <a:rPr lang="en-GB" sz="2000">
                <a:latin typeface="Calibri"/>
                <a:ea typeface="Calibri"/>
                <a:cs typeface="Arial"/>
              </a:rPr>
              <a:t>The Health Assured Wellbeing Portal which can be accessed</a:t>
            </a:r>
            <a:r>
              <a:rPr lang="en-GB" sz="2000">
                <a:solidFill>
                  <a:srgbClr val="212529"/>
                </a:solidFill>
                <a:latin typeface="Calibri"/>
                <a:ea typeface="Calibri"/>
                <a:cs typeface="Arial"/>
              </a:rPr>
              <a:t> </a:t>
            </a:r>
            <a:r>
              <a:rPr lang="en-GB" sz="2000">
                <a:solidFill>
                  <a:srgbClr val="212529"/>
                </a:solidFill>
                <a:latin typeface="Calibri"/>
                <a:ea typeface="Calibri"/>
                <a:cs typeface="Arial"/>
                <a:hlinkClick r:id="rId5"/>
              </a:rPr>
              <a:t>here</a:t>
            </a:r>
            <a:endParaRPr lang="en-GB" sz="2000">
              <a:solidFill>
                <a:srgbClr val="000000"/>
              </a:solidFill>
              <a:latin typeface="Calibri"/>
              <a:ea typeface="Calibri"/>
              <a:cs typeface="Calibri"/>
            </a:endParaRPr>
          </a:p>
          <a:p>
            <a:pPr lvl="1">
              <a:buFont typeface="Courier New" panose="020B0604020202020204" pitchFamily="34" charset="0"/>
              <a:buChar char="o"/>
            </a:pPr>
            <a:r>
              <a:rPr lang="en-GB" sz="2000">
                <a:solidFill>
                  <a:srgbClr val="000000"/>
                </a:solidFill>
                <a:latin typeface="Calibri"/>
                <a:ea typeface="Calibri"/>
                <a:cs typeface="Arial"/>
              </a:rPr>
              <a:t>Username</a:t>
            </a:r>
            <a:r>
              <a:rPr lang="en-GB" sz="2000">
                <a:latin typeface="Calibri"/>
                <a:ea typeface="Calibri"/>
                <a:cs typeface="Arial"/>
              </a:rPr>
              <a:t>: wellbeing</a:t>
            </a:r>
            <a:endParaRPr lang="en-GB" sz="2000">
              <a:latin typeface="Calibri"/>
              <a:ea typeface="Calibri"/>
              <a:cs typeface="Calibri"/>
            </a:endParaRPr>
          </a:p>
          <a:p>
            <a:pPr lvl="1">
              <a:buFont typeface="Courier New" panose="020B0604020202020204" pitchFamily="34" charset="0"/>
              <a:buChar char="o"/>
            </a:pPr>
            <a:r>
              <a:rPr lang="en-GB" sz="2000">
                <a:latin typeface="Calibri"/>
                <a:ea typeface="Calibri"/>
                <a:cs typeface="Arial"/>
              </a:rPr>
              <a:t>Password: </a:t>
            </a:r>
            <a:r>
              <a:rPr lang="en-GB" sz="2000" err="1">
                <a:latin typeface="Calibri"/>
                <a:ea typeface="Calibri"/>
                <a:cs typeface="Arial"/>
              </a:rPr>
              <a:t>HoldTramPlan</a:t>
            </a:r>
            <a:endParaRPr lang="en-GB" sz="2000">
              <a:latin typeface="Calibri"/>
              <a:ea typeface="Calibri"/>
              <a:cs typeface="Calibri"/>
            </a:endParaRPr>
          </a:p>
          <a:p>
            <a:pPr marL="0" indent="0">
              <a:buNone/>
            </a:pPr>
            <a:endParaRPr lang="en-GB" sz="2400">
              <a:latin typeface="Calibri"/>
              <a:ea typeface="Calibri"/>
              <a:cs typeface="Courier New"/>
            </a:endParaRPr>
          </a:p>
          <a:p>
            <a:r>
              <a:rPr lang="en-GB" sz="2400">
                <a:latin typeface="Calibri"/>
                <a:ea typeface="Calibri"/>
                <a:cs typeface="Arial"/>
              </a:rPr>
              <a:t>Further details can be accessed from the UCC Academic Services Moodle page found</a:t>
            </a:r>
            <a:r>
              <a:rPr lang="en-GB" sz="2400">
                <a:solidFill>
                  <a:srgbClr val="212529"/>
                </a:solidFill>
                <a:latin typeface="Calibri"/>
                <a:ea typeface="Calibri"/>
                <a:cs typeface="Arial"/>
              </a:rPr>
              <a:t> </a:t>
            </a:r>
            <a:r>
              <a:rPr lang="en-GB" sz="2400">
                <a:solidFill>
                  <a:srgbClr val="212529"/>
                </a:solidFill>
                <a:latin typeface="Calibri"/>
                <a:ea typeface="Calibri"/>
                <a:cs typeface="Arial"/>
                <a:hlinkClick r:id="rId6"/>
              </a:rPr>
              <a:t>here</a:t>
            </a:r>
            <a:r>
              <a:rPr lang="en-GB" sz="2400">
                <a:latin typeface="Calibri"/>
                <a:ea typeface="Calibri"/>
                <a:cs typeface="Arial"/>
              </a:rPr>
              <a:t>.</a:t>
            </a:r>
            <a:r>
              <a:rPr lang="en-GB" sz="2400" b="1">
                <a:latin typeface="Calibri"/>
                <a:ea typeface="Calibri"/>
                <a:cs typeface="Arial"/>
              </a:rPr>
              <a:t> </a:t>
            </a:r>
            <a:endParaRPr lang="en-GB" sz="2400">
              <a:latin typeface="Calibri"/>
              <a:ea typeface="Calibri"/>
            </a:endParaRPr>
          </a:p>
          <a:p>
            <a:endParaRPr lang="en-GB">
              <a:ea typeface="Calibri"/>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pic>
        <p:nvPicPr>
          <p:cNvPr id="5" name="Picture 4" descr="A group of cell phones with screenshots&#10;&#10;Description automatically generated">
            <a:extLst>
              <a:ext uri="{FF2B5EF4-FFF2-40B4-BE49-F238E27FC236}">
                <a16:creationId xmlns:a16="http://schemas.microsoft.com/office/drawing/2014/main" id="{C8C4C801-65AA-BBAD-F039-8222EB581BCE}"/>
              </a:ext>
            </a:extLst>
          </p:cNvPr>
          <p:cNvPicPr>
            <a:picLocks noChangeAspect="1"/>
          </p:cNvPicPr>
          <p:nvPr/>
        </p:nvPicPr>
        <p:blipFill>
          <a:blip r:embed="rId7"/>
          <a:stretch>
            <a:fillRect/>
          </a:stretch>
        </p:blipFill>
        <p:spPr>
          <a:xfrm>
            <a:off x="8917017" y="2323472"/>
            <a:ext cx="3257550" cy="2671133"/>
          </a:xfrm>
          <a:prstGeom prst="rect">
            <a:avLst/>
          </a:prstGeom>
        </p:spPr>
      </p:pic>
    </p:spTree>
    <p:extLst>
      <p:ext uri="{BB962C8B-B14F-4D97-AF65-F5344CB8AC3E}">
        <p14:creationId xmlns:p14="http://schemas.microsoft.com/office/powerpoint/2010/main" val="3697841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Student Welfare</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03624" y="1488586"/>
            <a:ext cx="8409176" cy="4351338"/>
          </a:xfrm>
        </p:spPr>
        <p:txBody>
          <a:bodyPr vert="horz" lIns="91440" tIns="45720" rIns="91440" bIns="45720" rtlCol="0" anchor="t">
            <a:normAutofit/>
          </a:bodyPr>
          <a:lstStyle/>
          <a:p>
            <a:pPr>
              <a:buNone/>
            </a:pPr>
            <a:r>
              <a:rPr lang="en-GB" sz="2400" b="1">
                <a:latin typeface="Calibri"/>
                <a:ea typeface="Calibri"/>
                <a:cs typeface="Arial"/>
              </a:rPr>
              <a:t>Further mental health support can also be found here on the College website:</a:t>
            </a:r>
            <a:endParaRPr lang="en-US" sz="2400">
              <a:latin typeface="Calibri"/>
              <a:ea typeface="Calibri"/>
              <a:cs typeface="Calibri"/>
            </a:endParaRPr>
          </a:p>
          <a:p>
            <a:pPr>
              <a:buNone/>
            </a:pPr>
            <a:r>
              <a:rPr lang="en-GB" sz="2400">
                <a:latin typeface="Calibri"/>
                <a:ea typeface="Calibri"/>
                <a:cs typeface="Arial"/>
                <a:hlinkClick r:id="rId5"/>
              </a:rPr>
              <a:t>www.colchester.ac.uk/emotional-wellbeing-support/</a:t>
            </a:r>
            <a:r>
              <a:rPr lang="en-GB" sz="2400">
                <a:latin typeface="Calibri"/>
                <a:ea typeface="Calibri"/>
                <a:cs typeface="Arial"/>
              </a:rPr>
              <a:t>  </a:t>
            </a:r>
            <a:endParaRPr lang="en-GB" sz="2400">
              <a:latin typeface="Calibri"/>
              <a:ea typeface="Calibri"/>
              <a:cs typeface="Calibri"/>
            </a:endParaRPr>
          </a:p>
          <a:p>
            <a:pPr marL="0" indent="0">
              <a:buNone/>
            </a:pPr>
            <a:endParaRPr lang="en-GB" sz="170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spTree>
    <p:extLst>
      <p:ext uri="{BB962C8B-B14F-4D97-AF65-F5344CB8AC3E}">
        <p14:creationId xmlns:p14="http://schemas.microsoft.com/office/powerpoint/2010/main" val="1647456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Learning Support &amp; Reasonable Adjustments</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489247" y="1517340"/>
            <a:ext cx="11227137" cy="4351338"/>
          </a:xfrm>
        </p:spPr>
        <p:txBody>
          <a:bodyPr vert="horz" lIns="91440" tIns="45720" rIns="91440" bIns="45720" rtlCol="0" anchor="t">
            <a:normAutofit/>
          </a:bodyPr>
          <a:lstStyle/>
          <a:p>
            <a:pPr algn="ctr">
              <a:buNone/>
            </a:pPr>
            <a:r>
              <a:rPr lang="en-GB" sz="1900" b="1">
                <a:latin typeface="Calibri"/>
                <a:ea typeface="Calibri"/>
                <a:cs typeface="Arial"/>
              </a:rPr>
              <a:t>"University Centre Colchester aims to ensure that all students achieve their full academic potential, and that no student is disadvantaged because of a disability in their admission to, and participation in, the learning environment of the institution and in demonstrating that they have achieved the learning outcomes of their programme of study" (UCC, 2023).</a:t>
            </a:r>
            <a:endParaRPr lang="en-US">
              <a:latin typeface="Calibri"/>
              <a:ea typeface="Calibri"/>
              <a:cs typeface="Calibri"/>
            </a:endParaRPr>
          </a:p>
          <a:p>
            <a:pPr algn="ctr">
              <a:buNone/>
            </a:pPr>
            <a:endParaRPr lang="en-GB" sz="1900" b="1">
              <a:latin typeface="Calibri"/>
              <a:ea typeface="Calibri"/>
              <a:cs typeface="Arial"/>
            </a:endParaRPr>
          </a:p>
          <a:p>
            <a:pPr marL="0" indent="0">
              <a:buNone/>
            </a:pPr>
            <a:r>
              <a:rPr lang="en-GB" sz="1800" u="sng">
                <a:latin typeface="Calibri"/>
                <a:ea typeface="Calibri"/>
                <a:cs typeface="Arial"/>
              </a:rPr>
              <a:t>You will have been asked to notify UCC if you require reasonable adjustments for disabilities or additional specifical learning difficulties (</a:t>
            </a:r>
            <a:r>
              <a:rPr lang="en-GB" sz="1800" u="sng" err="1">
                <a:latin typeface="Calibri"/>
                <a:ea typeface="Calibri"/>
                <a:cs typeface="Arial"/>
              </a:rPr>
              <a:t>SpLD</a:t>
            </a:r>
            <a:r>
              <a:rPr lang="en-GB" sz="1800" u="sng">
                <a:latin typeface="Calibri"/>
                <a:ea typeface="Calibri"/>
                <a:cs typeface="Arial"/>
              </a:rPr>
              <a:t>) in your initial application. </a:t>
            </a:r>
            <a:endParaRPr lang="en-GB">
              <a:latin typeface="Calibri"/>
              <a:ea typeface="Calibri" panose="020F0502020204030204"/>
              <a:cs typeface="Calibri" panose="020F0502020204030204"/>
            </a:endParaRPr>
          </a:p>
          <a:p>
            <a:pPr marL="0" indent="0">
              <a:buNone/>
            </a:pPr>
            <a:r>
              <a:rPr lang="en-GB" sz="1700">
                <a:latin typeface="Calibri"/>
                <a:ea typeface="Calibri"/>
                <a:cs typeface="Arial"/>
              </a:rPr>
              <a:t>The earlier we know about your specific needs, the earlier we can get support in place. </a:t>
            </a:r>
            <a:r>
              <a:rPr lang="en-GB" sz="1700" u="sng">
                <a:latin typeface="Calibri"/>
                <a:ea typeface="Calibri"/>
                <a:cs typeface="Arial"/>
              </a:rPr>
              <a:t>I</a:t>
            </a:r>
            <a:r>
              <a:rPr lang="en-GB" sz="1800" u="sng">
                <a:latin typeface="Calibri"/>
                <a:ea typeface="Calibri"/>
                <a:cs typeface="Arial"/>
              </a:rPr>
              <a:t>f you still need to inform us, please complete the relevant forms below</a:t>
            </a:r>
            <a:r>
              <a:rPr lang="en-GB" sz="1800">
                <a:latin typeface="Calibri"/>
                <a:ea typeface="Calibri"/>
                <a:cs typeface="Arial"/>
              </a:rPr>
              <a:t>:</a:t>
            </a:r>
            <a:endParaRPr lang="en-US" sz="1800">
              <a:latin typeface="Calibri"/>
              <a:ea typeface="Calibri"/>
              <a:cs typeface="Arial"/>
            </a:endParaRPr>
          </a:p>
          <a:p>
            <a:pPr marL="0" indent="0">
              <a:buNone/>
            </a:pPr>
            <a:endParaRPr lang="en-GB" sz="1800">
              <a:latin typeface="Calibri"/>
              <a:ea typeface="Calibri"/>
              <a:cs typeface="Arial"/>
            </a:endParaRPr>
          </a:p>
          <a:p>
            <a:pPr>
              <a:buNone/>
            </a:pPr>
            <a:r>
              <a:rPr lang="en-GB" sz="1600">
                <a:latin typeface="Calibri"/>
                <a:ea typeface="Calibri"/>
                <a:cs typeface="Arial"/>
              </a:rPr>
              <a:t>•</a:t>
            </a:r>
            <a:r>
              <a:rPr lang="en-GB" sz="1600">
                <a:solidFill>
                  <a:srgbClr val="0563C1"/>
                </a:solidFill>
                <a:latin typeface="Calibri"/>
                <a:ea typeface="Calibri"/>
                <a:cs typeface="Arial"/>
                <a:hlinkClick r:id="rId5"/>
              </a:rPr>
              <a:t>UCC Learning Difficulty questionnaire</a:t>
            </a:r>
            <a:endParaRPr lang="en-GB">
              <a:latin typeface="Calibri"/>
            </a:endParaRPr>
          </a:p>
          <a:p>
            <a:pPr>
              <a:buNone/>
            </a:pPr>
            <a:r>
              <a:rPr lang="en-GB" sz="1600">
                <a:latin typeface="Calibri"/>
                <a:ea typeface="Calibri"/>
                <a:cs typeface="Arial"/>
              </a:rPr>
              <a:t>•</a:t>
            </a:r>
            <a:r>
              <a:rPr lang="en-GB" sz="1600">
                <a:solidFill>
                  <a:srgbClr val="0563C1"/>
                </a:solidFill>
                <a:latin typeface="Calibri"/>
                <a:ea typeface="Calibri"/>
                <a:cs typeface="Arial"/>
                <a:hlinkClick r:id="rId6"/>
              </a:rPr>
              <a:t>UCC Medical Condition questionnaire</a:t>
            </a:r>
            <a:endParaRPr lang="en-GB">
              <a:latin typeface="Calibri"/>
            </a:endParaRPr>
          </a:p>
          <a:p>
            <a:pPr>
              <a:buNone/>
            </a:pPr>
            <a:endParaRPr lang="en-GB" sz="2400" b="1">
              <a:latin typeface="Calibri"/>
              <a:ea typeface="Calibri"/>
              <a:cs typeface="Arial"/>
            </a:endParaRPr>
          </a:p>
          <a:p>
            <a:pPr marL="0" indent="0">
              <a:buNone/>
            </a:pPr>
            <a:endParaRPr lang="en-GB" sz="170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spTree>
    <p:extLst>
      <p:ext uri="{BB962C8B-B14F-4D97-AF65-F5344CB8AC3E}">
        <p14:creationId xmlns:p14="http://schemas.microsoft.com/office/powerpoint/2010/main" val="975418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Learning Support &amp; Reasonable Adjustments</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489247" y="1517340"/>
            <a:ext cx="11227137" cy="4351338"/>
          </a:xfrm>
        </p:spPr>
        <p:txBody>
          <a:bodyPr vert="horz" lIns="91440" tIns="45720" rIns="91440" bIns="45720" rtlCol="0" anchor="t">
            <a:normAutofit/>
          </a:bodyPr>
          <a:lstStyle/>
          <a:p>
            <a:r>
              <a:rPr lang="en-GB" sz="2400" b="1" dirty="0">
                <a:latin typeface="Calibri"/>
                <a:ea typeface="Calibri"/>
                <a:cs typeface="Arial"/>
              </a:rPr>
              <a:t>The UCC Accessibility Officer can assist all UCC students who have disclosed either a Specific Learning Difficulty of Medical Condition and inform you of the support that you might be entitled to either as Reasonable Adjustments or as support from the Disabled Students Allowance (DSA).</a:t>
            </a:r>
            <a:endParaRPr lang="en-US" sz="2400" dirty="0">
              <a:latin typeface="Calibri"/>
              <a:ea typeface="Calibri"/>
              <a:cs typeface="Calibri"/>
            </a:endParaRPr>
          </a:p>
          <a:p>
            <a:r>
              <a:rPr lang="en-GB" sz="2400" dirty="0">
                <a:latin typeface="Calibri"/>
                <a:ea typeface="Calibri"/>
                <a:cs typeface="Arial"/>
              </a:rPr>
              <a:t>The Accessibility Officer can also support students through the DSA application process and assist in the creation of individual Medical Plans and Personal Emergency Evacuation Plans where required. </a:t>
            </a:r>
            <a:endParaRPr lang="en-GB" sz="2400" dirty="0">
              <a:latin typeface="Calibri"/>
              <a:ea typeface="Calibri"/>
              <a:cs typeface="Calibri"/>
            </a:endParaRPr>
          </a:p>
          <a:p>
            <a:r>
              <a:rPr lang="en-GB" sz="2400" dirty="0">
                <a:latin typeface="Calibri"/>
                <a:ea typeface="Calibri"/>
                <a:cs typeface="Arial"/>
              </a:rPr>
              <a:t>You can contact the Accessibility Officer who is based in UCC Academic Services in room HE104, or on 01206 712613, or emailing </a:t>
            </a:r>
            <a:r>
              <a:rPr lang="en-GB" sz="2400" dirty="0">
                <a:latin typeface="Calibri"/>
                <a:ea typeface="Calibri"/>
                <a:cs typeface="Arial"/>
                <a:hlinkClick r:id="rId5"/>
              </a:rPr>
              <a:t>uccsupport@colchester.ac.uk</a:t>
            </a:r>
            <a:endParaRPr lang="en-GB" sz="2400" dirty="0">
              <a:latin typeface="Calibri"/>
              <a:ea typeface="Calibri"/>
              <a:cs typeface="Calibri"/>
            </a:endParaRPr>
          </a:p>
          <a:p>
            <a:r>
              <a:rPr lang="en-GB" sz="2400" dirty="0">
                <a:latin typeface="Calibri"/>
                <a:ea typeface="Calibri"/>
                <a:cs typeface="Arial"/>
              </a:rPr>
              <a:t>Further details can be found in the </a:t>
            </a:r>
            <a:r>
              <a:rPr lang="en-GB" sz="2400" dirty="0">
                <a:solidFill>
                  <a:srgbClr val="0563C1"/>
                </a:solidFill>
                <a:latin typeface="Calibri"/>
                <a:ea typeface="Calibri"/>
                <a:cs typeface="Arial"/>
                <a:hlinkClick r:id="rId6"/>
              </a:rPr>
              <a:t>UCC Code of Practice on Learning Support and Reasonable Adjustment</a:t>
            </a:r>
            <a:r>
              <a:rPr lang="en-GB" sz="2400" dirty="0">
                <a:solidFill>
                  <a:srgbClr val="000000"/>
                </a:solidFill>
                <a:latin typeface="Calibri"/>
                <a:ea typeface="Calibri"/>
                <a:cs typeface="Arial"/>
              </a:rPr>
              <a:t>. </a:t>
            </a:r>
            <a:endParaRPr lang="en-GB" sz="2400" dirty="0">
              <a:latin typeface="Calibri"/>
              <a:ea typeface="Calibri"/>
              <a:cs typeface="Calibri"/>
            </a:endParaRPr>
          </a:p>
          <a:p>
            <a:pPr algn="ctr">
              <a:buNone/>
            </a:pPr>
            <a:endParaRPr lang="en-GB" sz="1900" b="1">
              <a:latin typeface="Arial"/>
              <a:ea typeface="Calibri"/>
              <a:cs typeface="Arial"/>
            </a:endParaRPr>
          </a:p>
          <a:p>
            <a:pPr>
              <a:buNone/>
            </a:pPr>
            <a:endParaRPr lang="en-GB" sz="2400" b="1">
              <a:latin typeface="Calibri"/>
              <a:ea typeface="Calibri"/>
              <a:cs typeface="Arial"/>
            </a:endParaRPr>
          </a:p>
          <a:p>
            <a:pPr marL="0" indent="0">
              <a:buNone/>
            </a:pPr>
            <a:endParaRPr lang="en-GB" sz="170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spTree>
    <p:extLst>
      <p:ext uri="{BB962C8B-B14F-4D97-AF65-F5344CB8AC3E}">
        <p14:creationId xmlns:p14="http://schemas.microsoft.com/office/powerpoint/2010/main" val="3358614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Learning Support &amp; Reasonable Adjustments</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489247" y="1517340"/>
            <a:ext cx="11227137" cy="4351338"/>
          </a:xfrm>
        </p:spPr>
        <p:txBody>
          <a:bodyPr vert="horz" lIns="91440" tIns="45720" rIns="91440" bIns="45720" rtlCol="0" anchor="t">
            <a:normAutofit/>
          </a:bodyPr>
          <a:lstStyle/>
          <a:p>
            <a:r>
              <a:rPr lang="en-GB" sz="2400" b="1">
                <a:latin typeface="Calibri"/>
                <a:ea typeface="Calibri"/>
                <a:cs typeface="Arial"/>
              </a:rPr>
              <a:t>If you suspect you may have </a:t>
            </a:r>
            <a:r>
              <a:rPr lang="en-GB" sz="2400" b="1" u="sng">
                <a:latin typeface="Calibri"/>
                <a:ea typeface="Calibri"/>
                <a:cs typeface="Arial"/>
              </a:rPr>
              <a:t>dyslexia</a:t>
            </a:r>
            <a:r>
              <a:rPr lang="en-GB" sz="2400" b="1">
                <a:latin typeface="Calibri"/>
                <a:ea typeface="Calibri"/>
                <a:cs typeface="Arial"/>
              </a:rPr>
              <a:t> but have not been formally diagnosed, UCC offers support to those who wish to investigate or gain a formal diagnosis for dyslexia.</a:t>
            </a:r>
            <a:endParaRPr lang="en-US" sz="2400" b="1">
              <a:latin typeface="Calibri"/>
              <a:ea typeface="Calibri"/>
              <a:cs typeface="Calibri"/>
            </a:endParaRPr>
          </a:p>
          <a:p>
            <a:r>
              <a:rPr lang="en-GB" sz="2400">
                <a:latin typeface="Calibri"/>
                <a:ea typeface="Calibri"/>
                <a:cs typeface="Arial"/>
              </a:rPr>
              <a:t>Please contact the Accessibility Officer in UCC Academic Services or refer to the</a:t>
            </a:r>
            <a:r>
              <a:rPr lang="en-GB" sz="2400">
                <a:solidFill>
                  <a:srgbClr val="000000"/>
                </a:solidFill>
                <a:latin typeface="Calibri"/>
                <a:ea typeface="Calibri"/>
                <a:cs typeface="Arial"/>
              </a:rPr>
              <a:t> Reasonable Adjustment section of the </a:t>
            </a:r>
            <a:r>
              <a:rPr lang="en-GB" sz="2400">
                <a:solidFill>
                  <a:srgbClr val="000000"/>
                </a:solidFill>
                <a:latin typeface="Calibri"/>
                <a:ea typeface="Calibri"/>
                <a:cs typeface="Arial"/>
                <a:hlinkClick r:id="rId5"/>
              </a:rPr>
              <a:t>UCC Academic Services Moodle</a:t>
            </a:r>
            <a:r>
              <a:rPr lang="en-GB" sz="2400">
                <a:solidFill>
                  <a:srgbClr val="000000"/>
                </a:solidFill>
                <a:latin typeface="Calibri"/>
                <a:ea typeface="Calibri"/>
                <a:cs typeface="Arial"/>
              </a:rPr>
              <a:t> page. </a:t>
            </a:r>
            <a:endParaRPr lang="en-GB" sz="2400">
              <a:latin typeface="Calibri"/>
            </a:endParaRPr>
          </a:p>
          <a:p>
            <a:pPr marL="0" indent="0">
              <a:buNone/>
            </a:pPr>
            <a:endParaRPr lang="en-GB" sz="2400" b="1">
              <a:latin typeface="Calibri"/>
              <a:ea typeface="Calibri"/>
              <a:cs typeface="Arial"/>
            </a:endParaRPr>
          </a:p>
          <a:p>
            <a:pPr algn="ctr">
              <a:buNone/>
            </a:pPr>
            <a:endParaRPr lang="en-GB" sz="1900" b="1">
              <a:latin typeface="Arial"/>
              <a:ea typeface="Calibri"/>
              <a:cs typeface="Arial"/>
            </a:endParaRPr>
          </a:p>
          <a:p>
            <a:pPr>
              <a:buNone/>
            </a:pPr>
            <a:endParaRPr lang="en-GB" sz="2400" b="1">
              <a:latin typeface="Calibri"/>
              <a:ea typeface="Calibri"/>
              <a:cs typeface="Arial"/>
            </a:endParaRPr>
          </a:p>
          <a:p>
            <a:pPr marL="0" indent="0">
              <a:buNone/>
            </a:pPr>
            <a:endParaRPr lang="en-GB" sz="170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spTree>
    <p:extLst>
      <p:ext uri="{BB962C8B-B14F-4D97-AF65-F5344CB8AC3E}">
        <p14:creationId xmlns:p14="http://schemas.microsoft.com/office/powerpoint/2010/main" val="1960592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a:cs typeface="Calibri Light"/>
              </a:rPr>
              <a:t>Part 6: Professional Standards and Expectations</a:t>
            </a:r>
            <a:endParaRPr lang="en-GB"/>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p:txBody>
          <a:bodyPr vert="horz" lIns="91440" tIns="45720" rIns="91440" bIns="45720" rtlCol="0" anchor="t">
            <a:normAutofit/>
          </a:bodyPr>
          <a:lstStyle/>
          <a:p>
            <a:r>
              <a:rPr lang="en-GB" sz="6000">
                <a:ea typeface="Calibri"/>
                <a:cs typeface="Calibri"/>
              </a:rPr>
              <a:t>Let's Play a Game </a:t>
            </a:r>
            <a:endParaRPr lang="en-GB" sz="6000"/>
          </a:p>
        </p:txBody>
      </p:sp>
    </p:spTree>
    <p:extLst>
      <p:ext uri="{BB962C8B-B14F-4D97-AF65-F5344CB8AC3E}">
        <p14:creationId xmlns:p14="http://schemas.microsoft.com/office/powerpoint/2010/main" val="2677801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D71E8-77AF-8F36-C305-6DE6F3A0E49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A903834-B7D6-52F0-4087-9738CC4EBBDD}"/>
              </a:ext>
            </a:extLst>
          </p:cNvPr>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C74311D-A65F-2FDA-DE06-81780D40A29B}"/>
              </a:ext>
            </a:extLst>
          </p:cNvPr>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B82FD671-B946-5C47-D045-657A8763DD88}"/>
              </a:ext>
            </a:extLst>
          </p:cNvPr>
          <p:cNvPicPr/>
          <p:nvPr/>
        </p:nvPicPr>
        <p:blipFill>
          <a:blip r:embed="rId3"/>
          <a:stretch>
            <a:fillRect/>
          </a:stretch>
        </p:blipFill>
        <p:spPr>
          <a:xfrm>
            <a:off x="10062609" y="6152690"/>
            <a:ext cx="1656184" cy="413495"/>
          </a:xfrm>
          <a:prstGeom prst="rect">
            <a:avLst/>
          </a:prstGeom>
        </p:spPr>
      </p:pic>
      <p:pic>
        <p:nvPicPr>
          <p:cNvPr id="9" name="Picture 8">
            <a:extLst>
              <a:ext uri="{FF2B5EF4-FFF2-40B4-BE49-F238E27FC236}">
                <a16:creationId xmlns:a16="http://schemas.microsoft.com/office/drawing/2014/main" id="{287F275D-0E0F-D655-7155-784B86B287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ABFBF9A5-E936-58F6-5467-06300BAD40D4}"/>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Different voices</a:t>
            </a:r>
          </a:p>
          <a:p>
            <a:endParaRPr lang="en-GB">
              <a:cs typeface="Calibri Light"/>
            </a:endParaRPr>
          </a:p>
        </p:txBody>
      </p:sp>
      <p:sp>
        <p:nvSpPr>
          <p:cNvPr id="4" name="Content Placeholder 3">
            <a:extLst>
              <a:ext uri="{FF2B5EF4-FFF2-40B4-BE49-F238E27FC236}">
                <a16:creationId xmlns:a16="http://schemas.microsoft.com/office/drawing/2014/main" id="{5679E737-1E46-1C2F-8EB3-EECADA893BB5}"/>
              </a:ext>
            </a:extLst>
          </p:cNvPr>
          <p:cNvSpPr>
            <a:spLocks noGrp="1"/>
          </p:cNvSpPr>
          <p:nvPr>
            <p:ph idx="1"/>
          </p:nvPr>
        </p:nvSpPr>
        <p:spPr>
          <a:xfrm>
            <a:off x="561133" y="1644310"/>
            <a:ext cx="11198383" cy="4123728"/>
          </a:xfrm>
        </p:spPr>
        <p:txBody>
          <a:bodyPr vert="horz" lIns="91440" tIns="45720" rIns="91440" bIns="45720" rtlCol="0" anchor="t">
            <a:normAutofit/>
          </a:bodyPr>
          <a:lstStyle/>
          <a:p>
            <a:pPr marL="0" indent="0">
              <a:buNone/>
            </a:pPr>
            <a:endParaRPr lang="en-GB" sz="2400">
              <a:latin typeface="Calibri"/>
              <a:cs typeface="Arial"/>
            </a:endParaRPr>
          </a:p>
          <a:p>
            <a:endParaRPr lang="en-GB">
              <a:cs typeface="Calibri"/>
            </a:endParaRPr>
          </a:p>
        </p:txBody>
      </p:sp>
      <p:sp>
        <p:nvSpPr>
          <p:cNvPr id="6" name="Content Placeholder 2">
            <a:extLst>
              <a:ext uri="{FF2B5EF4-FFF2-40B4-BE49-F238E27FC236}">
                <a16:creationId xmlns:a16="http://schemas.microsoft.com/office/drawing/2014/main" id="{BDD0C990-E574-0B06-D75C-4C4D49232B2F}"/>
              </a:ext>
            </a:extLst>
          </p:cNvPr>
          <p:cNvSpPr txBox="1">
            <a:spLocks/>
          </p:cNvSpPr>
          <p:nvPr/>
        </p:nvSpPr>
        <p:spPr>
          <a:xfrm>
            <a:off x="559158" y="1407062"/>
            <a:ext cx="10515600" cy="435133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ea typeface="Calibri" panose="020F0502020204030204"/>
                <a:cs typeface="Calibri" panose="020F0502020204030204"/>
              </a:rPr>
              <a:t>People see things in different ways. That’s okay!</a:t>
            </a:r>
            <a:endParaRPr lang="en-US"/>
          </a:p>
          <a:p>
            <a:pPr marL="0" indent="0">
              <a:buFont typeface="Arial" panose="020B0604020202020204" pitchFamily="34" charset="0"/>
              <a:buNone/>
            </a:pPr>
            <a:r>
              <a:rPr lang="en-GB">
                <a:ea typeface="Calibri" panose="020F0502020204030204"/>
                <a:cs typeface="Calibri" panose="020F0502020204030204"/>
              </a:rPr>
              <a:t>We all come from different families, cultures, and backgrounds. These help shape what we believe and how we think.</a:t>
            </a:r>
            <a:endParaRPr lang="en-GB"/>
          </a:p>
          <a:p>
            <a:pPr marL="0" indent="0">
              <a:buFont typeface="Arial" panose="020B0604020202020204" pitchFamily="34" charset="0"/>
              <a:buNone/>
            </a:pPr>
            <a:r>
              <a:rPr lang="en-GB">
                <a:ea typeface="Calibri" panose="020F0502020204030204"/>
                <a:cs typeface="Calibri" panose="020F0502020204030204"/>
              </a:rPr>
              <a:t>It’s normal to have different opinions, and we won’t always agree.</a:t>
            </a:r>
            <a:endParaRPr lang="en-GB"/>
          </a:p>
          <a:p>
            <a:pPr marL="0" indent="0">
              <a:buFont typeface="Arial" panose="020B0604020202020204" pitchFamily="34" charset="0"/>
              <a:buNone/>
            </a:pPr>
            <a:r>
              <a:rPr lang="en-GB">
                <a:ea typeface="Calibri" panose="020F0502020204030204"/>
                <a:cs typeface="Calibri" panose="020F0502020204030204"/>
              </a:rPr>
              <a:t>When we talk about our ideas, we should do it kindly and creatively.</a:t>
            </a:r>
            <a:endParaRPr lang="en-GB"/>
          </a:p>
          <a:p>
            <a:pPr marL="0" indent="0">
              <a:buNone/>
            </a:pPr>
            <a:r>
              <a:rPr lang="en-GB">
                <a:ea typeface="Calibri" panose="020F0502020204030204"/>
                <a:cs typeface="Calibri" panose="020F0502020204030204"/>
              </a:rPr>
              <a:t>Let’s remember to use respectful language, this is a professional space.</a:t>
            </a:r>
            <a:endParaRPr lang="en-GB"/>
          </a:p>
          <a:p>
            <a:pPr marL="0" indent="0">
              <a:buFont typeface="Arial" panose="020B0604020202020204" pitchFamily="34" charset="0"/>
              <a:buNone/>
            </a:pPr>
            <a:r>
              <a:rPr lang="en-GB">
                <a:ea typeface="Calibri" panose="020F0502020204030204"/>
                <a:cs typeface="Calibri" panose="020F0502020204030204"/>
              </a:rPr>
              <a:t>What we say in this room stays in this room. That means we keep things private and don’t share them outside.</a:t>
            </a:r>
            <a:endParaRPr lang="en-GB"/>
          </a:p>
          <a:p>
            <a:pPr marL="0" indent="0">
              <a:buNone/>
            </a:pPr>
            <a:r>
              <a:rPr lang="en-GB">
                <a:ea typeface="Calibri" panose="020F0502020204030204"/>
                <a:cs typeface="Calibri" panose="020F0502020204030204"/>
              </a:rPr>
              <a:t>If we forget, that’s okay, we might be reminded to help us stay respectful and safe.</a:t>
            </a:r>
            <a:endParaRPr lang="en-GB"/>
          </a:p>
          <a:p>
            <a:pPr marL="0" indent="0">
              <a:buFont typeface="Arial" panose="020B0604020202020204" pitchFamily="34" charset="0"/>
              <a:buNone/>
            </a:pPr>
            <a:r>
              <a:rPr lang="en-GB">
                <a:ea typeface="Calibri" panose="020F0502020204030204"/>
                <a:cs typeface="Calibri" panose="020F0502020204030204"/>
              </a:rPr>
              <a:t>Watch your language and remember where we are.</a:t>
            </a:r>
          </a:p>
          <a:p>
            <a:pPr marL="0" indent="0">
              <a:buFont typeface="Arial" panose="020B0604020202020204" pitchFamily="34" charset="0"/>
              <a:buNone/>
            </a:pPr>
            <a:endParaRPr lang="en-GB">
              <a:ea typeface="Calibri" panose="020F0502020204030204"/>
              <a:cs typeface="Calibri" panose="020F0502020204030204"/>
            </a:endParaRPr>
          </a:p>
        </p:txBody>
      </p:sp>
    </p:spTree>
    <p:extLst>
      <p:ext uri="{BB962C8B-B14F-4D97-AF65-F5344CB8AC3E}">
        <p14:creationId xmlns:p14="http://schemas.microsoft.com/office/powerpoint/2010/main" val="33606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Working Together on Your Course</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latin typeface="Calibri"/>
                <a:ea typeface="+mn-lt"/>
                <a:cs typeface="Arial"/>
              </a:rPr>
              <a:t>We</a:t>
            </a:r>
            <a:r>
              <a:rPr lang="en-GB" sz="2400">
                <a:latin typeface="Calibri"/>
                <a:cs typeface="Arial"/>
              </a:rPr>
              <a:t> want everyone to enjoy their time at UCC and succeed; agreeing on class expectations can help us all.</a:t>
            </a:r>
            <a:endParaRPr lang="en-US" sz="2400">
              <a:latin typeface="Calibri"/>
              <a:cs typeface="Arial"/>
            </a:endParaRPr>
          </a:p>
          <a:p>
            <a:endParaRPr lang="en-GB" sz="2400">
              <a:latin typeface="Calibri"/>
              <a:ea typeface="Calibri"/>
              <a:cs typeface="Arial"/>
            </a:endParaRPr>
          </a:p>
          <a:p>
            <a:r>
              <a:rPr lang="en-US" sz="2400"/>
              <a:t>Confidentiality</a:t>
            </a:r>
            <a:r>
              <a:rPr lang="en-US"/>
              <a:t>: </a:t>
            </a:r>
          </a:p>
          <a:p>
            <a:pPr marL="0" indent="0">
              <a:buNone/>
            </a:pPr>
            <a:r>
              <a:rPr lang="en-GB" sz="2400"/>
              <a:t>We need to ensure that everyone feels safe and comfortable contributing during group sessions when sharing their experiences and discussing settings. Additionally, all information shared should remain confidential and should not be discussed outside the university.</a:t>
            </a:r>
            <a:endParaRPr lang="en-US" sz="2400"/>
          </a:p>
          <a:p>
            <a:endParaRPr lang="en-US" sz="2000">
              <a:latin typeface="Arial"/>
              <a:cs typeface="Arial"/>
            </a:endParaRPr>
          </a:p>
          <a:p>
            <a:endParaRPr lang="en-GB" sz="2600">
              <a:cs typeface="Calibri" panose="020F0502020204030204"/>
            </a:endParaRPr>
          </a:p>
        </p:txBody>
      </p:sp>
      <p:pic>
        <p:nvPicPr>
          <p:cNvPr id="5" name="Picture 4" descr="A group of people looking at a computer&#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5"/>
          <a:stretch>
            <a:fillRect/>
          </a:stretch>
        </p:blipFill>
        <p:spPr>
          <a:xfrm>
            <a:off x="7554981" y="2186297"/>
            <a:ext cx="4255725" cy="2822860"/>
          </a:xfrm>
          <a:prstGeom prst="rect">
            <a:avLst/>
          </a:prstGeom>
        </p:spPr>
      </p:pic>
    </p:spTree>
    <p:extLst>
      <p:ext uri="{BB962C8B-B14F-4D97-AF65-F5344CB8AC3E}">
        <p14:creationId xmlns:p14="http://schemas.microsoft.com/office/powerpoint/2010/main" val="3048198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a:solidFill>
                  <a:schemeClr val="bg1"/>
                </a:solidFill>
                <a:latin typeface="Calibri"/>
                <a:ea typeface="+mj-lt"/>
                <a:cs typeface="+mj-lt"/>
              </a:rPr>
              <a:t>Health and Safety</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sz="half" idx="1"/>
          </p:nvPr>
        </p:nvSpPr>
        <p:spPr>
          <a:xfrm>
            <a:off x="2465172" y="472266"/>
            <a:ext cx="4471087" cy="4864144"/>
          </a:xfrm>
        </p:spPr>
        <p:txBody>
          <a:bodyPr vert="horz" lIns="91440" tIns="45720" rIns="91440" bIns="45720" rtlCol="0" anchor="t">
            <a:normAutofit/>
          </a:bodyPr>
          <a:lstStyle/>
          <a:p>
            <a:pPr>
              <a:buFont typeface="Arial"/>
              <a:buChar char="•"/>
            </a:pPr>
            <a:endParaRPr lang="en-GB" sz="3000">
              <a:latin typeface="Calibri"/>
              <a:cs typeface="Arial"/>
            </a:endParaRPr>
          </a:p>
          <a:p>
            <a:pPr>
              <a:buFont typeface="Arial"/>
              <a:buChar char="•"/>
            </a:pPr>
            <a:endParaRPr lang="en-GB" sz="3000">
              <a:latin typeface="Calibri"/>
              <a:cs typeface="Arial"/>
            </a:endParaRPr>
          </a:p>
          <a:p>
            <a:pPr>
              <a:buFont typeface="Arial"/>
              <a:buChar char="•"/>
            </a:pPr>
            <a:endParaRPr lang="en-GB" sz="2400">
              <a:latin typeface="Calibri"/>
              <a:cs typeface="Arial"/>
            </a:endParaRPr>
          </a:p>
          <a:p>
            <a:pPr>
              <a:buFont typeface="Arial"/>
              <a:buChar char="•"/>
            </a:pPr>
            <a:r>
              <a:rPr lang="en-GB" sz="2400">
                <a:latin typeface="Calibri"/>
                <a:cs typeface="Arial"/>
              </a:rPr>
              <a:t>Important information:</a:t>
            </a:r>
            <a:endParaRPr lang="en-GB" sz="2400">
              <a:cs typeface="Calibri"/>
            </a:endParaRPr>
          </a:p>
          <a:p>
            <a:pPr>
              <a:buFont typeface="Arial"/>
              <a:buChar char="•"/>
            </a:pPr>
            <a:endParaRPr lang="en-GB" sz="2400">
              <a:latin typeface="Calibri"/>
              <a:cs typeface="Arial"/>
            </a:endParaRPr>
          </a:p>
          <a:p>
            <a:pPr lvl="1">
              <a:buFont typeface="Arial"/>
              <a:buChar char="•"/>
            </a:pPr>
            <a:r>
              <a:rPr lang="en-GB" sz="2200">
                <a:latin typeface="Calibri"/>
                <a:cs typeface="Arial"/>
              </a:rPr>
              <a:t>Toilets are located...</a:t>
            </a:r>
            <a:endParaRPr lang="en-GB" sz="2200">
              <a:latin typeface="Calibri"/>
              <a:cs typeface="Calibri"/>
            </a:endParaRPr>
          </a:p>
          <a:p>
            <a:pPr lvl="1">
              <a:buFont typeface="Arial"/>
              <a:buChar char="•"/>
            </a:pPr>
            <a:r>
              <a:rPr lang="en-GB" sz="2200">
                <a:latin typeface="Calibri"/>
                <a:cs typeface="Arial"/>
              </a:rPr>
              <a:t>In the event of a fire...</a:t>
            </a:r>
            <a:endParaRPr lang="en-GB" sz="2200">
              <a:latin typeface="Calibri"/>
              <a:cs typeface="Calibri"/>
            </a:endParaRPr>
          </a:p>
          <a:p>
            <a:pPr lvl="1">
              <a:buFont typeface="Arial"/>
              <a:buChar char="•"/>
            </a:pPr>
            <a:r>
              <a:rPr lang="en-GB" sz="2200">
                <a:latin typeface="Calibri"/>
                <a:cs typeface="Arial"/>
              </a:rPr>
              <a:t>Food and drink in the rooms.</a:t>
            </a:r>
            <a:endParaRPr lang="en-GB" sz="2200">
              <a:latin typeface="Calibri"/>
              <a:cs typeface="Calibri"/>
            </a:endParaRPr>
          </a:p>
          <a:p>
            <a:pPr lvl="1">
              <a:buFont typeface="Arial"/>
              <a:buChar char="•"/>
            </a:pPr>
            <a:r>
              <a:rPr lang="en-GB" sz="2200">
                <a:latin typeface="Calibri"/>
                <a:cs typeface="Arial"/>
              </a:rPr>
              <a:t>Lanyards.</a:t>
            </a:r>
            <a:endParaRPr lang="en-GB" sz="2200">
              <a:cs typeface="Calibri"/>
            </a:endParaRPr>
          </a:p>
          <a:p>
            <a:pPr lvl="1">
              <a:buFont typeface="Arial"/>
              <a:buChar char="•"/>
            </a:pPr>
            <a:r>
              <a:rPr lang="en-GB" sz="2200">
                <a:cs typeface="Arial"/>
              </a:rPr>
              <a:t>Smoking and vaping.</a:t>
            </a:r>
            <a:endParaRPr lang="en-GB" sz="2200">
              <a:cs typeface="Calibri"/>
            </a:endParaRPr>
          </a:p>
          <a:p>
            <a:pPr>
              <a:buFont typeface="Arial"/>
              <a:buChar char="•"/>
            </a:pPr>
            <a:endParaRPr lang="en-GB" sz="3000">
              <a:cs typeface="Arial"/>
            </a:endParaRPr>
          </a:p>
          <a:p>
            <a:pPr marL="0" indent="0">
              <a:buNone/>
            </a:pPr>
            <a:endParaRPr lang="en-GB" sz="1700">
              <a:cs typeface="Arial"/>
            </a:endParaRPr>
          </a:p>
          <a:p>
            <a:endParaRPr lang="en-GB">
              <a:cs typeface="Calibri"/>
            </a:endParaRPr>
          </a:p>
        </p:txBody>
      </p:sp>
      <p:sp>
        <p:nvSpPr>
          <p:cNvPr id="3" name="Content Placeholder 2">
            <a:extLst>
              <a:ext uri="{FF2B5EF4-FFF2-40B4-BE49-F238E27FC236}">
                <a16:creationId xmlns:a16="http://schemas.microsoft.com/office/drawing/2014/main" id="{DE02AC3F-5F1A-CD01-2638-931FFDEB53BA}"/>
              </a:ext>
            </a:extLst>
          </p:cNvPr>
          <p:cNvSpPr>
            <a:spLocks noGrp="1"/>
          </p:cNvSpPr>
          <p:nvPr>
            <p:ph sz="half" idx="2"/>
          </p:nvPr>
        </p:nvSpPr>
        <p:spPr>
          <a:xfrm>
            <a:off x="6934601" y="2023547"/>
            <a:ext cx="4617121" cy="4330744"/>
          </a:xfrm>
        </p:spPr>
        <p:txBody>
          <a:bodyPr vert="horz" lIns="91440" tIns="45720" rIns="91440" bIns="45720" rtlCol="0" anchor="t">
            <a:normAutofit/>
          </a:bodyPr>
          <a:lstStyle/>
          <a:p>
            <a:pPr>
              <a:buFont typeface="Arial,Sans-Serif" panose="020B0604020202020204" pitchFamily="34" charset="0"/>
            </a:pPr>
            <a:r>
              <a:rPr lang="en-GB" sz="2400">
                <a:latin typeface="Calibri"/>
                <a:cs typeface="Arial"/>
              </a:rPr>
              <a:t>You will view a more detailed health and safety presentation in the next phase of your induction. </a:t>
            </a:r>
            <a:endParaRPr lang="en-US" sz="2400">
              <a:latin typeface="Calibri"/>
              <a:cs typeface="Arial"/>
            </a:endParaRPr>
          </a:p>
          <a:p>
            <a:pPr>
              <a:buFont typeface="Arial,Sans-Serif" panose="020B0604020202020204" pitchFamily="34" charset="0"/>
            </a:pPr>
            <a:r>
              <a:rPr lang="en-GB" sz="2400">
                <a:latin typeface="Calibri"/>
                <a:cs typeface="Arial"/>
              </a:rPr>
              <a:t>Your course team will make you aware of any additional health and safety policies that relate to your specific course.</a:t>
            </a:r>
            <a:endParaRPr lang="en-US" sz="2400">
              <a:latin typeface="Calibri"/>
              <a:cs typeface="Arial"/>
            </a:endParaRPr>
          </a:p>
          <a:p>
            <a:endParaRPr lang="en-GB">
              <a:cs typeface="Calibri"/>
            </a:endParaRPr>
          </a:p>
        </p:txBody>
      </p:sp>
      <p:pic>
        <p:nvPicPr>
          <p:cNvPr id="5" name="Picture 4" descr="A white letter in a circle&#10;&#10;Description automatically generated">
            <a:extLst>
              <a:ext uri="{FF2B5EF4-FFF2-40B4-BE49-F238E27FC236}">
                <a16:creationId xmlns:a16="http://schemas.microsoft.com/office/drawing/2014/main" id="{3138CC1E-2817-AB82-5CAB-DCC5467FC71D}"/>
              </a:ext>
            </a:extLst>
          </p:cNvPr>
          <p:cNvPicPr>
            <a:picLocks noChangeAspect="1"/>
          </p:cNvPicPr>
          <p:nvPr/>
        </p:nvPicPr>
        <p:blipFill>
          <a:blip r:embed="rId5"/>
          <a:stretch>
            <a:fillRect/>
          </a:stretch>
        </p:blipFill>
        <p:spPr>
          <a:xfrm>
            <a:off x="646670" y="2616102"/>
            <a:ext cx="1620795" cy="1620795"/>
          </a:xfrm>
          <a:prstGeom prst="rect">
            <a:avLst/>
          </a:prstGeom>
        </p:spPr>
      </p:pic>
    </p:spTree>
    <p:extLst>
      <p:ext uri="{BB962C8B-B14F-4D97-AF65-F5344CB8AC3E}">
        <p14:creationId xmlns:p14="http://schemas.microsoft.com/office/powerpoint/2010/main" val="1424587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Working Together on Your Course</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Use of phones</a:t>
            </a:r>
            <a:r>
              <a:rPr lang="en-US"/>
              <a:t>:</a:t>
            </a:r>
          </a:p>
          <a:p>
            <a:pPr marL="0" indent="0">
              <a:buNone/>
            </a:pPr>
            <a:r>
              <a:rPr lang="en-GB" sz="2400"/>
              <a:t>Phones should be kept in bags and on silent during sessions.</a:t>
            </a:r>
          </a:p>
          <a:p>
            <a:r>
              <a:rPr lang="en-GB" sz="2400"/>
              <a:t>Listening to Others</a:t>
            </a:r>
          </a:p>
          <a:p>
            <a:pPr marL="0" indent="0">
              <a:buNone/>
            </a:pPr>
            <a:r>
              <a:rPr lang="en-GB" sz="2400"/>
              <a:t>It is important to listen to each other, allowing others to voice their opinion and respect each other's viewpoints, culture and backgrounds.</a:t>
            </a:r>
          </a:p>
          <a:p>
            <a:r>
              <a:rPr lang="en-GB" sz="2400"/>
              <a:t>Group Work</a:t>
            </a:r>
          </a:p>
          <a:p>
            <a:pPr marL="0" indent="0">
              <a:buNone/>
            </a:pPr>
            <a:r>
              <a:rPr lang="en-GB" sz="2400"/>
              <a:t>It is beneficial to work with a range of peers to develop your skills in group work and gain knowledge from others.</a:t>
            </a:r>
          </a:p>
          <a:p>
            <a:pPr marL="0" indent="0">
              <a:buNone/>
            </a:pPr>
            <a:endParaRPr lang="en-GB" sz="2400"/>
          </a:p>
          <a:p>
            <a:endParaRPr lang="en-GB" sz="2400"/>
          </a:p>
          <a:p>
            <a:endParaRPr lang="en-GB" sz="2400"/>
          </a:p>
          <a:p>
            <a:endParaRPr lang="en-GB" sz="2400"/>
          </a:p>
          <a:p>
            <a:pPr marL="0" indent="0">
              <a:buNone/>
            </a:pPr>
            <a:endParaRPr lang="en-US" sz="2400"/>
          </a:p>
          <a:p>
            <a:endParaRPr lang="en-US" sz="2000">
              <a:latin typeface="Arial"/>
              <a:cs typeface="Arial"/>
            </a:endParaRPr>
          </a:p>
          <a:p>
            <a:endParaRPr lang="en-GB" sz="2600">
              <a:cs typeface="Calibri" panose="020F0502020204030204"/>
            </a:endParaRPr>
          </a:p>
        </p:txBody>
      </p:sp>
      <p:pic>
        <p:nvPicPr>
          <p:cNvPr id="5" name="Picture 4" descr="A group of people looking at a computer&#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5"/>
          <a:stretch>
            <a:fillRect/>
          </a:stretch>
        </p:blipFill>
        <p:spPr>
          <a:xfrm>
            <a:off x="7554981" y="2186297"/>
            <a:ext cx="4255725" cy="2822860"/>
          </a:xfrm>
          <a:prstGeom prst="rect">
            <a:avLst/>
          </a:prstGeom>
        </p:spPr>
      </p:pic>
    </p:spTree>
    <p:extLst>
      <p:ext uri="{BB962C8B-B14F-4D97-AF65-F5344CB8AC3E}">
        <p14:creationId xmlns:p14="http://schemas.microsoft.com/office/powerpoint/2010/main" val="4052937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College Wide Professional Expectations</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latin typeface="Calibri"/>
                <a:ea typeface="+mn-lt"/>
                <a:cs typeface="Arial"/>
                <a:hlinkClick r:id="rId5"/>
              </a:rPr>
              <a:t>Dress Code</a:t>
            </a:r>
            <a:endParaRPr lang="en-GB" sz="2400">
              <a:latin typeface="Calibri"/>
              <a:ea typeface="Calibri"/>
              <a:cs typeface="Arial"/>
            </a:endParaRPr>
          </a:p>
          <a:p>
            <a:endParaRPr lang="en-GB" sz="2400">
              <a:latin typeface="Calibri"/>
              <a:ea typeface="Calibri"/>
              <a:cs typeface="Arial"/>
            </a:endParaRPr>
          </a:p>
          <a:p>
            <a:r>
              <a:rPr lang="en-GB" sz="2400">
                <a:latin typeface="Calibri"/>
                <a:ea typeface="Calibri"/>
                <a:cs typeface="Arial"/>
              </a:rPr>
              <a:t>Lanyards must be worn at all times (unless Health and Safety dictates otherwise). This is to ensure that we know who is on campus and that they should be on campus and to keep everyone safe. </a:t>
            </a:r>
          </a:p>
          <a:p>
            <a:endParaRPr lang="en-GB" sz="2400">
              <a:ea typeface="Calibri"/>
              <a:cs typeface="Arial"/>
            </a:endParaRPr>
          </a:p>
          <a:p>
            <a:r>
              <a:rPr lang="en-GB" sz="2400">
                <a:latin typeface="Calibri" panose="020F0502020204030204"/>
                <a:ea typeface="Calibri" panose="020F0502020204030204"/>
                <a:cs typeface="Arial"/>
              </a:rPr>
              <a:t>Smoking and vaping should be in the dedicated areas only. </a:t>
            </a:r>
          </a:p>
          <a:p>
            <a:endParaRPr lang="en-GB" sz="2400">
              <a:latin typeface="Calibri" panose="020F0502020204030204"/>
              <a:ea typeface="Calibri" panose="020F0502020204030204"/>
              <a:cs typeface="Arial"/>
            </a:endParaRPr>
          </a:p>
          <a:p>
            <a:endParaRPr lang="en-US">
              <a:latin typeface="Calibri" panose="020F0502020204030204"/>
              <a:ea typeface="Calibri" panose="020F0502020204030204"/>
              <a:cs typeface="Calibri" panose="020F0502020204030204"/>
            </a:endParaRPr>
          </a:p>
          <a:p>
            <a:endParaRPr lang="en-US" sz="2000">
              <a:latin typeface="Arial"/>
              <a:ea typeface="Calibri" panose="020F0502020204030204"/>
              <a:cs typeface="Arial"/>
            </a:endParaRPr>
          </a:p>
          <a:p>
            <a:endParaRPr lang="en-GB" sz="2600">
              <a:latin typeface="Calibri" panose="020F0502020204030204"/>
              <a:ea typeface="Calibri" panose="020F0502020204030204"/>
              <a:cs typeface="Calibri" panose="020F0502020204030204"/>
            </a:endParaRPr>
          </a:p>
        </p:txBody>
      </p:sp>
      <p:pic>
        <p:nvPicPr>
          <p:cNvPr id="6" name="Picture 5">
            <a:extLst>
              <a:ext uri="{FF2B5EF4-FFF2-40B4-BE49-F238E27FC236}">
                <a16:creationId xmlns:a16="http://schemas.microsoft.com/office/drawing/2014/main" id="{0D1B179F-A415-4978-7855-EF5F33778862}"/>
              </a:ext>
            </a:extLst>
          </p:cNvPr>
          <p:cNvPicPr>
            <a:picLocks noChangeAspect="1"/>
          </p:cNvPicPr>
          <p:nvPr/>
        </p:nvPicPr>
        <p:blipFill>
          <a:blip r:embed="rId6"/>
          <a:stretch>
            <a:fillRect/>
          </a:stretch>
        </p:blipFill>
        <p:spPr>
          <a:xfrm>
            <a:off x="8612037" y="1295491"/>
            <a:ext cx="3148641" cy="4583321"/>
          </a:xfrm>
          <a:prstGeom prst="rect">
            <a:avLst/>
          </a:prstGeom>
        </p:spPr>
      </p:pic>
    </p:spTree>
    <p:extLst>
      <p:ext uri="{BB962C8B-B14F-4D97-AF65-F5344CB8AC3E}">
        <p14:creationId xmlns:p14="http://schemas.microsoft.com/office/powerpoint/2010/main" val="161475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Working Together on Your Course</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Teaching Sessions</a:t>
            </a:r>
          </a:p>
          <a:p>
            <a:pPr marL="0" indent="0">
              <a:buNone/>
            </a:pPr>
            <a:r>
              <a:rPr lang="en-GB" sz="2400"/>
              <a:t>These are for you to focus on the taught content and not to be completing your assignment work – you should be completing 136 hours of </a:t>
            </a:r>
            <a:r>
              <a:rPr lang="en-GB" sz="2400" b="1"/>
              <a:t>independent study </a:t>
            </a:r>
            <a:r>
              <a:rPr lang="en-GB" sz="2400"/>
              <a:t>for each module, this is outside of teaching sessions.</a:t>
            </a:r>
          </a:p>
          <a:p>
            <a:endParaRPr lang="en-GB" sz="2400"/>
          </a:p>
          <a:p>
            <a:r>
              <a:rPr lang="en-GB" sz="2400"/>
              <a:t>Looking after the Environment</a:t>
            </a:r>
          </a:p>
          <a:p>
            <a:pPr marL="0" indent="0">
              <a:buNone/>
            </a:pPr>
            <a:r>
              <a:rPr lang="en-GB" sz="2400"/>
              <a:t>Keeping the rooms, you work in tidy and respecting the property.</a:t>
            </a:r>
          </a:p>
          <a:p>
            <a:endParaRPr lang="en-GB" sz="2400"/>
          </a:p>
          <a:p>
            <a:pPr marL="0" indent="0">
              <a:buNone/>
            </a:pPr>
            <a:endParaRPr lang="en-GB" sz="2400"/>
          </a:p>
          <a:p>
            <a:pPr marL="0" indent="0">
              <a:buNone/>
            </a:pPr>
            <a:endParaRPr lang="en-GB" sz="2400"/>
          </a:p>
          <a:p>
            <a:endParaRPr lang="en-GB" sz="2400"/>
          </a:p>
          <a:p>
            <a:endParaRPr lang="en-GB" sz="2400"/>
          </a:p>
          <a:p>
            <a:endParaRPr lang="en-GB" sz="2400"/>
          </a:p>
          <a:p>
            <a:pPr marL="0" indent="0">
              <a:buNone/>
            </a:pPr>
            <a:endParaRPr lang="en-US" sz="2400"/>
          </a:p>
          <a:p>
            <a:endParaRPr lang="en-US" sz="2000">
              <a:latin typeface="Arial"/>
              <a:cs typeface="Arial"/>
            </a:endParaRPr>
          </a:p>
          <a:p>
            <a:endParaRPr lang="en-GB" sz="2600">
              <a:cs typeface="Calibri" panose="020F0502020204030204"/>
            </a:endParaRPr>
          </a:p>
        </p:txBody>
      </p:sp>
      <p:pic>
        <p:nvPicPr>
          <p:cNvPr id="5" name="Picture 4" descr="A group of people looking at a computer&#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5"/>
          <a:stretch>
            <a:fillRect/>
          </a:stretch>
        </p:blipFill>
        <p:spPr>
          <a:xfrm>
            <a:off x="7554981" y="2186297"/>
            <a:ext cx="4255725" cy="2822860"/>
          </a:xfrm>
          <a:prstGeom prst="rect">
            <a:avLst/>
          </a:prstGeom>
        </p:spPr>
      </p:pic>
    </p:spTree>
    <p:extLst>
      <p:ext uri="{BB962C8B-B14F-4D97-AF65-F5344CB8AC3E}">
        <p14:creationId xmlns:p14="http://schemas.microsoft.com/office/powerpoint/2010/main" val="41890803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Student Representatives</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5138057" y="1520825"/>
            <a:ext cx="6923315"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latin typeface="Calibri"/>
                <a:ea typeface="+mn-lt"/>
                <a:cs typeface="Arial"/>
              </a:rPr>
              <a:t>Student</a:t>
            </a:r>
            <a:r>
              <a:rPr lang="en-GB" sz="2400">
                <a:latin typeface="Calibri"/>
                <a:cs typeface="Arial"/>
              </a:rPr>
              <a:t> reps are vital in enhancing the student experience and we welcome nominations from your cohort to represent your fellow peers. This is an opportunity to not only share what is brilliant about your course and UCC, but also an opportunity to make positive changes too.  </a:t>
            </a:r>
          </a:p>
          <a:p>
            <a:pPr marL="0" indent="0">
              <a:buNone/>
            </a:pPr>
            <a:endParaRPr lang="en-GB" sz="2400">
              <a:latin typeface="Calibri"/>
              <a:cs typeface="Arial"/>
            </a:endParaRPr>
          </a:p>
          <a:p>
            <a:r>
              <a:rPr lang="en-GB" sz="2400">
                <a:cs typeface="Arial"/>
              </a:rPr>
              <a:t>In the next few weeks, you will be asked to nominate a class rep who is able to attend a couple of meetings per semester and work with our Student Engagement Officer. This is a fantastic opportunity to share on your CV!</a:t>
            </a:r>
          </a:p>
          <a:p>
            <a:endParaRPr lang="en-GB" sz="2400">
              <a:latin typeface="Calibri" panose="020F0502020204030204"/>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a:cs typeface="Calibri" panose="020F0502020204030204"/>
            </a:endParaRPr>
          </a:p>
        </p:txBody>
      </p:sp>
      <p:pic>
        <p:nvPicPr>
          <p:cNvPr id="5" name="Picture 4" descr="A hand pointing at something&#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5"/>
          <a:stretch>
            <a:fillRect/>
          </a:stretch>
        </p:blipFill>
        <p:spPr>
          <a:xfrm>
            <a:off x="565835" y="2023011"/>
            <a:ext cx="4234988" cy="2822860"/>
          </a:xfrm>
          <a:prstGeom prst="rect">
            <a:avLst/>
          </a:prstGeom>
        </p:spPr>
      </p:pic>
    </p:spTree>
    <p:extLst>
      <p:ext uri="{BB962C8B-B14F-4D97-AF65-F5344CB8AC3E}">
        <p14:creationId xmlns:p14="http://schemas.microsoft.com/office/powerpoint/2010/main" val="28512160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a:cs typeface="Calibri Light"/>
              </a:rPr>
              <a:t>Part 7: IT and Learning Technologies</a:t>
            </a:r>
            <a:endParaRPr lang="en-GB"/>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a:xfrm>
            <a:off x="831850" y="4828949"/>
            <a:ext cx="10515600" cy="1500187"/>
          </a:xfrm>
        </p:spPr>
        <p:txBody>
          <a:bodyPr vert="horz" lIns="91440" tIns="45720" rIns="91440" bIns="45720" rtlCol="0" anchor="t">
            <a:normAutofit/>
          </a:bodyPr>
          <a:lstStyle/>
          <a:p>
            <a:r>
              <a:rPr lang="en-GB">
                <a:cs typeface="Calibri"/>
              </a:rPr>
              <a:t>Please refer to separate presentation. </a:t>
            </a:r>
            <a:endParaRPr lang="en-GB"/>
          </a:p>
        </p:txBody>
      </p:sp>
    </p:spTree>
    <p:extLst>
      <p:ext uri="{BB962C8B-B14F-4D97-AF65-F5344CB8AC3E}">
        <p14:creationId xmlns:p14="http://schemas.microsoft.com/office/powerpoint/2010/main" val="29266190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D5DED-C963-B997-5D83-081F2F920DF1}"/>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71F324B0-4A4B-5F2C-6BB4-EB1BCC631A5D}"/>
              </a:ext>
            </a:extLst>
          </p:cNvPr>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0856D2B-741B-0317-4E92-837CF202008F}"/>
              </a:ext>
            </a:extLst>
          </p:cNvPr>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9DF0F2F2-3960-3000-0A4E-64714DDE0622}"/>
              </a:ext>
            </a:extLst>
          </p:cNvPr>
          <p:cNvPicPr/>
          <p:nvPr/>
        </p:nvPicPr>
        <p:blipFill>
          <a:blip r:embed="rId2"/>
          <a:stretch>
            <a:fillRect/>
          </a:stretch>
        </p:blipFill>
        <p:spPr>
          <a:xfrm>
            <a:off x="10062609" y="6152690"/>
            <a:ext cx="1656184" cy="413495"/>
          </a:xfrm>
          <a:prstGeom prst="rect">
            <a:avLst/>
          </a:prstGeom>
        </p:spPr>
      </p:pic>
      <p:pic>
        <p:nvPicPr>
          <p:cNvPr id="9" name="Picture 8">
            <a:extLst>
              <a:ext uri="{FF2B5EF4-FFF2-40B4-BE49-F238E27FC236}">
                <a16:creationId xmlns:a16="http://schemas.microsoft.com/office/drawing/2014/main" id="{655ABE7A-32E2-4713-881F-EBFDED887C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9BE794C6-B58A-CC45-69BE-F8C6944C9C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00EB6BA1-22E3-0455-A24F-5F7AD4DD47BE}"/>
              </a:ext>
            </a:extLst>
          </p:cNvPr>
          <p:cNvSpPr>
            <a:spLocks noGrp="1"/>
          </p:cNvSpPr>
          <p:nvPr>
            <p:ph type="title"/>
          </p:nvPr>
        </p:nvSpPr>
        <p:spPr/>
        <p:txBody>
          <a:bodyPr/>
          <a:lstStyle/>
          <a:p>
            <a:r>
              <a:rPr lang="en-GB" b="1" dirty="0">
                <a:cs typeface="Calibri Light"/>
              </a:rPr>
              <a:t>You MUST bring in your laptops next Tuesday as they need to be PAT tested by the University.</a:t>
            </a:r>
            <a:endParaRPr lang="en-US" b="1" dirty="0">
              <a:ea typeface="Calibri Light"/>
              <a:cs typeface="Calibri Light"/>
            </a:endParaRPr>
          </a:p>
        </p:txBody>
      </p:sp>
    </p:spTree>
    <p:extLst>
      <p:ext uri="{BB962C8B-B14F-4D97-AF65-F5344CB8AC3E}">
        <p14:creationId xmlns:p14="http://schemas.microsoft.com/office/powerpoint/2010/main" val="1447239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D5E6-8A3D-17BB-5300-D37484C27E52}"/>
              </a:ext>
            </a:extLst>
          </p:cNvPr>
          <p:cNvSpPr>
            <a:spLocks noGrp="1"/>
          </p:cNvSpPr>
          <p:nvPr>
            <p:ph type="title"/>
          </p:nvPr>
        </p:nvSpPr>
        <p:spPr>
          <a:xfrm>
            <a:off x="5297762" y="329184"/>
            <a:ext cx="6251110" cy="1783080"/>
          </a:xfrm>
        </p:spPr>
        <p:txBody>
          <a:bodyPr anchor="b">
            <a:normAutofit/>
          </a:bodyPr>
          <a:lstStyle/>
          <a:p>
            <a:r>
              <a:rPr lang="en-GB" sz="5400" dirty="0">
                <a:cs typeface="Calibri Light"/>
              </a:rPr>
              <a:t>Getting Started </a:t>
            </a:r>
            <a:endParaRPr lang="en-GB" sz="5400" dirty="0"/>
          </a:p>
        </p:txBody>
      </p:sp>
      <p:pic>
        <p:nvPicPr>
          <p:cNvPr id="5" name="Picture 4" descr="social, media phone, showing, application software, internet, app ...">
            <a:extLst>
              <a:ext uri="{FF2B5EF4-FFF2-40B4-BE49-F238E27FC236}">
                <a16:creationId xmlns:a16="http://schemas.microsoft.com/office/drawing/2014/main" id="{B54FB4A5-B466-9D08-2961-2F898CD35126}"/>
              </a:ext>
            </a:extLst>
          </p:cNvPr>
          <p:cNvPicPr>
            <a:picLocks noChangeAspect="1"/>
          </p:cNvPicPr>
          <p:nvPr/>
        </p:nvPicPr>
        <p:blipFill rotWithShape="1">
          <a:blip r:embed="rId3"/>
          <a:srcRect l="16044" r="1604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Text Placeholder 2">
            <a:extLst>
              <a:ext uri="{FF2B5EF4-FFF2-40B4-BE49-F238E27FC236}">
                <a16:creationId xmlns:a16="http://schemas.microsoft.com/office/drawing/2014/main" id="{F64B946E-19D0-C68B-3A12-06B11EC36467}"/>
              </a:ext>
            </a:extLst>
          </p:cNvPr>
          <p:cNvSpPr>
            <a:spLocks noGrp="1"/>
          </p:cNvSpPr>
          <p:nvPr>
            <p:ph idx="1"/>
          </p:nvPr>
        </p:nvSpPr>
        <p:spPr>
          <a:xfrm>
            <a:off x="5297762" y="2706624"/>
            <a:ext cx="6251110" cy="3483864"/>
          </a:xfrm>
        </p:spPr>
        <p:txBody>
          <a:bodyPr vert="horz" lIns="91440" tIns="45720" rIns="91440" bIns="45720" rtlCol="0" anchor="t">
            <a:normAutofit/>
          </a:bodyPr>
          <a:lstStyle/>
          <a:p>
            <a:r>
              <a:rPr lang="en-GB" sz="2200" dirty="0">
                <a:cs typeface="Calibri"/>
              </a:rPr>
              <a:t>IT Security – Microsoft Multi-Factor Authenticator app to access all UCC systems.</a:t>
            </a:r>
          </a:p>
          <a:p>
            <a:r>
              <a:rPr lang="en-GB" sz="2200" dirty="0">
                <a:cs typeface="Calibri"/>
              </a:rPr>
              <a:t>Logging on to desktop PCs on campus.</a:t>
            </a:r>
            <a:endParaRPr lang="en-GB" sz="2200" dirty="0">
              <a:ea typeface="Calibri"/>
              <a:cs typeface="Calibri"/>
            </a:endParaRPr>
          </a:p>
          <a:p>
            <a:r>
              <a:rPr lang="en-GB" sz="2200" dirty="0">
                <a:cs typeface="Calibri"/>
              </a:rPr>
              <a:t>Accessing Wi-Fi on campus.</a:t>
            </a:r>
            <a:endParaRPr lang="en-GB" sz="2200" dirty="0">
              <a:ea typeface="Calibri"/>
              <a:cs typeface="Calibri"/>
            </a:endParaRPr>
          </a:p>
          <a:p>
            <a:pPr marL="0" indent="0">
              <a:buNone/>
            </a:pPr>
            <a:endParaRPr lang="en-GB" sz="2200">
              <a:cs typeface="Calibri"/>
            </a:endParaRPr>
          </a:p>
          <a:p>
            <a:endParaRPr lang="en-GB" sz="2200">
              <a:cs typeface="Calibri"/>
            </a:endParaRPr>
          </a:p>
          <a:p>
            <a:endParaRPr lang="en-GB" sz="2200">
              <a:cs typeface="Calibri"/>
            </a:endParaRPr>
          </a:p>
        </p:txBody>
      </p:sp>
    </p:spTree>
    <p:extLst>
      <p:ext uri="{BB962C8B-B14F-4D97-AF65-F5344CB8AC3E}">
        <p14:creationId xmlns:p14="http://schemas.microsoft.com/office/powerpoint/2010/main" val="19608043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dirty="0">
                <a:cs typeface="Calibri Light"/>
              </a:rPr>
              <a:t>Multi-Factor Authentication (MFA)</a:t>
            </a:r>
            <a:endParaRPr lang="en-GB" sz="5400" dirty="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a:extLst>
              <a:ext uri="{28A0092B-C50C-407E-A947-70E740481C1C}">
                <a14:useLocalDpi xmlns:a14="http://schemas.microsoft.com/office/drawing/2010/main" val="0"/>
              </a:ext>
            </a:extLst>
          </a:blip>
          <a:srcRect l="34467" r="34467"/>
          <a:stretch/>
        </p:blipFill>
        <p:spPr>
          <a:xfrm>
            <a:off x="0" y="2909"/>
            <a:ext cx="3842426" cy="6858247"/>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lgn="l" fontAlgn="base"/>
            <a:r>
              <a:rPr lang="en-GB" sz="2200" b="0" i="0" dirty="0">
                <a:solidFill>
                  <a:srgbClr val="000000"/>
                </a:solidFill>
                <a:effectLst/>
              </a:rPr>
              <a:t>To keep our systems as secure as possible, we use multi-factor authentication to allow access to most platforms and apps that we use at UCC. This means</a:t>
            </a:r>
            <a:r>
              <a:rPr lang="en-GB" sz="2200" b="1" i="0" dirty="0">
                <a:solidFill>
                  <a:srgbClr val="000000"/>
                </a:solidFill>
                <a:effectLst/>
              </a:rPr>
              <a:t> </a:t>
            </a:r>
            <a:r>
              <a:rPr lang="en-GB" sz="2200" i="0" dirty="0">
                <a:solidFill>
                  <a:srgbClr val="000000"/>
                </a:solidFill>
                <a:effectLst/>
              </a:rPr>
              <a:t>you will need to set up the MFA on your phone.</a:t>
            </a:r>
          </a:p>
          <a:p>
            <a:pPr algn="l" fontAlgn="base"/>
            <a:r>
              <a:rPr lang="en-GB" sz="2200" b="0" i="0" dirty="0">
                <a:solidFill>
                  <a:srgbClr val="000000"/>
                </a:solidFill>
                <a:effectLst/>
              </a:rPr>
              <a:t>You will do this in two main steps:</a:t>
            </a:r>
          </a:p>
          <a:p>
            <a:pPr lvl="1" fontAlgn="base"/>
            <a:r>
              <a:rPr lang="en-GB" sz="1800" b="1" i="0" dirty="0">
                <a:solidFill>
                  <a:srgbClr val="000000"/>
                </a:solidFill>
                <a:effectLst/>
              </a:rPr>
              <a:t>Download the Microsoft Authenticator app.</a:t>
            </a:r>
            <a:endParaRPr lang="en-GB" sz="1800" b="1" i="0">
              <a:solidFill>
                <a:srgbClr val="000000"/>
              </a:solidFill>
              <a:effectLst/>
              <a:cs typeface="Calibri"/>
            </a:endParaRPr>
          </a:p>
          <a:p>
            <a:pPr lvl="1" fontAlgn="base"/>
            <a:r>
              <a:rPr lang="en-GB" sz="1800" b="0" i="0" dirty="0">
                <a:solidFill>
                  <a:srgbClr val="000000"/>
                </a:solidFill>
                <a:effectLst/>
              </a:rPr>
              <a:t>Set up using the step-by-step guidance via this </a:t>
            </a:r>
            <a:r>
              <a:rPr lang="en-GB" sz="1800" b="0" i="0" dirty="0">
                <a:solidFill>
                  <a:srgbClr val="000000"/>
                </a:solidFill>
                <a:effectLst/>
                <a:hlinkClick r:id="rId4"/>
              </a:rPr>
              <a:t>link</a:t>
            </a:r>
            <a:r>
              <a:rPr lang="en-GB" sz="1800" b="0" i="0" dirty="0">
                <a:solidFill>
                  <a:srgbClr val="000000"/>
                </a:solidFill>
                <a:effectLst/>
              </a:rPr>
              <a:t>.</a:t>
            </a:r>
          </a:p>
        </p:txBody>
      </p:sp>
      <p:pic>
        <p:nvPicPr>
          <p:cNvPr id="13" name="Picture 12" descr="A qr code on a white background&#10;&#10;Description automatically generated">
            <a:extLst>
              <a:ext uri="{FF2B5EF4-FFF2-40B4-BE49-F238E27FC236}">
                <a16:creationId xmlns:a16="http://schemas.microsoft.com/office/drawing/2014/main" id="{1D510D96-4C72-C7A3-F7E2-365800199580}"/>
              </a:ext>
            </a:extLst>
          </p:cNvPr>
          <p:cNvPicPr>
            <a:picLocks noChangeAspect="1"/>
          </p:cNvPicPr>
          <p:nvPr/>
        </p:nvPicPr>
        <p:blipFill>
          <a:blip r:embed="rId5"/>
          <a:stretch>
            <a:fillRect/>
          </a:stretch>
        </p:blipFill>
        <p:spPr>
          <a:xfrm>
            <a:off x="324928" y="418381"/>
            <a:ext cx="2067465" cy="2067465"/>
          </a:xfrm>
          <a:prstGeom prst="rect">
            <a:avLst/>
          </a:prstGeom>
        </p:spPr>
      </p:pic>
    </p:spTree>
    <p:extLst>
      <p:ext uri="{BB962C8B-B14F-4D97-AF65-F5344CB8AC3E}">
        <p14:creationId xmlns:p14="http://schemas.microsoft.com/office/powerpoint/2010/main" val="591869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4403324" y="764357"/>
            <a:ext cx="7145548" cy="969264"/>
          </a:xfrm>
        </p:spPr>
        <p:txBody>
          <a:bodyPr anchor="b">
            <a:normAutofit/>
          </a:bodyPr>
          <a:lstStyle/>
          <a:p>
            <a:r>
              <a:rPr lang="en-GB" sz="5400" dirty="0">
                <a:cs typeface="Calibri Light"/>
              </a:rPr>
              <a:t>Accessing Desktop PCs</a:t>
            </a:r>
            <a:endParaRPr lang="en-GB" sz="5400" dirty="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cstate="print">
            <a:extLst>
              <a:ext uri="{28A0092B-C50C-407E-A947-70E740481C1C}">
                <a14:useLocalDpi xmlns:a14="http://schemas.microsoft.com/office/drawing/2010/main" val="0"/>
              </a:ext>
            </a:extLst>
          </a:blip>
          <a:srcRect l="12674" r="12674"/>
          <a:stretch/>
        </p:blipFill>
        <p:spPr>
          <a:xfrm>
            <a:off x="0" y="2909"/>
            <a:ext cx="3842426" cy="6858247"/>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4403324" y="2706624"/>
            <a:ext cx="7145548" cy="3938016"/>
          </a:xfrm>
        </p:spPr>
        <p:txBody>
          <a:bodyPr vert="horz" lIns="91440" tIns="45720" rIns="91440" bIns="45720" rtlCol="0" anchor="t">
            <a:noAutofit/>
          </a:bodyPr>
          <a:lstStyle/>
          <a:p>
            <a:r>
              <a:rPr lang="en-GB" sz="2400" dirty="0"/>
              <a:t>Login using your student email as follows:</a:t>
            </a:r>
          </a:p>
          <a:p>
            <a:pPr lvl="1"/>
            <a:r>
              <a:rPr lang="en-GB" sz="2000" dirty="0">
                <a:ea typeface="+mn-lt"/>
                <a:cs typeface="+mn-lt"/>
              </a:rPr>
              <a:t>University username and finish with </a:t>
            </a:r>
            <a:r>
              <a:rPr lang="en-GB" sz="2000" b="1" dirty="0">
                <a:ea typeface="+mn-lt"/>
                <a:cs typeface="+mn-lt"/>
              </a:rPr>
              <a:t>@colchester.ac.uk</a:t>
            </a:r>
          </a:p>
          <a:p>
            <a:pPr lvl="1"/>
            <a:r>
              <a:rPr lang="en-GB" sz="2000" dirty="0">
                <a:ea typeface="+mn-lt"/>
                <a:cs typeface="+mn-lt"/>
              </a:rPr>
              <a:t>Therefore, if your name is Kevin Smith and your student ID number is 1509845, your username will be kevins9845@colchester.ac.uk </a:t>
            </a:r>
          </a:p>
          <a:p>
            <a:pPr lvl="1"/>
            <a:r>
              <a:rPr lang="en-GB" sz="2000" dirty="0">
                <a:ea typeface="+mn-lt"/>
                <a:cs typeface="+mn-lt"/>
              </a:rPr>
              <a:t>Password is your student ID number which is on your lanyard</a:t>
            </a:r>
          </a:p>
          <a:p>
            <a:r>
              <a:rPr lang="en-GB" sz="2400" dirty="0">
                <a:ea typeface="+mn-lt"/>
                <a:cs typeface="+mn-lt"/>
              </a:rPr>
              <a:t>You will be prompted to change your password which you must do.</a:t>
            </a:r>
          </a:p>
          <a:p>
            <a:r>
              <a:rPr lang="en-GB" sz="2400" dirty="0">
                <a:ea typeface="+mn-lt"/>
                <a:cs typeface="+mn-lt"/>
              </a:rPr>
              <a:t>You can then access all the services that we will go through in this session. The first will be accessing your emails. </a:t>
            </a:r>
          </a:p>
        </p:txBody>
      </p:sp>
    </p:spTree>
    <p:extLst>
      <p:ext uri="{BB962C8B-B14F-4D97-AF65-F5344CB8AC3E}">
        <p14:creationId xmlns:p14="http://schemas.microsoft.com/office/powerpoint/2010/main" val="20138799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940816"/>
          </a:xfrm>
        </p:spPr>
        <p:txBody>
          <a:bodyPr anchor="b">
            <a:normAutofit/>
          </a:bodyPr>
          <a:lstStyle/>
          <a:p>
            <a:r>
              <a:rPr lang="en-GB" sz="5400" dirty="0">
                <a:cs typeface="Calibri Light"/>
              </a:rPr>
              <a:t>Outlook Email</a:t>
            </a:r>
            <a:endParaRPr lang="en-GB" sz="5400" dirty="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Lst>
          </a:blip>
          <a:srcRect l="34909" r="3490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1777428"/>
            <a:ext cx="6567411" cy="4399852"/>
          </a:xfrm>
        </p:spPr>
        <p:txBody>
          <a:bodyPr vert="horz" lIns="91440" tIns="45720" rIns="91440" bIns="45720" rtlCol="0" anchor="t">
            <a:noAutofit/>
          </a:bodyPr>
          <a:lstStyle/>
          <a:p>
            <a:pPr marL="0" indent="0">
              <a:buNone/>
            </a:pPr>
            <a:r>
              <a:rPr lang="en-GB" sz="2000" b="1" dirty="0"/>
              <a:t>Accessing your emails</a:t>
            </a:r>
            <a:endParaRPr lang="en-GB" sz="2000">
              <a:cs typeface="Calibri" panose="020F0502020204030204"/>
            </a:endParaRPr>
          </a:p>
          <a:p>
            <a:r>
              <a:rPr lang="en-GB" sz="2000" dirty="0">
                <a:ea typeface="+mn-lt"/>
                <a:cs typeface="+mn-lt"/>
              </a:rPr>
              <a:t>You can access your student emails using </a:t>
            </a:r>
            <a:r>
              <a:rPr lang="en-GB" sz="2000" b="1" dirty="0">
                <a:ea typeface="+mn-lt"/>
                <a:cs typeface="+mn-lt"/>
              </a:rPr>
              <a:t>Microsoft Outlook</a:t>
            </a:r>
            <a:r>
              <a:rPr lang="en-GB" sz="2000" dirty="0">
                <a:ea typeface="+mn-lt"/>
                <a:cs typeface="+mn-lt"/>
              </a:rPr>
              <a:t>:</a:t>
            </a:r>
            <a:endParaRPr lang="en-GB" sz="2000">
              <a:cs typeface="Calibri"/>
            </a:endParaRPr>
          </a:p>
          <a:p>
            <a:endParaRPr lang="en-GB" sz="2000">
              <a:ea typeface="+mn-lt"/>
              <a:cs typeface="+mn-lt"/>
            </a:endParaRPr>
          </a:p>
          <a:p>
            <a:pPr lvl="1"/>
            <a:r>
              <a:rPr lang="en-GB" sz="1600" b="1" dirty="0">
                <a:ea typeface="+mn-lt"/>
                <a:cs typeface="+mn-lt"/>
              </a:rPr>
              <a:t>On Campus:</a:t>
            </a:r>
            <a:r>
              <a:rPr lang="en-GB" sz="1600" dirty="0">
                <a:ea typeface="+mn-lt"/>
                <a:cs typeface="+mn-lt"/>
              </a:rPr>
              <a:t> use the version of Microsoft Outlook that is installed on your college computer.</a:t>
            </a:r>
            <a:endParaRPr lang="en-GB" sz="1600">
              <a:cs typeface="Calibri"/>
            </a:endParaRPr>
          </a:p>
          <a:p>
            <a:pPr lvl="1"/>
            <a:r>
              <a:rPr lang="en-GB" sz="1600" b="1" dirty="0">
                <a:ea typeface="+mn-lt"/>
                <a:cs typeface="+mn-lt"/>
              </a:rPr>
              <a:t>Off Campus: </a:t>
            </a:r>
            <a:r>
              <a:rPr lang="en-GB" sz="1600" dirty="0">
                <a:ea typeface="+mn-lt"/>
                <a:cs typeface="+mn-lt"/>
              </a:rPr>
              <a:t>use the web version of Microsoft Outlook.</a:t>
            </a:r>
            <a:endParaRPr lang="en-GB" sz="1600">
              <a:cs typeface="Calibri"/>
            </a:endParaRPr>
          </a:p>
          <a:p>
            <a:pPr marL="457200" lvl="1" indent="0">
              <a:buNone/>
            </a:pPr>
            <a:endParaRPr lang="en-GB" sz="1600">
              <a:ea typeface="+mn-lt"/>
              <a:cs typeface="+mn-lt"/>
            </a:endParaRPr>
          </a:p>
          <a:p>
            <a:r>
              <a:rPr lang="en-GB" sz="2000" dirty="0">
                <a:ea typeface="+mn-lt"/>
                <a:cs typeface="+mn-lt"/>
              </a:rPr>
              <a:t>The external link to access your emails is </a:t>
            </a:r>
            <a:r>
              <a:rPr lang="en-GB" sz="2000" dirty="0">
                <a:ea typeface="+mn-lt"/>
                <a:cs typeface="+mn-lt"/>
                <a:hlinkClick r:id="rId4"/>
              </a:rPr>
              <a:t>https://outlook.office.com/mail/</a:t>
            </a:r>
            <a:r>
              <a:rPr lang="en-GB" sz="2000" dirty="0">
                <a:ea typeface="+mn-lt"/>
                <a:cs typeface="+mn-lt"/>
              </a:rPr>
              <a:t> and you can also </a:t>
            </a:r>
            <a:r>
              <a:rPr lang="en-GB" sz="2000" b="1" dirty="0">
                <a:ea typeface="+mn-lt"/>
                <a:cs typeface="+mn-lt"/>
              </a:rPr>
              <a:t>download the Outlook app</a:t>
            </a:r>
            <a:r>
              <a:rPr lang="en-GB" sz="2000" dirty="0">
                <a:ea typeface="+mn-lt"/>
                <a:cs typeface="+mn-lt"/>
              </a:rPr>
              <a:t>.</a:t>
            </a:r>
          </a:p>
          <a:p>
            <a:r>
              <a:rPr lang="en-GB" sz="2000" dirty="0">
                <a:ea typeface="+mn-lt"/>
                <a:cs typeface="+mn-lt"/>
              </a:rPr>
              <a:t>You can also access your emails via the CI Connect app (more on this later).</a:t>
            </a:r>
            <a:endParaRPr lang="en-GB" sz="2000" dirty="0"/>
          </a:p>
          <a:p>
            <a:endParaRPr lang="en-GB" sz="2200">
              <a:cs typeface="Calibri"/>
            </a:endParaRPr>
          </a:p>
        </p:txBody>
      </p:sp>
      <p:pic>
        <p:nvPicPr>
          <p:cNvPr id="4" name="Picture 3" descr="A qr code on a white background&#10;&#10;Description automatically generated">
            <a:extLst>
              <a:ext uri="{FF2B5EF4-FFF2-40B4-BE49-F238E27FC236}">
                <a16:creationId xmlns:a16="http://schemas.microsoft.com/office/drawing/2014/main" id="{46DDB2F2-70BB-8425-6D54-106A76D32B6C}"/>
              </a:ext>
            </a:extLst>
          </p:cNvPr>
          <p:cNvPicPr>
            <a:picLocks noChangeAspect="1"/>
          </p:cNvPicPr>
          <p:nvPr/>
        </p:nvPicPr>
        <p:blipFill>
          <a:blip r:embed="rId5"/>
          <a:stretch>
            <a:fillRect/>
          </a:stretch>
        </p:blipFill>
        <p:spPr>
          <a:xfrm>
            <a:off x="480853" y="351921"/>
            <a:ext cx="1607389" cy="1636143"/>
          </a:xfrm>
          <a:prstGeom prst="rect">
            <a:avLst/>
          </a:prstGeom>
        </p:spPr>
      </p:pic>
    </p:spTree>
    <p:extLst>
      <p:ext uri="{BB962C8B-B14F-4D97-AF65-F5344CB8AC3E}">
        <p14:creationId xmlns:p14="http://schemas.microsoft.com/office/powerpoint/2010/main" val="352037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a:cs typeface="Calibri Light"/>
              </a:rPr>
              <a:t>Part 2: Welcome Talk</a:t>
            </a:r>
            <a:endParaRPr lang="en-GB"/>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3182343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dirty="0">
                <a:cs typeface="Calibri Light"/>
              </a:rPr>
              <a:t>Outlook Email </a:t>
            </a:r>
            <a:endParaRPr lang="en-GB" sz="5400" dirty="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Lst>
          </a:blip>
          <a:srcRect l="34909" r="3490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3483864"/>
          </a:xfrm>
        </p:spPr>
        <p:txBody>
          <a:bodyPr vert="horz" lIns="91440" tIns="45720" rIns="91440" bIns="45720" rtlCol="0" anchor="t">
            <a:normAutofit/>
          </a:bodyPr>
          <a:lstStyle/>
          <a:p>
            <a:pPr marL="0" indent="0">
              <a:buNone/>
            </a:pPr>
            <a:r>
              <a:rPr lang="en-GB" sz="2200" b="1" dirty="0"/>
              <a:t>For further support using Outlook email check out:</a:t>
            </a:r>
            <a:endParaRPr lang="en-GB" sz="2200" b="1">
              <a:cs typeface="Calibri" panose="020F0502020204030204"/>
            </a:endParaRPr>
          </a:p>
          <a:p>
            <a:pPr marL="0" indent="0">
              <a:buNone/>
            </a:pPr>
            <a:endParaRPr lang="en-GB" sz="2200" b="1">
              <a:cs typeface="Calibri" panose="020F0502020204030204"/>
            </a:endParaRPr>
          </a:p>
          <a:p>
            <a:r>
              <a:rPr lang="en-GB" sz="2200" dirty="0">
                <a:cs typeface="Calibri" panose="020F0502020204030204"/>
              </a:rPr>
              <a:t>Outlook 365 </a:t>
            </a:r>
            <a:r>
              <a:rPr lang="en-GB" sz="2200" dirty="0">
                <a:cs typeface="Calibri" panose="020F0502020204030204"/>
                <a:hlinkClick r:id="rId4"/>
              </a:rPr>
              <a:t>webmail</a:t>
            </a:r>
            <a:r>
              <a:rPr lang="en-GB" sz="2200" dirty="0">
                <a:cs typeface="Calibri" panose="020F0502020204030204"/>
              </a:rPr>
              <a:t> using your browser.</a:t>
            </a:r>
          </a:p>
          <a:p>
            <a:r>
              <a:rPr lang="en-GB" sz="2200" dirty="0">
                <a:cs typeface="Calibri" panose="020F0502020204030204"/>
              </a:rPr>
              <a:t>Effective use of email </a:t>
            </a:r>
            <a:r>
              <a:rPr lang="en-GB" sz="2200" dirty="0">
                <a:cs typeface="Calibri" panose="020F0502020204030204"/>
                <a:hlinkClick r:id="rId5"/>
              </a:rPr>
              <a:t>course</a:t>
            </a:r>
            <a:r>
              <a:rPr lang="en-GB" sz="2200" dirty="0">
                <a:cs typeface="Calibri" panose="020F0502020204030204"/>
              </a:rPr>
              <a:t>.</a:t>
            </a:r>
          </a:p>
          <a:p>
            <a:r>
              <a:rPr lang="en-GB" sz="2200" dirty="0">
                <a:cs typeface="Calibri" panose="020F0502020204030204"/>
              </a:rPr>
              <a:t>Information about </a:t>
            </a:r>
            <a:r>
              <a:rPr lang="en-GB" sz="2200" dirty="0">
                <a:cs typeface="Calibri" panose="020F0502020204030204"/>
                <a:hlinkClick r:id="rId6"/>
              </a:rPr>
              <a:t>phishing</a:t>
            </a:r>
            <a:r>
              <a:rPr lang="en-GB" sz="2200" dirty="0">
                <a:cs typeface="Calibri" panose="020F0502020204030204"/>
              </a:rPr>
              <a:t>.</a:t>
            </a:r>
          </a:p>
          <a:p>
            <a:endParaRPr lang="en-GB" sz="2200">
              <a:cs typeface="Calibri" panose="020F0502020204030204"/>
            </a:endParaRPr>
          </a:p>
          <a:p>
            <a:pPr marL="0" indent="0">
              <a:buNone/>
            </a:pPr>
            <a:endParaRPr lang="en-GB" sz="2200">
              <a:cs typeface="Calibri" panose="020F0502020204030204"/>
            </a:endParaRPr>
          </a:p>
        </p:txBody>
      </p:sp>
    </p:spTree>
    <p:extLst>
      <p:ext uri="{BB962C8B-B14F-4D97-AF65-F5344CB8AC3E}">
        <p14:creationId xmlns:p14="http://schemas.microsoft.com/office/powerpoint/2010/main" val="3381963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dirty="0">
                <a:cs typeface="Calibri Light"/>
              </a:rPr>
              <a:t>Outlook Calendar </a:t>
            </a:r>
            <a:endParaRPr lang="en-GB" sz="5400" dirty="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Lst>
          </a:blip>
          <a:srcRect l="32156" r="3215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3483864"/>
          </a:xfrm>
        </p:spPr>
        <p:txBody>
          <a:bodyPr vert="horz" lIns="91440" tIns="45720" rIns="91440" bIns="45720" rtlCol="0" anchor="t">
            <a:normAutofit/>
          </a:bodyPr>
          <a:lstStyle/>
          <a:p>
            <a:pPr algn="l" fontAlgn="base"/>
            <a:r>
              <a:rPr lang="en-GB" sz="2200" b="0" i="0" dirty="0">
                <a:solidFill>
                  <a:srgbClr val="000000"/>
                </a:solidFill>
                <a:effectLst/>
              </a:rPr>
              <a:t>You may also find that your teaching team will send invites to events, online sessions, tutorials etc. via your Outlook Calendar.</a:t>
            </a:r>
          </a:p>
          <a:p>
            <a:endParaRPr lang="en-GB" sz="2200">
              <a:solidFill>
                <a:srgbClr val="000000"/>
              </a:solidFill>
            </a:endParaRPr>
          </a:p>
          <a:p>
            <a:pPr algn="l" fontAlgn="base"/>
            <a:r>
              <a:rPr lang="en-GB" sz="2200" b="0" i="0" dirty="0">
                <a:solidFill>
                  <a:srgbClr val="000000"/>
                </a:solidFill>
                <a:effectLst/>
              </a:rPr>
              <a:t>You should be able to view your Calendar through your email account.</a:t>
            </a:r>
          </a:p>
          <a:p>
            <a:endParaRPr lang="en-GB" sz="2200">
              <a:cs typeface="Calibri" panose="020F0502020204030204"/>
            </a:endParaRPr>
          </a:p>
          <a:p>
            <a:pPr marL="0" indent="0">
              <a:buNone/>
            </a:pPr>
            <a:endParaRPr lang="en-GB" sz="2200">
              <a:cs typeface="Calibri" panose="020F0502020204030204"/>
            </a:endParaRPr>
          </a:p>
        </p:txBody>
      </p:sp>
    </p:spTree>
    <p:extLst>
      <p:ext uri="{BB962C8B-B14F-4D97-AF65-F5344CB8AC3E}">
        <p14:creationId xmlns:p14="http://schemas.microsoft.com/office/powerpoint/2010/main" val="31563198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041448" y="329184"/>
            <a:ext cx="6507424" cy="1783080"/>
          </a:xfrm>
        </p:spPr>
        <p:txBody>
          <a:bodyPr anchor="b">
            <a:normAutofit/>
          </a:bodyPr>
          <a:lstStyle/>
          <a:p>
            <a:r>
              <a:rPr lang="en-GB" sz="5400" dirty="0">
                <a:cs typeface="Calibri Light"/>
              </a:rPr>
              <a:t>Accessing Wi-Fi on Campus via </a:t>
            </a:r>
            <a:r>
              <a:rPr lang="en-GB" sz="5400" dirty="0" err="1">
                <a:cs typeface="Calibri Light"/>
              </a:rPr>
              <a:t>Eduroam</a:t>
            </a:r>
            <a:endParaRPr lang="en-GB" sz="5400"/>
          </a:p>
        </p:txBody>
      </p:sp>
      <p:pic>
        <p:nvPicPr>
          <p:cNvPr id="5" name="Picture 4" descr="A close-up of a cell phone&#10;&#10;Description automatically generated">
            <a:extLst>
              <a:ext uri="{FF2B5EF4-FFF2-40B4-BE49-F238E27FC236}">
                <a16:creationId xmlns:a16="http://schemas.microsoft.com/office/drawing/2014/main" id="{935C3833-7404-EA23-2342-4760305DB27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7359" r="2735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041448" y="2441448"/>
            <a:ext cx="6622232" cy="3483864"/>
          </a:xfrm>
        </p:spPr>
        <p:txBody>
          <a:bodyPr vert="horz" lIns="91440" tIns="45720" rIns="91440" bIns="45720" rtlCol="0" anchor="t">
            <a:noAutofit/>
          </a:bodyPr>
          <a:lstStyle/>
          <a:p>
            <a:r>
              <a:rPr lang="en-GB" sz="1800" dirty="0" err="1">
                <a:latin typeface="Calibri"/>
                <a:ea typeface="Calibri"/>
                <a:cs typeface="Calibri"/>
              </a:rPr>
              <a:t>Eduroam</a:t>
            </a:r>
            <a:r>
              <a:rPr lang="en-GB" sz="1800" dirty="0">
                <a:latin typeface="Calibri"/>
                <a:ea typeface="+mn-lt"/>
                <a:cs typeface="Calibri"/>
              </a:rPr>
              <a:t> is a secure, international wireless (Wi-Fi) service available to all students at the Colchester Institute and UCC.</a:t>
            </a:r>
            <a:endParaRPr lang="en-GB" sz="1800">
              <a:latin typeface="Calibri"/>
              <a:cs typeface="Calibri"/>
            </a:endParaRPr>
          </a:p>
          <a:p>
            <a:r>
              <a:rPr lang="en-GB" sz="1800" dirty="0" err="1">
                <a:latin typeface="Calibri"/>
                <a:ea typeface="+mn-lt"/>
                <a:cs typeface="Calibri"/>
              </a:rPr>
              <a:t>Eduroam</a:t>
            </a:r>
            <a:r>
              <a:rPr lang="en-GB" sz="1800" dirty="0">
                <a:latin typeface="Calibri"/>
                <a:ea typeface="+mn-lt"/>
                <a:cs typeface="Calibri"/>
              </a:rPr>
              <a:t> allows you to use your University username and password to gain free wireless Internet access whilst at the Colchester Campus.</a:t>
            </a:r>
            <a:endParaRPr lang="en-GB" sz="1800" dirty="0">
              <a:latin typeface="Calibri"/>
              <a:cs typeface="Calibri"/>
            </a:endParaRPr>
          </a:p>
          <a:p>
            <a:r>
              <a:rPr lang="en-GB" sz="1800" dirty="0">
                <a:latin typeface="Calibri"/>
                <a:ea typeface="+mn-lt"/>
                <a:cs typeface="Calibri"/>
              </a:rPr>
              <a:t>You will need to configure your device manually to use this for the first time. </a:t>
            </a:r>
            <a:r>
              <a:rPr lang="en-GB" sz="1800" b="1" dirty="0">
                <a:latin typeface="Calibri"/>
                <a:ea typeface="+mn-lt"/>
                <a:cs typeface="Calibri"/>
              </a:rPr>
              <a:t>Go to your device settings and select Wi-Fi and find </a:t>
            </a:r>
            <a:r>
              <a:rPr lang="en-GB" sz="1800" b="1" dirty="0" err="1">
                <a:latin typeface="Calibri"/>
                <a:ea typeface="+mn-lt"/>
                <a:cs typeface="Calibri"/>
              </a:rPr>
              <a:t>Eduroam</a:t>
            </a:r>
            <a:r>
              <a:rPr lang="en-GB" sz="1800" b="1" dirty="0">
                <a:latin typeface="Calibri"/>
                <a:ea typeface="+mn-lt"/>
                <a:cs typeface="Calibri"/>
              </a:rPr>
              <a:t> follow your device instructions and input your student email address and password.</a:t>
            </a:r>
            <a:r>
              <a:rPr lang="en-GB" sz="1800" dirty="0">
                <a:latin typeface="Calibri"/>
                <a:ea typeface="+mn-lt"/>
                <a:cs typeface="Calibri"/>
              </a:rPr>
              <a:t> </a:t>
            </a:r>
            <a:r>
              <a:rPr lang="en-GB" sz="1800" dirty="0">
                <a:ea typeface="+mn-lt"/>
                <a:cs typeface="+mn-lt"/>
              </a:rPr>
              <a:t>If you have an Android device, this </a:t>
            </a:r>
            <a:r>
              <a:rPr lang="en-GB" sz="1800" dirty="0">
                <a:ea typeface="+mn-lt"/>
                <a:cs typeface="+mn-lt"/>
                <a:hlinkClick r:id="rId5"/>
              </a:rPr>
              <a:t>link</a:t>
            </a:r>
            <a:r>
              <a:rPr lang="en-GB" sz="1800" dirty="0">
                <a:ea typeface="+mn-lt"/>
                <a:cs typeface="+mn-lt"/>
              </a:rPr>
              <a:t> can help you further. Make sure you have changed your student default password before logging on.</a:t>
            </a:r>
            <a:endParaRPr lang="en-GB" sz="1800">
              <a:ea typeface="+mn-lt"/>
              <a:cs typeface="+mn-lt"/>
            </a:endParaRPr>
          </a:p>
          <a:p>
            <a:r>
              <a:rPr lang="en-GB" sz="1800" dirty="0">
                <a:ea typeface="+mn-lt"/>
                <a:cs typeface="+mn-lt"/>
              </a:rPr>
              <a:t>By configuring your devices and signing in to </a:t>
            </a:r>
            <a:r>
              <a:rPr lang="en-GB" sz="1800" dirty="0" err="1">
                <a:ea typeface="+mn-lt"/>
                <a:cs typeface="+mn-lt"/>
              </a:rPr>
              <a:t>Eduroam</a:t>
            </a:r>
            <a:r>
              <a:rPr lang="en-GB" sz="1800" dirty="0">
                <a:ea typeface="+mn-lt"/>
                <a:cs typeface="+mn-lt"/>
              </a:rPr>
              <a:t>, you signify your agreement to all the below policies which you need to read:</a:t>
            </a:r>
            <a:endParaRPr lang="en-GB" sz="1800" dirty="0">
              <a:cs typeface="Calibri"/>
            </a:endParaRPr>
          </a:p>
          <a:p>
            <a:pPr>
              <a:buFont typeface="Arial"/>
              <a:buChar char="•"/>
            </a:pPr>
            <a:r>
              <a:rPr lang="en-GB" sz="1800" dirty="0">
                <a:ea typeface="+mn-lt"/>
                <a:cs typeface="+mn-lt"/>
                <a:hlinkClick r:id="rId6"/>
              </a:rPr>
              <a:t>Guidelines and Policies</a:t>
            </a:r>
            <a:endParaRPr lang="en-GB" sz="1800" dirty="0">
              <a:cs typeface="Calibri"/>
            </a:endParaRPr>
          </a:p>
          <a:p>
            <a:pPr>
              <a:buFont typeface="Arial"/>
              <a:buChar char="•"/>
            </a:pPr>
            <a:r>
              <a:rPr lang="en-GB" sz="1800" dirty="0">
                <a:ea typeface="+mn-lt"/>
                <a:cs typeface="+mn-lt"/>
                <a:hlinkClick r:id="rId7"/>
              </a:rPr>
              <a:t>JANET Roaming Policy</a:t>
            </a:r>
            <a:endParaRPr lang="en-GB" sz="1800" dirty="0"/>
          </a:p>
          <a:p>
            <a:endParaRPr lang="en-GB" sz="2200" b="1" dirty="0">
              <a:cs typeface="Calibri"/>
            </a:endParaRPr>
          </a:p>
          <a:p>
            <a:endParaRPr lang="en-GB" sz="2200" dirty="0">
              <a:latin typeface="Calibri" panose="020F0502020204030204" pitchFamily="34" charset="0"/>
              <a:cs typeface="Calibri" panose="020F0502020204030204" pitchFamily="34" charset="0"/>
            </a:endParaRPr>
          </a:p>
          <a:p>
            <a:endParaRPr lang="en-GB" sz="2200" dirty="0">
              <a:latin typeface="Arial"/>
              <a:cs typeface="Arial"/>
            </a:endParaRPr>
          </a:p>
        </p:txBody>
      </p:sp>
      <p:sp>
        <p:nvSpPr>
          <p:cNvPr id="4" name="TextBox 3">
            <a:extLst>
              <a:ext uri="{FF2B5EF4-FFF2-40B4-BE49-F238E27FC236}">
                <a16:creationId xmlns:a16="http://schemas.microsoft.com/office/drawing/2014/main" id="{4321BF55-E12E-57F1-468F-F6A7D3967206}"/>
              </a:ext>
            </a:extLst>
          </p:cNvPr>
          <p:cNvSpPr txBox="1"/>
          <p:nvPr/>
        </p:nvSpPr>
        <p:spPr>
          <a:xfrm>
            <a:off x="0" y="6858000"/>
            <a:ext cx="4657725" cy="317500"/>
          </a:xfrm>
          <a:prstGeom prst="rect">
            <a:avLst/>
          </a:prstGeom>
        </p:spPr>
        <p:txBody>
          <a:bodyPr>
            <a:normAutofit fontScale="70000" lnSpcReduction="20000"/>
          </a:bodyPr>
          <a:lstStyle/>
          <a:p>
            <a:r>
              <a:rPr lang="en-US" dirty="0">
                <a:hlinkClick r:id="rId4"/>
              </a:rPr>
              <a:t>This Photo</a:t>
            </a:r>
            <a:r>
              <a:rPr lang="en-US" dirty="0"/>
              <a:t> by Unknown author is licensed under </a:t>
            </a:r>
            <a:r>
              <a:rPr lang="en-US" dirty="0">
                <a:hlinkClick r:id="rId8"/>
              </a:rPr>
              <a:t>CC BY-SA-NC</a:t>
            </a:r>
            <a:r>
              <a:rPr lang="en-US" dirty="0"/>
              <a:t>.</a:t>
            </a:r>
          </a:p>
        </p:txBody>
      </p:sp>
    </p:spTree>
    <p:extLst>
      <p:ext uri="{BB962C8B-B14F-4D97-AF65-F5344CB8AC3E}">
        <p14:creationId xmlns:p14="http://schemas.microsoft.com/office/powerpoint/2010/main" val="2025981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dirty="0">
                <a:cs typeface="Calibri Light"/>
              </a:rPr>
              <a:t>Accessing Wi-Fi on Campus via </a:t>
            </a:r>
            <a:r>
              <a:rPr lang="en-GB" sz="5400" dirty="0" err="1">
                <a:cs typeface="Calibri Light"/>
              </a:rPr>
              <a:t>Eduroam</a:t>
            </a:r>
            <a:endParaRPr lang="en-GB" sz="5400"/>
          </a:p>
        </p:txBody>
      </p:sp>
      <p:pic>
        <p:nvPicPr>
          <p:cNvPr id="5" name="Picture 4" descr="A close-up of a cell phone&#10;&#10;Description automatically generated">
            <a:extLst>
              <a:ext uri="{FF2B5EF4-FFF2-40B4-BE49-F238E27FC236}">
                <a16:creationId xmlns:a16="http://schemas.microsoft.com/office/drawing/2014/main" id="{935C3833-7404-EA23-2342-4760305DB27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7359" r="2735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marL="0" indent="0">
              <a:buNone/>
            </a:pPr>
            <a:r>
              <a:rPr lang="en-GB" sz="2200" b="1" dirty="0"/>
              <a:t>Usernames</a:t>
            </a:r>
            <a:endParaRPr lang="en-GB" sz="2200">
              <a:cs typeface="Calibri"/>
            </a:endParaRPr>
          </a:p>
          <a:p>
            <a:r>
              <a:rPr lang="en-GB" sz="2200" dirty="0">
                <a:ea typeface="+mn-lt"/>
                <a:cs typeface="+mn-lt"/>
              </a:rPr>
              <a:t>When setting up </a:t>
            </a:r>
            <a:r>
              <a:rPr lang="en-GB" sz="2200" dirty="0" err="1">
                <a:ea typeface="+mn-lt"/>
                <a:cs typeface="+mn-lt"/>
              </a:rPr>
              <a:t>Eduroam</a:t>
            </a:r>
            <a:r>
              <a:rPr lang="en-GB" sz="2200" dirty="0">
                <a:ea typeface="+mn-lt"/>
                <a:cs typeface="+mn-lt"/>
              </a:rPr>
              <a:t>, you must enter the username in the format universityaccount@</a:t>
            </a:r>
            <a:r>
              <a:rPr lang="en-GB" sz="2200" dirty="0">
                <a:solidFill>
                  <a:srgbClr val="000000"/>
                </a:solidFill>
                <a:ea typeface="+mn-lt"/>
                <a:cs typeface="+mn-lt"/>
              </a:rPr>
              <a:t>colchester.ac.uk</a:t>
            </a:r>
            <a:r>
              <a:rPr lang="en-GB" sz="2200" dirty="0">
                <a:ea typeface="+mn-lt"/>
                <a:cs typeface="+mn-lt"/>
              </a:rPr>
              <a:t>, where the college account is your university username. This is the same as your email address. </a:t>
            </a:r>
            <a:endParaRPr lang="en-GB" sz="2200" dirty="0">
              <a:cs typeface="Calibri"/>
            </a:endParaRPr>
          </a:p>
          <a:p>
            <a:r>
              <a:rPr lang="en-GB" sz="2200" dirty="0">
                <a:ea typeface="+mn-lt"/>
                <a:cs typeface="+mn-lt"/>
              </a:rPr>
              <a:t>For example, if you are a student and your name is Kevin Smith and your student ID number is 1509845, your get </a:t>
            </a:r>
            <a:r>
              <a:rPr lang="en-GB" sz="2200" dirty="0" err="1">
                <a:ea typeface="+mn-lt"/>
                <a:cs typeface="+mn-lt"/>
              </a:rPr>
              <a:t>Eduroam</a:t>
            </a:r>
            <a:r>
              <a:rPr lang="en-GB" sz="2200" dirty="0">
                <a:ea typeface="+mn-lt"/>
                <a:cs typeface="+mn-lt"/>
              </a:rPr>
              <a:t> username will be kevins9845@colchester.ac.uk </a:t>
            </a:r>
            <a:endParaRPr lang="en-GB" sz="2200" dirty="0">
              <a:cs typeface="Calibri"/>
            </a:endParaRPr>
          </a:p>
          <a:p>
            <a:endParaRPr lang="en-GB" sz="2200" dirty="0">
              <a:cs typeface="Calibri"/>
            </a:endParaRPr>
          </a:p>
        </p:txBody>
      </p:sp>
      <p:sp>
        <p:nvSpPr>
          <p:cNvPr id="4" name="TextBox 3">
            <a:extLst>
              <a:ext uri="{FF2B5EF4-FFF2-40B4-BE49-F238E27FC236}">
                <a16:creationId xmlns:a16="http://schemas.microsoft.com/office/drawing/2014/main" id="{D308050C-BC47-7FA5-7C07-EF20F7168D0E}"/>
              </a:ext>
            </a:extLst>
          </p:cNvPr>
          <p:cNvSpPr txBox="1"/>
          <p:nvPr/>
        </p:nvSpPr>
        <p:spPr>
          <a:xfrm>
            <a:off x="0" y="6858000"/>
            <a:ext cx="4657725" cy="317500"/>
          </a:xfrm>
          <a:prstGeom prst="rect">
            <a:avLst/>
          </a:prstGeom>
        </p:spPr>
        <p:txBody>
          <a:bodyPr>
            <a:normAutofit fontScale="70000" lnSpcReduction="20000"/>
          </a:bodyPr>
          <a:lstStyle/>
          <a:p>
            <a:r>
              <a:rPr lang="en-US" dirty="0">
                <a:hlinkClick r:id="rId4"/>
              </a:rPr>
              <a:t>This Photo</a:t>
            </a:r>
            <a:r>
              <a:rPr lang="en-US" dirty="0"/>
              <a:t> by Unknown author is licensed under </a:t>
            </a:r>
            <a:r>
              <a:rPr lang="en-US" dirty="0">
                <a:hlinkClick r:id="rId5"/>
              </a:rPr>
              <a:t>CC BY-SA-NC</a:t>
            </a:r>
            <a:r>
              <a:rPr lang="en-US" dirty="0"/>
              <a:t>.</a:t>
            </a:r>
          </a:p>
        </p:txBody>
      </p:sp>
    </p:spTree>
    <p:extLst>
      <p:ext uri="{BB962C8B-B14F-4D97-AF65-F5344CB8AC3E}">
        <p14:creationId xmlns:p14="http://schemas.microsoft.com/office/powerpoint/2010/main" val="5304382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45174-15D8-34A5-0F5F-E4E38152218F}"/>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dirty="0"/>
              <a:t>Microsoft 365 Applications</a:t>
            </a:r>
            <a:endParaRPr lang="en-US" sz="6600" kern="1200" dirty="0">
              <a:latin typeface="+mj-lt"/>
              <a:ea typeface="+mj-ea"/>
              <a:cs typeface="+mj-cs"/>
            </a:endParaRPr>
          </a:p>
        </p:txBody>
      </p:sp>
      <p:sp>
        <p:nvSpPr>
          <p:cNvPr id="3" name="Text Placeholder 2">
            <a:extLst>
              <a:ext uri="{FF2B5EF4-FFF2-40B4-BE49-F238E27FC236}">
                <a16:creationId xmlns:a16="http://schemas.microsoft.com/office/drawing/2014/main" id="{FBF6370A-DB29-BC98-15AF-59920319FDCE}"/>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1669057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dirty="0">
                <a:cs typeface="Calibri Light"/>
              </a:rPr>
              <a:t>Microsoft 365 Overview</a:t>
            </a:r>
            <a:endParaRPr lang="en-GB" sz="5400" dirty="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a:extLst>
              <a:ext uri="{28A0092B-C50C-407E-A947-70E740481C1C}">
                <a14:useLocalDpi xmlns:a14="http://schemas.microsoft.com/office/drawing/2010/main" val="0"/>
              </a:ext>
            </a:extLst>
          </a:blip>
          <a:srcRect l="29813" r="2981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112264"/>
            <a:ext cx="6251110" cy="4416552"/>
          </a:xfrm>
        </p:spPr>
        <p:txBody>
          <a:bodyPr vert="horz" lIns="91440" tIns="45720" rIns="91440" bIns="45720" rtlCol="0" anchor="t">
            <a:noAutofit/>
          </a:bodyPr>
          <a:lstStyle/>
          <a:p>
            <a:pPr marL="0" indent="0" algn="l" fontAlgn="base">
              <a:buNone/>
            </a:pPr>
            <a:r>
              <a:rPr lang="en-GB" sz="2200" b="0" i="0" dirty="0">
                <a:solidFill>
                  <a:srgbClr val="000000"/>
                </a:solidFill>
                <a:effectLst/>
              </a:rPr>
              <a:t>Microsoft 365 is a suite of apps that help you stay connected with the college and create work online. The following applications and cloud-based file storage platform are available free to you as a student:</a:t>
            </a:r>
            <a:endParaRPr lang="en-GB" sz="1800" b="1" i="0">
              <a:solidFill>
                <a:srgbClr val="000000"/>
              </a:solidFill>
              <a:effectLst/>
            </a:endParaRPr>
          </a:p>
          <a:p>
            <a:pPr lvl="1" fontAlgn="base"/>
            <a:r>
              <a:rPr lang="en-GB" sz="1800" b="1" i="0" dirty="0">
                <a:solidFill>
                  <a:srgbClr val="000000"/>
                </a:solidFill>
                <a:effectLst/>
              </a:rPr>
              <a:t>Outlook </a:t>
            </a:r>
            <a:r>
              <a:rPr lang="en-GB" sz="1800" b="0" i="0" dirty="0">
                <a:solidFill>
                  <a:srgbClr val="000000"/>
                </a:solidFill>
                <a:effectLst/>
              </a:rPr>
              <a:t>- Communicate with others using email</a:t>
            </a:r>
            <a:endParaRPr lang="en-GB" sz="1800" b="0" i="0">
              <a:solidFill>
                <a:srgbClr val="000000"/>
              </a:solidFill>
              <a:effectLst/>
            </a:endParaRPr>
          </a:p>
          <a:p>
            <a:pPr lvl="1" fontAlgn="base"/>
            <a:r>
              <a:rPr lang="en-GB" sz="1800" b="1" i="0" dirty="0">
                <a:solidFill>
                  <a:srgbClr val="000000"/>
                </a:solidFill>
                <a:effectLst/>
              </a:rPr>
              <a:t>Word </a:t>
            </a:r>
            <a:r>
              <a:rPr lang="en-GB" sz="1800" b="0" i="0" dirty="0">
                <a:solidFill>
                  <a:srgbClr val="000000"/>
                </a:solidFill>
                <a:effectLst/>
              </a:rPr>
              <a:t>- Create </a:t>
            </a:r>
            <a:r>
              <a:rPr lang="en-GB" sz="1800" dirty="0">
                <a:solidFill>
                  <a:srgbClr val="000000"/>
                </a:solidFill>
              </a:rPr>
              <a:t>word-based</a:t>
            </a:r>
            <a:r>
              <a:rPr lang="en-GB" sz="1800" b="0" i="0" dirty="0">
                <a:solidFill>
                  <a:srgbClr val="000000"/>
                </a:solidFill>
                <a:effectLst/>
              </a:rPr>
              <a:t> files</a:t>
            </a:r>
            <a:endParaRPr lang="en-GB" sz="1800" b="0" i="0">
              <a:solidFill>
                <a:srgbClr val="000000"/>
              </a:solidFill>
              <a:effectLst/>
            </a:endParaRPr>
          </a:p>
          <a:p>
            <a:pPr lvl="1" fontAlgn="base"/>
            <a:r>
              <a:rPr lang="en-GB" sz="1800" b="1" i="0" dirty="0">
                <a:solidFill>
                  <a:srgbClr val="000000"/>
                </a:solidFill>
                <a:effectLst/>
              </a:rPr>
              <a:t>Excel </a:t>
            </a:r>
            <a:r>
              <a:rPr lang="en-GB" sz="1800" b="0" i="0" dirty="0">
                <a:solidFill>
                  <a:srgbClr val="000000"/>
                </a:solidFill>
                <a:effectLst/>
              </a:rPr>
              <a:t>- Create </a:t>
            </a:r>
            <a:r>
              <a:rPr lang="en-GB" sz="1800" dirty="0">
                <a:solidFill>
                  <a:srgbClr val="000000"/>
                </a:solidFill>
              </a:rPr>
              <a:t>cell-based</a:t>
            </a:r>
            <a:r>
              <a:rPr lang="en-GB" sz="1800" b="0" i="0" dirty="0">
                <a:solidFill>
                  <a:srgbClr val="000000"/>
                </a:solidFill>
                <a:effectLst/>
              </a:rPr>
              <a:t> spreadsheets</a:t>
            </a:r>
            <a:endParaRPr lang="en-GB" sz="1800" b="0" i="0">
              <a:solidFill>
                <a:srgbClr val="000000"/>
              </a:solidFill>
              <a:effectLst/>
            </a:endParaRPr>
          </a:p>
          <a:p>
            <a:pPr lvl="1" fontAlgn="base"/>
            <a:r>
              <a:rPr lang="en-GB" sz="1800" b="1" i="0" dirty="0">
                <a:solidFill>
                  <a:srgbClr val="000000"/>
                </a:solidFill>
                <a:effectLst/>
              </a:rPr>
              <a:t>PowerPoint </a:t>
            </a:r>
            <a:r>
              <a:rPr lang="en-GB" sz="1800" b="0" i="0" dirty="0">
                <a:solidFill>
                  <a:srgbClr val="000000"/>
                </a:solidFill>
                <a:effectLst/>
              </a:rPr>
              <a:t>- Create slide show presentations</a:t>
            </a:r>
            <a:endParaRPr lang="en-GB" sz="1800" b="0" i="0">
              <a:solidFill>
                <a:srgbClr val="000000"/>
              </a:solidFill>
              <a:effectLst/>
            </a:endParaRPr>
          </a:p>
          <a:p>
            <a:pPr lvl="1" fontAlgn="base"/>
            <a:r>
              <a:rPr lang="en-GB" sz="1800" b="1" dirty="0">
                <a:solidFill>
                  <a:srgbClr val="000000"/>
                </a:solidFill>
              </a:rPr>
              <a:t>OneNote</a:t>
            </a:r>
            <a:r>
              <a:rPr lang="en-GB" sz="1800" dirty="0">
                <a:solidFill>
                  <a:srgbClr val="000000"/>
                </a:solidFill>
              </a:rPr>
              <a:t> – Digital notebook</a:t>
            </a:r>
            <a:endParaRPr lang="en-GB" sz="1800" b="0" i="0">
              <a:solidFill>
                <a:srgbClr val="000000"/>
              </a:solidFill>
              <a:effectLst/>
            </a:endParaRPr>
          </a:p>
          <a:p>
            <a:pPr lvl="1" fontAlgn="base"/>
            <a:r>
              <a:rPr lang="en-GB" sz="1800" b="1" i="0" dirty="0">
                <a:solidFill>
                  <a:srgbClr val="000000"/>
                </a:solidFill>
                <a:effectLst/>
              </a:rPr>
              <a:t>OneDrive</a:t>
            </a:r>
            <a:r>
              <a:rPr lang="en-GB" sz="1800" b="0" i="0" dirty="0">
                <a:solidFill>
                  <a:srgbClr val="000000"/>
                </a:solidFill>
                <a:effectLst/>
              </a:rPr>
              <a:t> - Secure, cloud-based file storage for your documents</a:t>
            </a:r>
            <a:endParaRPr lang="en-GB" sz="1800" b="0" i="0">
              <a:solidFill>
                <a:srgbClr val="000000"/>
              </a:solidFill>
              <a:effectLst/>
            </a:endParaRPr>
          </a:p>
          <a:p>
            <a:pPr lvl="1" fontAlgn="base"/>
            <a:r>
              <a:rPr lang="en-GB" sz="1800" b="1" i="0" dirty="0">
                <a:solidFill>
                  <a:srgbClr val="000000"/>
                </a:solidFill>
                <a:effectLst/>
              </a:rPr>
              <a:t>Teams </a:t>
            </a:r>
            <a:r>
              <a:rPr lang="en-GB" sz="1800" b="0" i="0" dirty="0">
                <a:solidFill>
                  <a:srgbClr val="000000"/>
                </a:solidFill>
                <a:effectLst/>
              </a:rPr>
              <a:t>- As students, you might use this for online tutorials and supervisions</a:t>
            </a:r>
          </a:p>
          <a:p>
            <a:pPr>
              <a:buFont typeface="Arial"/>
              <a:buChar char="•"/>
            </a:pPr>
            <a:endParaRPr lang="en-GB" sz="2200">
              <a:latin typeface="Arial"/>
              <a:cs typeface="Arial"/>
            </a:endParaRPr>
          </a:p>
        </p:txBody>
      </p:sp>
    </p:spTree>
    <p:extLst>
      <p:ext uri="{BB962C8B-B14F-4D97-AF65-F5344CB8AC3E}">
        <p14:creationId xmlns:p14="http://schemas.microsoft.com/office/powerpoint/2010/main" val="25092587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dirty="0">
                <a:cs typeface="Calibri Light"/>
              </a:rPr>
              <a:t>Microsoft 365 Overview</a:t>
            </a:r>
            <a:endParaRPr lang="en-GB" sz="5400" dirty="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a:extLst>
              <a:ext uri="{28A0092B-C50C-407E-A947-70E740481C1C}">
                <a14:useLocalDpi xmlns:a14="http://schemas.microsoft.com/office/drawing/2010/main" val="0"/>
              </a:ext>
            </a:extLst>
          </a:blip>
          <a:srcRect l="29813" r="2981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023616"/>
          </a:xfrm>
        </p:spPr>
        <p:txBody>
          <a:bodyPr vert="horz" lIns="91440" tIns="45720" rIns="91440" bIns="45720" rtlCol="0" anchor="t">
            <a:noAutofit/>
          </a:bodyPr>
          <a:lstStyle/>
          <a:p>
            <a:pPr>
              <a:buFont typeface="Arial"/>
              <a:buChar char="•"/>
            </a:pPr>
            <a:r>
              <a:rPr lang="en-GB" sz="2200" dirty="0">
                <a:latin typeface="Calibri"/>
                <a:cs typeface="Arial"/>
              </a:rPr>
              <a:t>An overview of Microsoft 365 is available </a:t>
            </a:r>
            <a:r>
              <a:rPr lang="en-GB" sz="2200" dirty="0">
                <a:latin typeface="Calibri"/>
                <a:cs typeface="Arial"/>
                <a:hlinkClick r:id="rId4"/>
              </a:rPr>
              <a:t>here</a:t>
            </a:r>
            <a:r>
              <a:rPr lang="en-GB" sz="2200" dirty="0">
                <a:latin typeface="Calibri"/>
                <a:cs typeface="Arial"/>
              </a:rPr>
              <a:t>.</a:t>
            </a:r>
          </a:p>
          <a:p>
            <a:pPr>
              <a:buFont typeface="Arial"/>
              <a:buChar char="•"/>
            </a:pPr>
            <a:r>
              <a:rPr lang="en-GB" sz="2200" dirty="0">
                <a:latin typeface="Calibri"/>
                <a:cs typeface="Arial"/>
              </a:rPr>
              <a:t>You will need your student login details to access Microsoft 365.</a:t>
            </a:r>
          </a:p>
          <a:p>
            <a:pPr>
              <a:buFont typeface="Arial"/>
              <a:buChar char="•"/>
            </a:pPr>
            <a:r>
              <a:rPr lang="en-GB" sz="2200" dirty="0">
                <a:latin typeface="Calibri"/>
                <a:cs typeface="Arial"/>
              </a:rPr>
              <a:t>As a student of Colchester Institute, you can download and install Microsoft 365 free of charge. More information can be found </a:t>
            </a:r>
            <a:r>
              <a:rPr lang="en-GB" sz="2200" dirty="0">
                <a:latin typeface="Calibri"/>
                <a:cs typeface="Arial"/>
                <a:hlinkClick r:id="rId5"/>
              </a:rPr>
              <a:t>here</a:t>
            </a:r>
            <a:r>
              <a:rPr lang="en-GB" sz="2200" dirty="0">
                <a:latin typeface="Calibri"/>
                <a:cs typeface="Arial"/>
              </a:rPr>
              <a:t>.</a:t>
            </a:r>
          </a:p>
          <a:p>
            <a:pPr>
              <a:buFont typeface="Arial"/>
              <a:buChar char="•"/>
            </a:pPr>
            <a:r>
              <a:rPr lang="en-GB" sz="2200" dirty="0">
                <a:latin typeface="Calibri"/>
                <a:cs typeface="Arial"/>
              </a:rPr>
              <a:t>All of your Office 365 applications can be accessed via the waffle icon – see image.</a:t>
            </a:r>
          </a:p>
        </p:txBody>
      </p:sp>
      <p:pic>
        <p:nvPicPr>
          <p:cNvPr id="6" name="Picture 5">
            <a:extLst>
              <a:ext uri="{FF2B5EF4-FFF2-40B4-BE49-F238E27FC236}">
                <a16:creationId xmlns:a16="http://schemas.microsoft.com/office/drawing/2014/main" id="{9B6F9AC4-278C-FC75-96E4-0D169B945D18}"/>
              </a:ext>
            </a:extLst>
          </p:cNvPr>
          <p:cNvPicPr>
            <a:picLocks noChangeAspect="1"/>
          </p:cNvPicPr>
          <p:nvPr/>
        </p:nvPicPr>
        <p:blipFill rotWithShape="1">
          <a:blip r:embed="rId6"/>
          <a:srcRect t="-1" r="-4923" b="5681"/>
          <a:stretch/>
        </p:blipFill>
        <p:spPr>
          <a:xfrm>
            <a:off x="11548872" y="425666"/>
            <a:ext cx="389764" cy="5877480"/>
          </a:xfrm>
          <a:prstGeom prst="rect">
            <a:avLst/>
          </a:prstGeom>
        </p:spPr>
      </p:pic>
      <p:cxnSp>
        <p:nvCxnSpPr>
          <p:cNvPr id="8" name="Straight Arrow Connector 7">
            <a:extLst>
              <a:ext uri="{FF2B5EF4-FFF2-40B4-BE49-F238E27FC236}">
                <a16:creationId xmlns:a16="http://schemas.microsoft.com/office/drawing/2014/main" id="{363B02AE-04AD-1DC8-F36A-D88F32CEADB5}"/>
              </a:ext>
            </a:extLst>
          </p:cNvPr>
          <p:cNvCxnSpPr>
            <a:cxnSpLocks/>
          </p:cNvCxnSpPr>
          <p:nvPr/>
        </p:nvCxnSpPr>
        <p:spPr>
          <a:xfrm>
            <a:off x="10511161" y="568171"/>
            <a:ext cx="97027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6262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dirty="0">
                <a:cs typeface="Calibri Light"/>
              </a:rPr>
              <a:t>OneDrive</a:t>
            </a:r>
            <a:endParaRPr lang="en-GB" sz="5400" dirty="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0920" r="30920"/>
          <a:stretch/>
        </p:blipFill>
        <p:spPr>
          <a:xfrm>
            <a:off x="1" y="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3832575"/>
          </a:xfrm>
        </p:spPr>
        <p:txBody>
          <a:bodyPr vert="horz" lIns="91440" tIns="45720" rIns="91440" bIns="45720" rtlCol="0" anchor="t">
            <a:normAutofit/>
          </a:bodyPr>
          <a:lstStyle/>
          <a:p>
            <a:pPr algn="l" fontAlgn="base"/>
            <a:r>
              <a:rPr lang="en-GB" sz="2200" b="0" i="0" dirty="0">
                <a:solidFill>
                  <a:srgbClr val="000000"/>
                </a:solidFill>
                <a:effectLst/>
                <a:latin typeface="Calibri" panose="020F0502020204030204" pitchFamily="34" charset="0"/>
                <a:cs typeface="Calibri" panose="020F0502020204030204" pitchFamily="34" charset="0"/>
              </a:rPr>
              <a:t>OneDrive is the Microsoft cloud service that connects you to all your files. It lets you store and protect your files, share them with others, and get to them from anywhere on all your devices.</a:t>
            </a:r>
          </a:p>
          <a:p>
            <a:endParaRPr lang="en-GB" sz="2200">
              <a:solidFill>
                <a:srgbClr val="000000"/>
              </a:solidFill>
              <a:latin typeface="Calibri"/>
              <a:cs typeface="Calibri"/>
            </a:endParaRPr>
          </a:p>
          <a:p>
            <a:pPr algn="l" fontAlgn="base"/>
            <a:r>
              <a:rPr lang="en-GB" sz="2200" b="0" i="0" dirty="0">
                <a:solidFill>
                  <a:srgbClr val="000000"/>
                </a:solidFill>
                <a:effectLst/>
                <a:latin typeface="Calibri"/>
                <a:cs typeface="Calibri"/>
              </a:rPr>
              <a:t>OneDrive can be accessed externally via </a:t>
            </a:r>
            <a:r>
              <a:rPr lang="en-GB" sz="2200" i="0" dirty="0">
                <a:solidFill>
                  <a:srgbClr val="000000"/>
                </a:solidFill>
                <a:effectLst/>
                <a:latin typeface="Calibri"/>
                <a:cs typeface="Calibri"/>
                <a:hlinkClick r:id="rId5"/>
              </a:rPr>
              <a:t>https://onedrive.live.com</a:t>
            </a:r>
            <a:r>
              <a:rPr lang="en-GB" sz="2200" dirty="0">
                <a:solidFill>
                  <a:srgbClr val="000000"/>
                </a:solidFill>
                <a:latin typeface="Calibri"/>
                <a:cs typeface="Calibri"/>
              </a:rPr>
              <a:t>.</a:t>
            </a:r>
            <a:endParaRPr lang="en-GB" sz="2200" i="0" dirty="0">
              <a:solidFill>
                <a:srgbClr val="000000"/>
              </a:solidFill>
              <a:effectLst/>
              <a:latin typeface="Calibri"/>
              <a:cs typeface="Calibri"/>
            </a:endParaRPr>
          </a:p>
          <a:p>
            <a:pPr marL="0" indent="0">
              <a:buNone/>
            </a:pPr>
            <a:endParaRPr lang="en-GB" sz="2200">
              <a:cs typeface="Calibri" panose="020F0502020204030204"/>
            </a:endParaRPr>
          </a:p>
          <a:p>
            <a:pPr marL="0" indent="0">
              <a:buNone/>
            </a:pPr>
            <a:endParaRPr lang="en-GB" sz="2200">
              <a:cs typeface="Calibri" panose="020F0502020204030204"/>
            </a:endParaRPr>
          </a:p>
        </p:txBody>
      </p:sp>
      <p:sp>
        <p:nvSpPr>
          <p:cNvPr id="4" name="TextBox 3">
            <a:extLst>
              <a:ext uri="{FF2B5EF4-FFF2-40B4-BE49-F238E27FC236}">
                <a16:creationId xmlns:a16="http://schemas.microsoft.com/office/drawing/2014/main" id="{E4D11810-60E4-0861-2DF5-AD8AD5AFB381}"/>
              </a:ext>
            </a:extLst>
          </p:cNvPr>
          <p:cNvSpPr txBox="1"/>
          <p:nvPr/>
        </p:nvSpPr>
        <p:spPr>
          <a:xfrm>
            <a:off x="1" y="6858000"/>
            <a:ext cx="4657344" cy="230832"/>
          </a:xfrm>
          <a:prstGeom prst="rect">
            <a:avLst/>
          </a:prstGeom>
          <a:noFill/>
        </p:spPr>
        <p:txBody>
          <a:bodyPr wrap="square" rtlCol="0">
            <a:spAutoFit/>
          </a:bodyPr>
          <a:lstStyle/>
          <a:p>
            <a:r>
              <a:rPr lang="en-GB" sz="900" dirty="0">
                <a:hlinkClick r:id="rId4" tooltip="https://latabernadejulio.blogspot.com/2012/12/el-uso-de-skydrive-para-alojar-archivos.html"/>
              </a:rPr>
              <a:t>This Photo</a:t>
            </a:r>
            <a:r>
              <a:rPr lang="en-GB" sz="900" dirty="0"/>
              <a:t> by Unknown Author is licensed under </a:t>
            </a:r>
            <a:r>
              <a:rPr lang="en-GB" sz="900" dirty="0">
                <a:hlinkClick r:id="rId6" tooltip="https://creativecommons.org/licenses/by-nc-nd/3.0/"/>
              </a:rPr>
              <a:t>CC BY-NC-ND</a:t>
            </a:r>
            <a:endParaRPr lang="en-GB" sz="900" dirty="0"/>
          </a:p>
        </p:txBody>
      </p:sp>
      <p:pic>
        <p:nvPicPr>
          <p:cNvPr id="7" name="Picture 6" descr="A qr code on a white background&#10;&#10;Description automatically generated">
            <a:extLst>
              <a:ext uri="{FF2B5EF4-FFF2-40B4-BE49-F238E27FC236}">
                <a16:creationId xmlns:a16="http://schemas.microsoft.com/office/drawing/2014/main" id="{22EF4CD4-9A3D-D14B-573F-41602950D47F}"/>
              </a:ext>
            </a:extLst>
          </p:cNvPr>
          <p:cNvPicPr>
            <a:picLocks noChangeAspect="1"/>
          </p:cNvPicPr>
          <p:nvPr/>
        </p:nvPicPr>
        <p:blipFill>
          <a:blip r:embed="rId7"/>
          <a:stretch>
            <a:fillRect/>
          </a:stretch>
        </p:blipFill>
        <p:spPr>
          <a:xfrm>
            <a:off x="9857117" y="188343"/>
            <a:ext cx="1952446" cy="1966823"/>
          </a:xfrm>
          <a:prstGeom prst="rect">
            <a:avLst/>
          </a:prstGeom>
        </p:spPr>
      </p:pic>
    </p:spTree>
    <p:extLst>
      <p:ext uri="{BB962C8B-B14F-4D97-AF65-F5344CB8AC3E}">
        <p14:creationId xmlns:p14="http://schemas.microsoft.com/office/powerpoint/2010/main" val="37109399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dirty="0">
                <a:cs typeface="Calibri Light"/>
              </a:rPr>
              <a:t>OneDrive</a:t>
            </a:r>
            <a:endParaRPr lang="en-GB" sz="5400" dirty="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0920" r="30920"/>
          <a:stretch/>
        </p:blipFill>
        <p:spPr>
          <a:xfrm>
            <a:off x="1" y="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3483864"/>
          </a:xfrm>
        </p:spPr>
        <p:txBody>
          <a:bodyPr vert="horz" lIns="91440" tIns="45720" rIns="91440" bIns="45720" rtlCol="0" anchor="t">
            <a:normAutofit/>
          </a:bodyPr>
          <a:lstStyle/>
          <a:p>
            <a:pPr marL="0" indent="0" fontAlgn="base">
              <a:buNone/>
            </a:pPr>
            <a:r>
              <a:rPr lang="en-GB" sz="2200" b="1" i="0" dirty="0">
                <a:solidFill>
                  <a:srgbClr val="000000"/>
                </a:solidFill>
                <a:effectLst/>
                <a:latin typeface="Calibri"/>
                <a:cs typeface="Calibri"/>
              </a:rPr>
              <a:t>Further support </a:t>
            </a:r>
            <a:r>
              <a:rPr lang="en-GB" sz="2200" b="1" dirty="0">
                <a:solidFill>
                  <a:srgbClr val="000000"/>
                </a:solidFill>
                <a:latin typeface="Calibri"/>
                <a:cs typeface="Calibri"/>
              </a:rPr>
              <a:t>if needed:</a:t>
            </a:r>
            <a:endParaRPr lang="en-GB" sz="2200" b="1" i="0">
              <a:solidFill>
                <a:srgbClr val="000000"/>
              </a:solidFill>
              <a:effectLst/>
              <a:latin typeface="Calibri" panose="020F0502020204030204" pitchFamily="34" charset="0"/>
              <a:cs typeface="Calibri" panose="020F0502020204030204" pitchFamily="34" charset="0"/>
            </a:endParaRPr>
          </a:p>
          <a:p>
            <a:pPr marL="0" indent="0">
              <a:buNone/>
            </a:pPr>
            <a:endParaRPr lang="en-GB" sz="2200" b="1">
              <a:cs typeface="Calibri" panose="020F0502020204030204"/>
            </a:endParaRPr>
          </a:p>
          <a:p>
            <a:r>
              <a:rPr lang="en-GB" sz="2200" dirty="0">
                <a:cs typeface="Calibri" panose="020F0502020204030204"/>
              </a:rPr>
              <a:t>Working with </a:t>
            </a:r>
            <a:r>
              <a:rPr lang="en-GB" sz="2200" dirty="0">
                <a:cs typeface="Calibri" panose="020F0502020204030204"/>
                <a:hlinkClick r:id="rId5"/>
              </a:rPr>
              <a:t>OneDrive</a:t>
            </a:r>
            <a:r>
              <a:rPr lang="en-GB" sz="2200" dirty="0">
                <a:cs typeface="Calibri" panose="020F0502020204030204"/>
              </a:rPr>
              <a:t>.</a:t>
            </a:r>
            <a:endParaRPr lang="en-GB" sz="2200">
              <a:cs typeface="Calibri" panose="020F0502020204030204"/>
            </a:endParaRPr>
          </a:p>
          <a:p>
            <a:r>
              <a:rPr lang="en-GB" sz="2200" dirty="0">
                <a:cs typeface="Calibri" panose="020F0502020204030204"/>
              </a:rPr>
              <a:t>Finding files in </a:t>
            </a:r>
            <a:r>
              <a:rPr lang="en-GB" sz="2200" dirty="0">
                <a:cs typeface="Calibri" panose="020F0502020204030204"/>
                <a:hlinkClick r:id="rId6"/>
              </a:rPr>
              <a:t>OneDrive</a:t>
            </a:r>
            <a:r>
              <a:rPr lang="en-GB" sz="2200" dirty="0">
                <a:cs typeface="Calibri" panose="020F0502020204030204"/>
              </a:rPr>
              <a:t>.</a:t>
            </a:r>
            <a:endParaRPr lang="en-GB" sz="2200">
              <a:cs typeface="Calibri" panose="020F0502020204030204"/>
            </a:endParaRPr>
          </a:p>
          <a:p>
            <a:r>
              <a:rPr lang="en-GB" sz="2200" dirty="0">
                <a:cs typeface="Calibri" panose="020F0502020204030204"/>
              </a:rPr>
              <a:t>Logging in to </a:t>
            </a:r>
            <a:r>
              <a:rPr lang="en-GB" sz="2200" dirty="0">
                <a:cs typeface="Calibri" panose="020F0502020204030204"/>
                <a:hlinkClick r:id="rId7"/>
              </a:rPr>
              <a:t>OneDrive</a:t>
            </a:r>
            <a:r>
              <a:rPr lang="en-GB" sz="2200" dirty="0">
                <a:cs typeface="Calibri" panose="020F0502020204030204"/>
              </a:rPr>
              <a:t>.</a:t>
            </a:r>
            <a:endParaRPr lang="en-GB" sz="2200">
              <a:cs typeface="Calibri" panose="020F0502020204030204"/>
            </a:endParaRPr>
          </a:p>
          <a:p>
            <a:r>
              <a:rPr lang="en-GB" sz="2200" dirty="0">
                <a:cs typeface="Calibri" panose="020F0502020204030204"/>
              </a:rPr>
              <a:t>What </a:t>
            </a:r>
            <a:r>
              <a:rPr lang="en-GB" sz="2200" dirty="0">
                <a:cs typeface="Calibri" panose="020F0502020204030204"/>
                <a:hlinkClick r:id="rId8"/>
              </a:rPr>
              <a:t>OneDrive</a:t>
            </a:r>
            <a:r>
              <a:rPr lang="en-GB" sz="2200" dirty="0">
                <a:cs typeface="Calibri" panose="020F0502020204030204"/>
              </a:rPr>
              <a:t> icons mean.</a:t>
            </a:r>
          </a:p>
          <a:p>
            <a:pPr marL="0" indent="0">
              <a:buNone/>
            </a:pPr>
            <a:endParaRPr lang="en-GB" sz="2200">
              <a:cs typeface="Calibri" panose="020F0502020204030204"/>
            </a:endParaRPr>
          </a:p>
        </p:txBody>
      </p:sp>
      <p:sp>
        <p:nvSpPr>
          <p:cNvPr id="4" name="TextBox 3">
            <a:extLst>
              <a:ext uri="{FF2B5EF4-FFF2-40B4-BE49-F238E27FC236}">
                <a16:creationId xmlns:a16="http://schemas.microsoft.com/office/drawing/2014/main" id="{E4D11810-60E4-0861-2DF5-AD8AD5AFB381}"/>
              </a:ext>
            </a:extLst>
          </p:cNvPr>
          <p:cNvSpPr txBox="1"/>
          <p:nvPr/>
        </p:nvSpPr>
        <p:spPr>
          <a:xfrm>
            <a:off x="1" y="6858000"/>
            <a:ext cx="4657344" cy="230832"/>
          </a:xfrm>
          <a:prstGeom prst="rect">
            <a:avLst/>
          </a:prstGeom>
          <a:noFill/>
        </p:spPr>
        <p:txBody>
          <a:bodyPr wrap="square" rtlCol="0">
            <a:spAutoFit/>
          </a:bodyPr>
          <a:lstStyle/>
          <a:p>
            <a:r>
              <a:rPr lang="en-GB" sz="900" dirty="0">
                <a:hlinkClick r:id="rId4" tooltip="https://latabernadejulio.blogspot.com/2012/12/el-uso-de-skydrive-para-alojar-archivos.html"/>
              </a:rPr>
              <a:t>This Photo</a:t>
            </a:r>
            <a:r>
              <a:rPr lang="en-GB" sz="900" dirty="0"/>
              <a:t> by Unknown Author is licensed under </a:t>
            </a:r>
            <a:r>
              <a:rPr lang="en-GB" sz="900" dirty="0">
                <a:hlinkClick r:id="rId9" tooltip="https://creativecommons.org/licenses/by-nc-nd/3.0/"/>
              </a:rPr>
              <a:t>CC BY-NC-ND</a:t>
            </a:r>
            <a:endParaRPr lang="en-GB" sz="900" dirty="0"/>
          </a:p>
        </p:txBody>
      </p:sp>
    </p:spTree>
    <p:extLst>
      <p:ext uri="{BB962C8B-B14F-4D97-AF65-F5344CB8AC3E}">
        <p14:creationId xmlns:p14="http://schemas.microsoft.com/office/powerpoint/2010/main" val="33536818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dirty="0">
                <a:cs typeface="Calibri Light"/>
              </a:rPr>
              <a:t>Teams</a:t>
            </a:r>
            <a:endParaRPr lang="en-GB" sz="5400" dirty="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421" r="18421"/>
          <a:stretch/>
        </p:blipFill>
        <p:spPr>
          <a:xfrm>
            <a:off x="1" y="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239264"/>
            <a:ext cx="6251110" cy="4047081"/>
          </a:xfrm>
        </p:spPr>
        <p:txBody>
          <a:bodyPr vert="horz" lIns="91440" tIns="45720" rIns="91440" bIns="45720" rtlCol="0" anchor="t">
            <a:normAutofit fontScale="85000" lnSpcReduction="10000"/>
          </a:bodyPr>
          <a:lstStyle/>
          <a:p>
            <a:pPr algn="l" fontAlgn="base"/>
            <a:r>
              <a:rPr lang="en-GB" sz="2400" b="0" i="0" dirty="0">
                <a:solidFill>
                  <a:srgbClr val="000000"/>
                </a:solidFill>
                <a:effectLst/>
              </a:rPr>
              <a:t>MS Teams will typically be used for the following:</a:t>
            </a:r>
          </a:p>
          <a:p>
            <a:pPr lvl="1" fontAlgn="base"/>
            <a:r>
              <a:rPr lang="en-GB" sz="2000" b="0" i="0" dirty="0">
                <a:solidFill>
                  <a:srgbClr val="000000"/>
                </a:solidFill>
                <a:effectLst/>
              </a:rPr>
              <a:t>Online lectures.</a:t>
            </a:r>
            <a:endParaRPr lang="en-GB" sz="2000" b="0" i="0">
              <a:solidFill>
                <a:srgbClr val="000000"/>
              </a:solidFill>
              <a:effectLst/>
            </a:endParaRPr>
          </a:p>
          <a:p>
            <a:pPr lvl="1" fontAlgn="base"/>
            <a:r>
              <a:rPr lang="en-GB" sz="2000" b="0" i="0" dirty="0">
                <a:solidFill>
                  <a:srgbClr val="000000"/>
                </a:solidFill>
                <a:effectLst/>
              </a:rPr>
              <a:t>Online tutorials and supervision meetings.</a:t>
            </a:r>
            <a:endParaRPr lang="en-GB" sz="2000" b="0" i="0">
              <a:solidFill>
                <a:srgbClr val="000000"/>
              </a:solidFill>
              <a:effectLst/>
            </a:endParaRPr>
          </a:p>
          <a:p>
            <a:pPr fontAlgn="base"/>
            <a:r>
              <a:rPr lang="en-GB" sz="2400" b="0" i="0" dirty="0">
                <a:solidFill>
                  <a:srgbClr val="000000"/>
                </a:solidFill>
                <a:effectLst/>
              </a:rPr>
              <a:t>You will be provided with a link to join the session from your lecturer. You can join either via a web browser or via the Teams app</a:t>
            </a:r>
            <a:r>
              <a:rPr lang="en-GB" sz="2400" dirty="0">
                <a:solidFill>
                  <a:srgbClr val="000000"/>
                </a:solidFill>
              </a:rPr>
              <a:t> if you already have a personal Teams account</a:t>
            </a:r>
            <a:r>
              <a:rPr lang="en-GB" sz="2400" b="0" i="0" dirty="0">
                <a:solidFill>
                  <a:srgbClr val="000000"/>
                </a:solidFill>
                <a:effectLst/>
              </a:rPr>
              <a:t>. </a:t>
            </a:r>
            <a:endParaRPr lang="en-GB" sz="2400">
              <a:solidFill>
                <a:srgbClr val="000000"/>
              </a:solidFill>
            </a:endParaRPr>
          </a:p>
          <a:p>
            <a:r>
              <a:rPr lang="en-GB" sz="2400" b="0" i="0" dirty="0">
                <a:solidFill>
                  <a:srgbClr val="000000"/>
                </a:solidFill>
                <a:effectLst/>
              </a:rPr>
              <a:t>You should refer to the </a:t>
            </a:r>
            <a:r>
              <a:rPr lang="en-GB" sz="2400" b="1" dirty="0">
                <a:ea typeface="+mn-lt"/>
                <a:cs typeface="+mn-lt"/>
                <a:hlinkClick r:id="rId5"/>
              </a:rPr>
              <a:t> eSafety and ILT Code of Conduct Policy for Learners </a:t>
            </a:r>
            <a:r>
              <a:rPr lang="en-GB" sz="2400" b="1" i="0" dirty="0">
                <a:solidFill>
                  <a:srgbClr val="000000"/>
                </a:solidFill>
                <a:effectLst/>
              </a:rPr>
              <a:t> </a:t>
            </a:r>
            <a:r>
              <a:rPr lang="en-GB" sz="2400" b="0" i="0" dirty="0">
                <a:solidFill>
                  <a:srgbClr val="000000"/>
                </a:solidFill>
                <a:effectLst/>
              </a:rPr>
              <a:t>for appropriate conduct in a Teams session, however, simple expectations include:</a:t>
            </a:r>
            <a:endParaRPr lang="en-GB" dirty="0"/>
          </a:p>
          <a:p>
            <a:pPr lvl="1" fontAlgn="base"/>
            <a:r>
              <a:rPr lang="en-GB" sz="2000" b="0" i="0" dirty="0">
                <a:solidFill>
                  <a:srgbClr val="000000"/>
                </a:solidFill>
                <a:effectLst/>
              </a:rPr>
              <a:t>Prompt arrival</a:t>
            </a:r>
            <a:endParaRPr lang="en-GB" sz="2000" b="0" i="0">
              <a:solidFill>
                <a:srgbClr val="000000"/>
              </a:solidFill>
              <a:effectLst/>
            </a:endParaRPr>
          </a:p>
          <a:p>
            <a:pPr lvl="1" fontAlgn="base"/>
            <a:r>
              <a:rPr lang="en-GB" sz="2000" b="0" i="0" dirty="0">
                <a:solidFill>
                  <a:srgbClr val="000000"/>
                </a:solidFill>
                <a:effectLst/>
              </a:rPr>
              <a:t>Cameras on</a:t>
            </a:r>
            <a:endParaRPr lang="en-GB" sz="2000" b="0" i="0">
              <a:solidFill>
                <a:srgbClr val="000000"/>
              </a:solidFill>
              <a:effectLst/>
            </a:endParaRPr>
          </a:p>
          <a:p>
            <a:pPr lvl="1" fontAlgn="base"/>
            <a:r>
              <a:rPr lang="en-GB" sz="2000" b="0" i="0" dirty="0">
                <a:solidFill>
                  <a:srgbClr val="000000"/>
                </a:solidFill>
                <a:effectLst/>
              </a:rPr>
              <a:t>Mic muted where appropriate</a:t>
            </a:r>
            <a:endParaRPr lang="en-GB" sz="2000" b="0" i="0">
              <a:solidFill>
                <a:srgbClr val="000000"/>
              </a:solidFill>
              <a:effectLst/>
            </a:endParaRPr>
          </a:p>
          <a:p>
            <a:pPr lvl="1" fontAlgn="base"/>
            <a:r>
              <a:rPr lang="en-GB" sz="2000" b="0" i="0" dirty="0">
                <a:solidFill>
                  <a:srgbClr val="000000"/>
                </a:solidFill>
                <a:effectLst/>
              </a:rPr>
              <a:t>Participation.</a:t>
            </a:r>
          </a:p>
          <a:p>
            <a:pPr marL="0" indent="0">
              <a:buNone/>
            </a:pPr>
            <a:endParaRPr lang="en-GB" sz="2200">
              <a:cs typeface="Calibri" panose="020F0502020204030204"/>
            </a:endParaRPr>
          </a:p>
        </p:txBody>
      </p:sp>
      <p:sp>
        <p:nvSpPr>
          <p:cNvPr id="4" name="TextBox 3">
            <a:extLst>
              <a:ext uri="{FF2B5EF4-FFF2-40B4-BE49-F238E27FC236}">
                <a16:creationId xmlns:a16="http://schemas.microsoft.com/office/drawing/2014/main" id="{E4D11810-60E4-0861-2DF5-AD8AD5AFB381}"/>
              </a:ext>
            </a:extLst>
          </p:cNvPr>
          <p:cNvSpPr txBox="1"/>
          <p:nvPr/>
        </p:nvSpPr>
        <p:spPr>
          <a:xfrm>
            <a:off x="1" y="6857990"/>
            <a:ext cx="4657344" cy="230832"/>
          </a:xfrm>
          <a:prstGeom prst="rect">
            <a:avLst/>
          </a:prstGeom>
          <a:noFill/>
        </p:spPr>
        <p:txBody>
          <a:bodyPr wrap="square" rtlCol="0">
            <a:spAutoFit/>
          </a:bodyPr>
          <a:lstStyle/>
          <a:p>
            <a:r>
              <a:rPr lang="en-GB" sz="900" dirty="0">
                <a:hlinkClick r:id="rId4" tooltip="https://en.wikipedia.org/wiki/Microsoft_Teams"/>
              </a:rPr>
              <a:t>This Photo</a:t>
            </a:r>
            <a:r>
              <a:rPr lang="en-GB" sz="900" dirty="0"/>
              <a:t> by Unknown Author is licensed under </a:t>
            </a:r>
            <a:r>
              <a:rPr lang="en-GB" sz="900" dirty="0">
                <a:hlinkClick r:id="rId6" tooltip="https://creativecommons.org/licenses/by-sa/3.0/"/>
              </a:rPr>
              <a:t>CC BY-SA</a:t>
            </a:r>
            <a:endParaRPr lang="en-GB" sz="900" dirty="0"/>
          </a:p>
        </p:txBody>
      </p:sp>
    </p:spTree>
    <p:extLst>
      <p:ext uri="{BB962C8B-B14F-4D97-AF65-F5344CB8AC3E}">
        <p14:creationId xmlns:p14="http://schemas.microsoft.com/office/powerpoint/2010/main" val="91295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Welcome Talk – 10:30am</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708811" y="2077032"/>
            <a:ext cx="10516339" cy="4294473"/>
          </a:xfrm>
        </p:spPr>
        <p:txBody>
          <a:bodyPr vert="horz" lIns="91440" tIns="45720" rIns="91440" bIns="45720" rtlCol="0" anchor="t">
            <a:normAutofit/>
          </a:bodyPr>
          <a:lstStyle/>
          <a:p>
            <a:pPr marL="0" indent="0">
              <a:buNone/>
            </a:pPr>
            <a:r>
              <a:rPr lang="en-GB" sz="3000">
                <a:latin typeface="Calibri"/>
                <a:cs typeface="Arial"/>
              </a:rPr>
              <a:t>We invite you to join us in the Lecture Theatre to meet the UCC Leadership Team as well as some of the wider team who will be supporting you during your period of study. </a:t>
            </a:r>
            <a:endParaRPr lang="en-GB" sz="3000">
              <a:latin typeface="Calibri"/>
              <a:ea typeface="Calibri"/>
              <a:cs typeface="Arial"/>
            </a:endParaRPr>
          </a:p>
          <a:p>
            <a:pPr marL="0" indent="0">
              <a:buNone/>
            </a:pPr>
            <a:endParaRPr lang="en-GB" sz="1700">
              <a:cs typeface="Arial"/>
            </a:endParaRPr>
          </a:p>
          <a:p>
            <a:endParaRPr lang="en-GB">
              <a:cs typeface="Calibri"/>
            </a:endParaRPr>
          </a:p>
        </p:txBody>
      </p:sp>
    </p:spTree>
    <p:extLst>
      <p:ext uri="{BB962C8B-B14F-4D97-AF65-F5344CB8AC3E}">
        <p14:creationId xmlns:p14="http://schemas.microsoft.com/office/powerpoint/2010/main" val="6932451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dirty="0">
                <a:cs typeface="Calibri Light"/>
              </a:rPr>
              <a:t>Teams</a:t>
            </a:r>
            <a:endParaRPr lang="en-GB" sz="5400" dirty="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421" r="18421"/>
          <a:stretch/>
        </p:blipFill>
        <p:spPr>
          <a:xfrm>
            <a:off x="1" y="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3483864"/>
          </a:xfrm>
        </p:spPr>
        <p:txBody>
          <a:bodyPr vert="horz" lIns="91440" tIns="45720" rIns="91440" bIns="45720" rtlCol="0" anchor="t">
            <a:normAutofit/>
          </a:bodyPr>
          <a:lstStyle/>
          <a:p>
            <a:pPr marL="0" indent="0">
              <a:buNone/>
            </a:pPr>
            <a:r>
              <a:rPr lang="en-GB" sz="2200" b="1" dirty="0">
                <a:cs typeface="Calibri" panose="020F0502020204030204"/>
              </a:rPr>
              <a:t>Using MS Teams</a:t>
            </a:r>
          </a:p>
          <a:p>
            <a:r>
              <a:rPr lang="en-GB" sz="2200" dirty="0">
                <a:cs typeface="Calibri" panose="020F0502020204030204"/>
              </a:rPr>
              <a:t>The following eLearning </a:t>
            </a:r>
            <a:r>
              <a:rPr lang="en-GB" sz="2200" dirty="0">
                <a:solidFill>
                  <a:schemeClr val="accent1"/>
                </a:solidFill>
                <a:cs typeface="Calibri" panose="020F0502020204030204"/>
                <a:hlinkClick r:id="rId5">
                  <a:extLst>
                    <a:ext uri="{A12FA001-AC4F-418D-AE19-62706E023703}">
                      <ahyp:hlinkClr xmlns:ahyp="http://schemas.microsoft.com/office/drawing/2018/hyperlinkcolor" val="tx"/>
                    </a:ext>
                  </a:extLst>
                </a:hlinkClick>
              </a:rPr>
              <a:t>course</a:t>
            </a:r>
            <a:r>
              <a:rPr lang="en-GB" sz="2200" dirty="0">
                <a:cs typeface="Calibri" panose="020F0502020204030204"/>
              </a:rPr>
              <a:t> will provide detailed information on how to use MS Teams if you are not familiar with using it.</a:t>
            </a:r>
          </a:p>
          <a:p>
            <a:pPr marL="0" indent="0">
              <a:buNone/>
            </a:pPr>
            <a:endParaRPr lang="en-GB" sz="2200">
              <a:cs typeface="Calibri" panose="020F0502020204030204"/>
            </a:endParaRPr>
          </a:p>
        </p:txBody>
      </p:sp>
      <p:sp>
        <p:nvSpPr>
          <p:cNvPr id="4" name="TextBox 3">
            <a:extLst>
              <a:ext uri="{FF2B5EF4-FFF2-40B4-BE49-F238E27FC236}">
                <a16:creationId xmlns:a16="http://schemas.microsoft.com/office/drawing/2014/main" id="{E4D11810-60E4-0861-2DF5-AD8AD5AFB381}"/>
              </a:ext>
            </a:extLst>
          </p:cNvPr>
          <p:cNvSpPr txBox="1"/>
          <p:nvPr/>
        </p:nvSpPr>
        <p:spPr>
          <a:xfrm>
            <a:off x="1" y="6857990"/>
            <a:ext cx="4657344" cy="230832"/>
          </a:xfrm>
          <a:prstGeom prst="rect">
            <a:avLst/>
          </a:prstGeom>
          <a:noFill/>
        </p:spPr>
        <p:txBody>
          <a:bodyPr wrap="square" rtlCol="0">
            <a:spAutoFit/>
          </a:bodyPr>
          <a:lstStyle/>
          <a:p>
            <a:r>
              <a:rPr lang="en-GB" sz="900" dirty="0">
                <a:hlinkClick r:id="rId4" tooltip="https://en.wikipedia.org/wiki/Microsoft_Teams"/>
              </a:rPr>
              <a:t>This Photo</a:t>
            </a:r>
            <a:r>
              <a:rPr lang="en-GB" sz="900" dirty="0"/>
              <a:t> by Unknown Author is licensed under </a:t>
            </a:r>
            <a:r>
              <a:rPr lang="en-GB" sz="900" dirty="0">
                <a:hlinkClick r:id="rId6" tooltip="https://creativecommons.org/licenses/by-sa/3.0/"/>
              </a:rPr>
              <a:t>CC BY-SA</a:t>
            </a:r>
            <a:endParaRPr lang="en-GB" sz="900" dirty="0"/>
          </a:p>
        </p:txBody>
      </p:sp>
    </p:spTree>
    <p:extLst>
      <p:ext uri="{BB962C8B-B14F-4D97-AF65-F5344CB8AC3E}">
        <p14:creationId xmlns:p14="http://schemas.microsoft.com/office/powerpoint/2010/main" val="7359084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45174-15D8-34A5-0F5F-E4E38152218F}"/>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dirty="0"/>
              <a:t>UCC Systems</a:t>
            </a:r>
            <a:endParaRPr lang="en-US" sz="6600" kern="1200" dirty="0">
              <a:latin typeface="+mj-lt"/>
              <a:ea typeface="+mj-ea"/>
              <a:cs typeface="+mj-cs"/>
            </a:endParaRPr>
          </a:p>
        </p:txBody>
      </p:sp>
      <p:sp>
        <p:nvSpPr>
          <p:cNvPr id="3" name="Text Placeholder 2">
            <a:extLst>
              <a:ext uri="{FF2B5EF4-FFF2-40B4-BE49-F238E27FC236}">
                <a16:creationId xmlns:a16="http://schemas.microsoft.com/office/drawing/2014/main" id="{FBF6370A-DB29-BC98-15AF-59920319FDCE}"/>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21773240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D5E6-8A3D-17BB-5300-D37484C27E52}"/>
              </a:ext>
            </a:extLst>
          </p:cNvPr>
          <p:cNvSpPr>
            <a:spLocks noGrp="1"/>
          </p:cNvSpPr>
          <p:nvPr>
            <p:ph type="title"/>
          </p:nvPr>
        </p:nvSpPr>
        <p:spPr>
          <a:xfrm>
            <a:off x="5297762" y="329184"/>
            <a:ext cx="6251110" cy="1783080"/>
          </a:xfrm>
        </p:spPr>
        <p:txBody>
          <a:bodyPr anchor="b">
            <a:normAutofit/>
          </a:bodyPr>
          <a:lstStyle/>
          <a:p>
            <a:r>
              <a:rPr lang="en-GB" sz="5400" dirty="0">
                <a:cs typeface="Calibri Light"/>
              </a:rPr>
              <a:t>UCC Systems </a:t>
            </a:r>
            <a:endParaRPr lang="en-GB" sz="5400" dirty="0"/>
          </a:p>
        </p:txBody>
      </p:sp>
      <p:pic>
        <p:nvPicPr>
          <p:cNvPr id="5" name="Picture 4">
            <a:extLst>
              <a:ext uri="{FF2B5EF4-FFF2-40B4-BE49-F238E27FC236}">
                <a16:creationId xmlns:a16="http://schemas.microsoft.com/office/drawing/2014/main" id="{B54FB4A5-B466-9D08-2961-2F898CD3512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7485" r="2748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Text Placeholder 2">
            <a:extLst>
              <a:ext uri="{FF2B5EF4-FFF2-40B4-BE49-F238E27FC236}">
                <a16:creationId xmlns:a16="http://schemas.microsoft.com/office/drawing/2014/main" id="{F64B946E-19D0-C68B-3A12-06B11EC36467}"/>
              </a:ext>
            </a:extLst>
          </p:cNvPr>
          <p:cNvSpPr>
            <a:spLocks noGrp="1"/>
          </p:cNvSpPr>
          <p:nvPr>
            <p:ph idx="1"/>
          </p:nvPr>
        </p:nvSpPr>
        <p:spPr>
          <a:xfrm>
            <a:off x="5297762" y="2706624"/>
            <a:ext cx="6251110" cy="3483864"/>
          </a:xfrm>
        </p:spPr>
        <p:txBody>
          <a:bodyPr vert="horz" lIns="91440" tIns="45720" rIns="91440" bIns="45720" rtlCol="0" anchor="t">
            <a:normAutofit/>
          </a:bodyPr>
          <a:lstStyle/>
          <a:p>
            <a:r>
              <a:rPr lang="en-GB" sz="2200" dirty="0">
                <a:cs typeface="Calibri"/>
              </a:rPr>
              <a:t>Moodle</a:t>
            </a:r>
            <a:endParaRPr lang="en-US"/>
          </a:p>
          <a:p>
            <a:r>
              <a:rPr lang="en-GB" sz="2200" dirty="0">
                <a:cs typeface="Calibri"/>
              </a:rPr>
              <a:t>UCC Academic Services Moodle</a:t>
            </a:r>
            <a:endParaRPr lang="en-GB" sz="2200">
              <a:cs typeface="Calibri"/>
            </a:endParaRPr>
          </a:p>
          <a:p>
            <a:r>
              <a:rPr lang="en-GB" sz="2200" dirty="0">
                <a:cs typeface="Calibri"/>
              </a:rPr>
              <a:t>Academic Skills Centre</a:t>
            </a:r>
            <a:endParaRPr lang="en-GB" sz="2200">
              <a:cs typeface="Calibri"/>
            </a:endParaRPr>
          </a:p>
          <a:p>
            <a:r>
              <a:rPr lang="en-GB" sz="2200" dirty="0">
                <a:cs typeface="Calibri"/>
              </a:rPr>
              <a:t>Google Classroom</a:t>
            </a:r>
            <a:endParaRPr lang="en-GB" sz="2200">
              <a:cs typeface="Calibri"/>
            </a:endParaRPr>
          </a:p>
          <a:p>
            <a:r>
              <a:rPr lang="en-GB" sz="2200" dirty="0">
                <a:cs typeface="Calibri"/>
              </a:rPr>
              <a:t>CI Connect app</a:t>
            </a:r>
            <a:endParaRPr lang="en-GB" sz="2200">
              <a:cs typeface="Calibri"/>
            </a:endParaRPr>
          </a:p>
          <a:p>
            <a:r>
              <a:rPr lang="en-GB" sz="2200" dirty="0">
                <a:cs typeface="Calibri"/>
              </a:rPr>
              <a:t>Portal</a:t>
            </a:r>
            <a:endParaRPr lang="en-GB" sz="2200">
              <a:cs typeface="Calibri"/>
            </a:endParaRPr>
          </a:p>
          <a:p>
            <a:r>
              <a:rPr lang="en-GB" sz="2200" dirty="0">
                <a:cs typeface="Calibri"/>
              </a:rPr>
              <a:t>ATS2</a:t>
            </a:r>
            <a:endParaRPr lang="en-GB" sz="2200">
              <a:cs typeface="Calibri"/>
            </a:endParaRPr>
          </a:p>
          <a:p>
            <a:r>
              <a:rPr lang="en-GB" sz="2200" dirty="0">
                <a:cs typeface="Calibri"/>
              </a:rPr>
              <a:t>Printing</a:t>
            </a:r>
          </a:p>
          <a:p>
            <a:endParaRPr lang="en-GB" sz="2200">
              <a:cs typeface="Calibri"/>
            </a:endParaRPr>
          </a:p>
          <a:p>
            <a:endParaRPr lang="en-GB" sz="2200">
              <a:cs typeface="Calibri"/>
            </a:endParaRPr>
          </a:p>
          <a:p>
            <a:endParaRPr lang="en-GB" sz="2200">
              <a:cs typeface="Calibri"/>
            </a:endParaRPr>
          </a:p>
        </p:txBody>
      </p:sp>
      <p:sp>
        <p:nvSpPr>
          <p:cNvPr id="4" name="TextBox 3">
            <a:extLst>
              <a:ext uri="{FF2B5EF4-FFF2-40B4-BE49-F238E27FC236}">
                <a16:creationId xmlns:a16="http://schemas.microsoft.com/office/drawing/2014/main" id="{8AD091B4-0767-12B2-1538-E949B2057631}"/>
              </a:ext>
            </a:extLst>
          </p:cNvPr>
          <p:cNvSpPr txBox="1"/>
          <p:nvPr/>
        </p:nvSpPr>
        <p:spPr>
          <a:xfrm>
            <a:off x="0" y="6858000"/>
            <a:ext cx="4657725" cy="317500"/>
          </a:xfrm>
          <a:prstGeom prst="rect">
            <a:avLst/>
          </a:prstGeom>
        </p:spPr>
        <p:txBody>
          <a:bodyPr>
            <a:normAutofit fontScale="85000" lnSpcReduction="10000"/>
          </a:bodyPr>
          <a:lstStyle/>
          <a:p>
            <a:r>
              <a:rPr lang="en-US" dirty="0">
                <a:hlinkClick r:id="rId4"/>
              </a:rPr>
              <a:t>This Photo</a:t>
            </a:r>
            <a:r>
              <a:rPr lang="en-US" dirty="0"/>
              <a:t> by Unknown author is licensed under </a:t>
            </a:r>
            <a:r>
              <a:rPr lang="en-US" dirty="0">
                <a:hlinkClick r:id="rId5"/>
              </a:rPr>
              <a:t>CC BY</a:t>
            </a:r>
            <a:r>
              <a:rPr lang="en-US" dirty="0"/>
              <a:t>.</a:t>
            </a:r>
          </a:p>
        </p:txBody>
      </p:sp>
    </p:spTree>
    <p:extLst>
      <p:ext uri="{BB962C8B-B14F-4D97-AF65-F5344CB8AC3E}">
        <p14:creationId xmlns:p14="http://schemas.microsoft.com/office/powerpoint/2010/main" val="12422430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dirty="0">
                <a:cs typeface="Calibri Light"/>
              </a:rPr>
              <a:t>Moodle</a:t>
            </a:r>
            <a:endParaRPr lang="en-GB" sz="5400" dirty="0"/>
          </a:p>
        </p:txBody>
      </p:sp>
      <p:pic>
        <p:nvPicPr>
          <p:cNvPr id="5" name="Picture 4" descr="A ladder leading to clouds&#10;&#10;Description automatically generated">
            <a:extLst>
              <a:ext uri="{FF2B5EF4-FFF2-40B4-BE49-F238E27FC236}">
                <a16:creationId xmlns:a16="http://schemas.microsoft.com/office/drawing/2014/main" id="{935C3833-7404-EA23-2342-4760305DB27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7416" r="2741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buFont typeface="Arial"/>
              <a:buChar char="•"/>
            </a:pPr>
            <a:r>
              <a:rPr lang="en-GB" sz="2200" dirty="0">
                <a:latin typeface="Calibri"/>
                <a:cs typeface="Calibri"/>
              </a:rPr>
              <a:t>Moodle is </a:t>
            </a:r>
            <a:r>
              <a:rPr lang="en-GB" sz="2200" dirty="0">
                <a:latin typeface="Calibri"/>
                <a:ea typeface="+mn-lt"/>
                <a:cs typeface="Calibri"/>
              </a:rPr>
              <a:t>the virtual learning environment used by all UCC courses. </a:t>
            </a:r>
            <a:endParaRPr lang="en-US"/>
          </a:p>
          <a:p>
            <a:pPr>
              <a:buFont typeface="Arial"/>
              <a:buChar char="•"/>
            </a:pPr>
            <a:r>
              <a:rPr lang="en-GB" sz="2200" dirty="0">
                <a:latin typeface="Calibri"/>
                <a:ea typeface="+mn-lt"/>
                <a:cs typeface="Calibri"/>
              </a:rPr>
              <a:t>Course and module resources are published for students to access remotely or whilst on campus. </a:t>
            </a:r>
            <a:endParaRPr lang="en-GB" dirty="0"/>
          </a:p>
          <a:p>
            <a:pPr>
              <a:buFont typeface="Arial"/>
              <a:buChar char="•"/>
            </a:pPr>
            <a:r>
              <a:rPr lang="en-GB" sz="2200" dirty="0">
                <a:latin typeface="Calibri"/>
                <a:ea typeface="+mn-lt"/>
                <a:cs typeface="Calibri"/>
              </a:rPr>
              <a:t>Some lecturers may communicate via Moodle too, which forwards an email to your student email address.</a:t>
            </a:r>
            <a:endParaRPr lang="en-GB" sz="2200" dirty="0">
              <a:latin typeface="Calibri"/>
              <a:cs typeface="Calibri"/>
            </a:endParaRPr>
          </a:p>
          <a:p>
            <a:pPr>
              <a:buFont typeface="Arial,Sans-Serif"/>
              <a:buChar char="•"/>
            </a:pPr>
            <a:r>
              <a:rPr lang="en-GB" sz="2200" dirty="0">
                <a:latin typeface="Calibri"/>
                <a:cs typeface="Arial"/>
              </a:rPr>
              <a:t>To access Moodle externally, please save the link: </a:t>
            </a:r>
            <a:r>
              <a:rPr lang="en-GB" sz="2200" dirty="0">
                <a:solidFill>
                  <a:srgbClr val="0563C1"/>
                </a:solidFill>
                <a:latin typeface="Calibri"/>
                <a:cs typeface="Arial"/>
                <a:hlinkClick r:id="rId5"/>
              </a:rPr>
              <a:t>https://moodle.ccacolchester.com/</a:t>
            </a:r>
            <a:endParaRPr lang="en-US" sz="2200" dirty="0">
              <a:latin typeface="Calibri"/>
              <a:cs typeface="Arial"/>
            </a:endParaRPr>
          </a:p>
          <a:p>
            <a:pPr>
              <a:buFont typeface="Arial"/>
              <a:buChar char="•"/>
            </a:pPr>
            <a:endParaRPr lang="en-GB" sz="2200" dirty="0">
              <a:latin typeface="Calibri"/>
              <a:cs typeface="Calibri"/>
            </a:endParaRPr>
          </a:p>
          <a:p>
            <a:pPr marL="0" indent="0">
              <a:buNone/>
            </a:pPr>
            <a:endParaRPr lang="en-GB" sz="2200" dirty="0">
              <a:latin typeface="Arial"/>
              <a:cs typeface="Arial"/>
            </a:endParaRPr>
          </a:p>
        </p:txBody>
      </p:sp>
      <p:sp>
        <p:nvSpPr>
          <p:cNvPr id="8" name="TextBox 7">
            <a:extLst>
              <a:ext uri="{FF2B5EF4-FFF2-40B4-BE49-F238E27FC236}">
                <a16:creationId xmlns:a16="http://schemas.microsoft.com/office/drawing/2014/main" id="{6016A69B-CEFE-AB61-F8F8-7AFC4C32A181}"/>
              </a:ext>
            </a:extLst>
          </p:cNvPr>
          <p:cNvSpPr txBox="1"/>
          <p:nvPr/>
        </p:nvSpPr>
        <p:spPr>
          <a:xfrm>
            <a:off x="0" y="6858000"/>
            <a:ext cx="4657725" cy="317500"/>
          </a:xfrm>
          <a:prstGeom prst="rect">
            <a:avLst/>
          </a:prstGeom>
        </p:spPr>
        <p:txBody>
          <a:bodyPr>
            <a:normAutofit fontScale="70000" lnSpcReduction="20000"/>
          </a:bodyPr>
          <a:lstStyle/>
          <a:p>
            <a:r>
              <a:rPr lang="en-US" dirty="0">
                <a:hlinkClick r:id="rId4"/>
              </a:rPr>
              <a:t>This Photo</a:t>
            </a:r>
            <a:r>
              <a:rPr lang="en-US" dirty="0"/>
              <a:t> by Unknown author is licensed under </a:t>
            </a:r>
            <a:r>
              <a:rPr lang="en-US" dirty="0">
                <a:hlinkClick r:id="rId6"/>
              </a:rPr>
              <a:t>CC BY-SA-NC</a:t>
            </a:r>
            <a:r>
              <a:rPr lang="en-US" dirty="0"/>
              <a:t>.</a:t>
            </a:r>
          </a:p>
        </p:txBody>
      </p:sp>
      <p:pic>
        <p:nvPicPr>
          <p:cNvPr id="6" name="Picture 5" descr="A qr code on a white background&#10;&#10;Description automatically generated">
            <a:extLst>
              <a:ext uri="{FF2B5EF4-FFF2-40B4-BE49-F238E27FC236}">
                <a16:creationId xmlns:a16="http://schemas.microsoft.com/office/drawing/2014/main" id="{832C5202-81F2-FCE4-AF8C-4A73D2FD8627}"/>
              </a:ext>
            </a:extLst>
          </p:cNvPr>
          <p:cNvPicPr>
            <a:picLocks noChangeAspect="1"/>
          </p:cNvPicPr>
          <p:nvPr/>
        </p:nvPicPr>
        <p:blipFill>
          <a:blip r:embed="rId7"/>
          <a:stretch>
            <a:fillRect/>
          </a:stretch>
        </p:blipFill>
        <p:spPr>
          <a:xfrm>
            <a:off x="178549" y="224017"/>
            <a:ext cx="1914525" cy="1895475"/>
          </a:xfrm>
          <a:prstGeom prst="rect">
            <a:avLst/>
          </a:prstGeom>
        </p:spPr>
      </p:pic>
    </p:spTree>
    <p:extLst>
      <p:ext uri="{BB962C8B-B14F-4D97-AF65-F5344CB8AC3E}">
        <p14:creationId xmlns:p14="http://schemas.microsoft.com/office/powerpoint/2010/main" val="2577801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dirty="0">
                <a:cs typeface="Calibri Light"/>
              </a:rPr>
              <a:t>Moodle</a:t>
            </a:r>
            <a:endParaRPr lang="en-GB" sz="5400" dirty="0"/>
          </a:p>
        </p:txBody>
      </p:sp>
      <p:pic>
        <p:nvPicPr>
          <p:cNvPr id="5" name="Picture 4" descr="A ladder leading to clouds&#10;&#10;Description automatically generated">
            <a:extLst>
              <a:ext uri="{FF2B5EF4-FFF2-40B4-BE49-F238E27FC236}">
                <a16:creationId xmlns:a16="http://schemas.microsoft.com/office/drawing/2014/main" id="{935C3833-7404-EA23-2342-4760305DB27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7416" r="2741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4866441" y="2562850"/>
            <a:ext cx="7128128" cy="3483864"/>
          </a:xfrm>
        </p:spPr>
        <p:txBody>
          <a:bodyPr vert="horz" lIns="91440" tIns="45720" rIns="91440" bIns="45720" rtlCol="0" anchor="t">
            <a:noAutofit/>
          </a:bodyPr>
          <a:lstStyle/>
          <a:p>
            <a:pPr>
              <a:buFont typeface="Arial"/>
              <a:buChar char="•"/>
            </a:pPr>
            <a:r>
              <a:rPr lang="en-GB" sz="2200" dirty="0">
                <a:ea typeface="+mn-lt"/>
                <a:cs typeface="Arial"/>
              </a:rPr>
              <a:t>Typically, most courses have a General Page and each module that you study will have a module specific page too which include:</a:t>
            </a:r>
          </a:p>
          <a:p>
            <a:pPr lvl="1">
              <a:buFont typeface="Arial"/>
              <a:buChar char="•"/>
            </a:pPr>
            <a:r>
              <a:rPr lang="en-GB" sz="1800" dirty="0">
                <a:ea typeface="+mn-lt"/>
                <a:cs typeface="Arial"/>
              </a:rPr>
              <a:t>Module guides</a:t>
            </a:r>
            <a:endParaRPr lang="en-GB" sz="1800">
              <a:ea typeface="+mn-lt"/>
              <a:cs typeface="Arial"/>
            </a:endParaRPr>
          </a:p>
          <a:p>
            <a:pPr lvl="1">
              <a:buFont typeface="Arial"/>
              <a:buChar char="•"/>
            </a:pPr>
            <a:r>
              <a:rPr lang="en-GB" sz="1800" dirty="0">
                <a:ea typeface="+mn-lt"/>
                <a:cs typeface="Arial"/>
              </a:rPr>
              <a:t>Weekly PowerPoint presentations </a:t>
            </a:r>
            <a:endParaRPr lang="en-GB" dirty="0"/>
          </a:p>
          <a:p>
            <a:pPr lvl="1">
              <a:buFont typeface="Arial"/>
              <a:buChar char="•"/>
            </a:pPr>
            <a:r>
              <a:rPr lang="en-GB" sz="1800" dirty="0">
                <a:ea typeface="+mn-lt"/>
                <a:cs typeface="Arial"/>
              </a:rPr>
              <a:t>Handouts</a:t>
            </a:r>
            <a:endParaRPr lang="en-GB" sz="1800">
              <a:ea typeface="+mn-lt"/>
              <a:cs typeface="Arial"/>
            </a:endParaRPr>
          </a:p>
          <a:p>
            <a:pPr lvl="1">
              <a:buFont typeface="Arial"/>
              <a:buChar char="•"/>
            </a:pPr>
            <a:r>
              <a:rPr lang="en-GB" sz="1800" dirty="0">
                <a:ea typeface="+mn-lt"/>
                <a:cs typeface="Arial"/>
              </a:rPr>
              <a:t>URL links to useful web-based resources</a:t>
            </a:r>
            <a:endParaRPr lang="en-GB" sz="1800">
              <a:ea typeface="+mn-lt"/>
              <a:cs typeface="Arial"/>
            </a:endParaRPr>
          </a:p>
          <a:p>
            <a:pPr lvl="1">
              <a:buFont typeface="Arial"/>
              <a:buChar char="•"/>
            </a:pPr>
            <a:r>
              <a:rPr lang="en-GB" sz="1800" dirty="0">
                <a:ea typeface="+mn-lt"/>
                <a:cs typeface="Arial"/>
              </a:rPr>
              <a:t>Independent activities  </a:t>
            </a:r>
            <a:endParaRPr lang="en-GB" sz="1800">
              <a:ea typeface="+mn-lt"/>
              <a:cs typeface="Arial"/>
            </a:endParaRPr>
          </a:p>
          <a:p>
            <a:pPr marL="457200" lvl="1" indent="0">
              <a:buNone/>
            </a:pPr>
            <a:endParaRPr lang="en-GB" sz="1800">
              <a:cs typeface="Arial"/>
            </a:endParaRPr>
          </a:p>
          <a:p>
            <a:pPr>
              <a:buFont typeface="Arial,Sans-Serif"/>
              <a:buChar char="•"/>
            </a:pPr>
            <a:r>
              <a:rPr lang="en-GB" sz="2200" dirty="0">
                <a:latin typeface="Calibri"/>
                <a:ea typeface="+mn-lt"/>
                <a:cs typeface="Arial"/>
              </a:rPr>
              <a:t>Please access your dedicated Induction Moodle page </a:t>
            </a:r>
            <a:r>
              <a:rPr lang="en-GB" sz="2200" dirty="0">
                <a:solidFill>
                  <a:srgbClr val="0563C1"/>
                </a:solidFill>
                <a:latin typeface="Calibri"/>
                <a:ea typeface="+mn-lt"/>
                <a:cs typeface="Arial"/>
                <a:hlinkClick r:id="rId5"/>
              </a:rPr>
              <a:t>here</a:t>
            </a:r>
            <a:r>
              <a:rPr lang="en-GB" sz="2200" dirty="0">
                <a:latin typeface="Calibri"/>
                <a:ea typeface="+mn-lt"/>
                <a:cs typeface="Arial"/>
              </a:rPr>
              <a:t> now to access all the resources used today and for the next phases of your induction this semester.</a:t>
            </a:r>
            <a:endParaRPr lang="en-US" sz="2200" dirty="0">
              <a:latin typeface="Calibri"/>
              <a:ea typeface="+mn-lt"/>
              <a:cs typeface="Arial"/>
            </a:endParaRPr>
          </a:p>
          <a:p>
            <a:pPr>
              <a:buFont typeface="Arial"/>
              <a:buChar char="•"/>
            </a:pPr>
            <a:endParaRPr lang="en-GB" sz="2200" dirty="0">
              <a:ea typeface="+mn-lt"/>
              <a:cs typeface="+mn-lt"/>
            </a:endParaRPr>
          </a:p>
        </p:txBody>
      </p:sp>
      <p:sp>
        <p:nvSpPr>
          <p:cNvPr id="8" name="TextBox 7">
            <a:extLst>
              <a:ext uri="{FF2B5EF4-FFF2-40B4-BE49-F238E27FC236}">
                <a16:creationId xmlns:a16="http://schemas.microsoft.com/office/drawing/2014/main" id="{6016A69B-CEFE-AB61-F8F8-7AFC4C32A181}"/>
              </a:ext>
            </a:extLst>
          </p:cNvPr>
          <p:cNvSpPr txBox="1"/>
          <p:nvPr/>
        </p:nvSpPr>
        <p:spPr>
          <a:xfrm>
            <a:off x="0" y="6858000"/>
            <a:ext cx="4657725" cy="317500"/>
          </a:xfrm>
          <a:prstGeom prst="rect">
            <a:avLst/>
          </a:prstGeom>
        </p:spPr>
        <p:txBody>
          <a:bodyPr>
            <a:normAutofit fontScale="70000" lnSpcReduction="20000"/>
          </a:bodyPr>
          <a:lstStyle/>
          <a:p>
            <a:r>
              <a:rPr lang="en-US" dirty="0">
                <a:hlinkClick r:id="rId4"/>
              </a:rPr>
              <a:t>This Photo</a:t>
            </a:r>
            <a:r>
              <a:rPr lang="en-US" dirty="0"/>
              <a:t> by Unknown author is licensed under </a:t>
            </a:r>
            <a:r>
              <a:rPr lang="en-US" dirty="0">
                <a:hlinkClick r:id="rId6"/>
              </a:rPr>
              <a:t>CC BY-SA-NC</a:t>
            </a:r>
            <a:r>
              <a:rPr lang="en-US" dirty="0"/>
              <a:t>.</a:t>
            </a:r>
          </a:p>
        </p:txBody>
      </p:sp>
      <p:pic>
        <p:nvPicPr>
          <p:cNvPr id="12" name="Picture 11" descr="A qr code on a white background&#10;&#10;Description automatically generated">
            <a:extLst>
              <a:ext uri="{FF2B5EF4-FFF2-40B4-BE49-F238E27FC236}">
                <a16:creationId xmlns:a16="http://schemas.microsoft.com/office/drawing/2014/main" id="{49EF215B-EB34-B326-E718-D661E1EFAA4A}"/>
              </a:ext>
            </a:extLst>
          </p:cNvPr>
          <p:cNvPicPr>
            <a:picLocks noChangeAspect="1"/>
          </p:cNvPicPr>
          <p:nvPr/>
        </p:nvPicPr>
        <p:blipFill>
          <a:blip r:embed="rId7"/>
          <a:stretch>
            <a:fillRect/>
          </a:stretch>
        </p:blipFill>
        <p:spPr>
          <a:xfrm>
            <a:off x="274159" y="286109"/>
            <a:ext cx="1838325" cy="1828800"/>
          </a:xfrm>
          <a:prstGeom prst="rect">
            <a:avLst/>
          </a:prstGeom>
        </p:spPr>
      </p:pic>
    </p:spTree>
    <p:extLst>
      <p:ext uri="{BB962C8B-B14F-4D97-AF65-F5344CB8AC3E}">
        <p14:creationId xmlns:p14="http://schemas.microsoft.com/office/powerpoint/2010/main" val="29247110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dirty="0">
                <a:cs typeface="Calibri Light"/>
              </a:rPr>
              <a:t>UCC Academic Services </a:t>
            </a:r>
            <a:r>
              <a:rPr lang="en-GB" sz="5400" dirty="0"/>
              <a:t>Moodle Page</a:t>
            </a:r>
          </a:p>
        </p:txBody>
      </p:sp>
      <p:pic>
        <p:nvPicPr>
          <p:cNvPr id="5" name="Picture 4" descr="A screenshot of a web page&#10;&#10;Description automatically generated">
            <a:extLst>
              <a:ext uri="{FF2B5EF4-FFF2-40B4-BE49-F238E27FC236}">
                <a16:creationId xmlns:a16="http://schemas.microsoft.com/office/drawing/2014/main" id="{935C3833-7404-EA23-2342-4760305DB271}"/>
              </a:ext>
            </a:extLst>
          </p:cNvPr>
          <p:cNvPicPr>
            <a:picLocks noChangeAspect="1"/>
          </p:cNvPicPr>
          <p:nvPr/>
        </p:nvPicPr>
        <p:blipFill rotWithShape="1">
          <a:blip r:embed="rId3"/>
          <a:srcRect l="30650" r="3065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buFont typeface="Arial,Sans-Serif"/>
              <a:buChar char="•"/>
            </a:pPr>
            <a:r>
              <a:rPr lang="en-GB" sz="2200" dirty="0">
                <a:ea typeface="+mn-lt"/>
                <a:cs typeface="Arial"/>
              </a:rPr>
              <a:t>UCC Academic Services is the go-to department for advice regarding all academic aspects of your studies, including course work submissions, institutional regulations, additional learning resources and advice, careers guidance and transcripts.</a:t>
            </a:r>
            <a:endParaRPr lang="en-US" sz="2200"/>
          </a:p>
          <a:p>
            <a:pPr>
              <a:buFont typeface="Arial"/>
              <a:buChar char="•"/>
            </a:pPr>
            <a:r>
              <a:rPr lang="en-GB" sz="2200" dirty="0">
                <a:ea typeface="+mn-lt"/>
                <a:cs typeface="Arial"/>
              </a:rPr>
              <a:t>You can access this support by registering on the </a:t>
            </a:r>
            <a:r>
              <a:rPr lang="en-GB" sz="2200" dirty="0">
                <a:ea typeface="+mn-lt"/>
                <a:cs typeface="Arial"/>
                <a:hlinkClick r:id="rId4"/>
              </a:rPr>
              <a:t>link</a:t>
            </a:r>
            <a:r>
              <a:rPr lang="en-GB" sz="2200" dirty="0">
                <a:ea typeface="+mn-lt"/>
                <a:cs typeface="Arial"/>
              </a:rPr>
              <a:t> here.</a:t>
            </a:r>
            <a:endParaRPr lang="en-GB" sz="1300" dirty="0">
              <a:latin typeface="Arial"/>
              <a:cs typeface="Arial"/>
            </a:endParaRPr>
          </a:p>
          <a:p>
            <a:pPr marL="0" indent="0">
              <a:buNone/>
            </a:pPr>
            <a:endParaRPr lang="en-GB" sz="2200" b="1" dirty="0">
              <a:cs typeface="Calibri"/>
            </a:endParaRPr>
          </a:p>
          <a:p>
            <a:endParaRPr lang="en-GB" sz="2200" dirty="0">
              <a:cs typeface="Calibri"/>
            </a:endParaRPr>
          </a:p>
        </p:txBody>
      </p:sp>
      <p:pic>
        <p:nvPicPr>
          <p:cNvPr id="6" name="Picture 5" descr="A qr code on a white background&#10;&#10;Description automatically generated">
            <a:extLst>
              <a:ext uri="{FF2B5EF4-FFF2-40B4-BE49-F238E27FC236}">
                <a16:creationId xmlns:a16="http://schemas.microsoft.com/office/drawing/2014/main" id="{AF4B3C2C-2A8E-7FA5-168B-A0FD6064F186}"/>
              </a:ext>
            </a:extLst>
          </p:cNvPr>
          <p:cNvPicPr>
            <a:picLocks noChangeAspect="1"/>
          </p:cNvPicPr>
          <p:nvPr/>
        </p:nvPicPr>
        <p:blipFill>
          <a:blip r:embed="rId5"/>
          <a:stretch>
            <a:fillRect/>
          </a:stretch>
        </p:blipFill>
        <p:spPr>
          <a:xfrm>
            <a:off x="242807" y="120112"/>
            <a:ext cx="2097438" cy="2097438"/>
          </a:xfrm>
          <a:prstGeom prst="rect">
            <a:avLst/>
          </a:prstGeom>
        </p:spPr>
      </p:pic>
    </p:spTree>
    <p:extLst>
      <p:ext uri="{BB962C8B-B14F-4D97-AF65-F5344CB8AC3E}">
        <p14:creationId xmlns:p14="http://schemas.microsoft.com/office/powerpoint/2010/main" val="39588849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dirty="0">
                <a:cs typeface="Calibri Light"/>
              </a:rPr>
              <a:t>Academic Skills Centre (ASC)</a:t>
            </a:r>
            <a:endParaRPr lang="en-GB" sz="5400" dirty="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cstate="print">
            <a:extLst>
              <a:ext uri="{28A0092B-C50C-407E-A947-70E740481C1C}">
                <a14:useLocalDpi xmlns:a14="http://schemas.microsoft.com/office/drawing/2010/main" val="0"/>
              </a:ext>
            </a:extLst>
          </a:blip>
          <a:srcRect l="16055" r="1605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buFont typeface="Arial"/>
              <a:buChar char="•"/>
            </a:pPr>
            <a:r>
              <a:rPr lang="en-GB" sz="2000" dirty="0">
                <a:cs typeface="Arial"/>
              </a:rPr>
              <a:t>The Academic Skills Centre provides academic </a:t>
            </a:r>
            <a:r>
              <a:rPr lang="en-GB" sz="2000" dirty="0">
                <a:ea typeface="+mn-lt"/>
                <a:cs typeface="Arial"/>
              </a:rPr>
              <a:t>skills support and online resources to all of our undergraduate and postgraduate students. These are accessible all year round and are designed to support you to succeed in your studies. </a:t>
            </a:r>
          </a:p>
          <a:p>
            <a:pPr>
              <a:buFont typeface="Arial"/>
              <a:buChar char="•"/>
            </a:pPr>
            <a:r>
              <a:rPr lang="en-GB" sz="2000" dirty="0">
                <a:ea typeface="+mn-lt"/>
                <a:cs typeface="Arial"/>
              </a:rPr>
              <a:t>Services the ASC provides for students include:</a:t>
            </a:r>
            <a:endParaRPr lang="en-GB" sz="2000">
              <a:ea typeface="+mn-lt"/>
              <a:cs typeface="Arial"/>
            </a:endParaRPr>
          </a:p>
          <a:p>
            <a:pPr lvl="1">
              <a:buFont typeface="Arial"/>
              <a:buChar char="•"/>
            </a:pPr>
            <a:r>
              <a:rPr lang="en-GB" sz="1600" dirty="0">
                <a:ea typeface="+mn-lt"/>
                <a:cs typeface="Arial"/>
              </a:rPr>
              <a:t>eLearning courses.</a:t>
            </a:r>
            <a:endParaRPr lang="en-GB" sz="1600">
              <a:ea typeface="+mn-lt"/>
              <a:cs typeface="Arial"/>
            </a:endParaRPr>
          </a:p>
          <a:p>
            <a:pPr lvl="1">
              <a:buFont typeface="Arial"/>
              <a:buChar char="•"/>
            </a:pPr>
            <a:r>
              <a:rPr lang="en-GB" sz="1600" b="0" i="0" dirty="0">
                <a:solidFill>
                  <a:srgbClr val="000000"/>
                </a:solidFill>
                <a:effectLst/>
              </a:rPr>
              <a:t>Useful documents that can be downloaded and edited to suit your needs.</a:t>
            </a:r>
            <a:endParaRPr lang="en-GB" sz="1600" b="0" i="0" dirty="0">
              <a:solidFill>
                <a:srgbClr val="000000"/>
              </a:solidFill>
              <a:effectLst/>
              <a:ea typeface="+mn-lt"/>
              <a:cs typeface="Arial"/>
            </a:endParaRPr>
          </a:p>
          <a:p>
            <a:pPr lvl="1">
              <a:buFont typeface="Arial"/>
              <a:buChar char="•"/>
            </a:pPr>
            <a:r>
              <a:rPr lang="en-GB" sz="1600" b="0" i="0" dirty="0">
                <a:solidFill>
                  <a:srgbClr val="000000"/>
                </a:solidFill>
                <a:effectLst/>
              </a:rPr>
              <a:t>YouTube videos to support your skills development.</a:t>
            </a:r>
            <a:endParaRPr lang="en-GB" sz="1600" dirty="0">
              <a:ea typeface="+mn-lt"/>
              <a:cs typeface="Arial"/>
            </a:endParaRPr>
          </a:p>
          <a:p>
            <a:pPr lvl="1">
              <a:buFont typeface="Arial"/>
              <a:buChar char="•"/>
            </a:pPr>
            <a:r>
              <a:rPr lang="en-GB" sz="1600" b="0" i="0" dirty="0">
                <a:solidFill>
                  <a:srgbClr val="000000"/>
                </a:solidFill>
                <a:effectLst/>
              </a:rPr>
              <a:t>Bespoke sessions developed in collaboration with your Course Leaders.</a:t>
            </a:r>
            <a:endParaRPr lang="en-GB" sz="1600" dirty="0">
              <a:solidFill>
                <a:srgbClr val="000000"/>
              </a:solidFill>
              <a:ea typeface="+mn-lt"/>
              <a:cs typeface="Arial"/>
            </a:endParaRPr>
          </a:p>
          <a:p>
            <a:pPr lvl="1">
              <a:buFont typeface="Arial"/>
              <a:buChar char="•"/>
            </a:pPr>
            <a:r>
              <a:rPr lang="en-GB" sz="1600" b="0" i="0" dirty="0">
                <a:solidFill>
                  <a:srgbClr val="000000"/>
                </a:solidFill>
                <a:effectLst/>
              </a:rPr>
              <a:t>Scheduled face-to-face and online workshops that you can book onto.</a:t>
            </a:r>
            <a:endParaRPr lang="en-GB" sz="1600" dirty="0">
              <a:cs typeface="Arial"/>
            </a:endParaRPr>
          </a:p>
          <a:p>
            <a:pPr>
              <a:buFont typeface="Arial"/>
              <a:buChar char="•"/>
            </a:pPr>
            <a:endParaRPr lang="en-GB" sz="2200" dirty="0">
              <a:latin typeface="Arial"/>
              <a:cs typeface="Arial"/>
            </a:endParaRPr>
          </a:p>
        </p:txBody>
      </p:sp>
    </p:spTree>
    <p:extLst>
      <p:ext uri="{BB962C8B-B14F-4D97-AF65-F5344CB8AC3E}">
        <p14:creationId xmlns:p14="http://schemas.microsoft.com/office/powerpoint/2010/main" val="5424022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dirty="0">
                <a:cs typeface="Calibri Light"/>
              </a:rPr>
              <a:t>Academic Skills Centre (ASC)</a:t>
            </a:r>
            <a:endParaRPr lang="en-GB" sz="5400" dirty="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cstate="print">
            <a:extLst>
              <a:ext uri="{28A0092B-C50C-407E-A947-70E740481C1C}">
                <a14:useLocalDpi xmlns:a14="http://schemas.microsoft.com/office/drawing/2010/main" val="0"/>
              </a:ext>
            </a:extLst>
          </a:blip>
          <a:srcRect l="16055" r="1605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buFont typeface="Arial"/>
              <a:buChar char="•"/>
            </a:pPr>
            <a:r>
              <a:rPr lang="en-GB" sz="2200" dirty="0">
                <a:latin typeface="Calibri"/>
                <a:cs typeface="Arial"/>
              </a:rPr>
              <a:t>You can access the ASC </a:t>
            </a:r>
            <a:r>
              <a:rPr lang="en-GB" sz="2200" dirty="0">
                <a:latin typeface="Calibri"/>
                <a:cs typeface="Arial"/>
                <a:hlinkClick r:id="rId4"/>
              </a:rPr>
              <a:t>here</a:t>
            </a:r>
            <a:r>
              <a:rPr lang="en-GB" sz="2200" dirty="0">
                <a:latin typeface="Calibri"/>
                <a:cs typeface="Arial"/>
              </a:rPr>
              <a:t>. </a:t>
            </a:r>
          </a:p>
          <a:p>
            <a:pPr marL="0" indent="0">
              <a:buNone/>
            </a:pPr>
            <a:endParaRPr lang="en-GB" sz="2200">
              <a:latin typeface="Calibri"/>
              <a:cs typeface="Arial"/>
            </a:endParaRPr>
          </a:p>
          <a:p>
            <a:pPr>
              <a:buFont typeface="Arial"/>
              <a:buChar char="•"/>
            </a:pPr>
            <a:r>
              <a:rPr lang="en-GB" sz="2200" dirty="0">
                <a:latin typeface="Calibri"/>
                <a:cs typeface="Arial"/>
              </a:rPr>
              <a:t>Subscribe to the ASC YouTube channel </a:t>
            </a:r>
            <a:r>
              <a:rPr lang="en-GB" sz="2200" dirty="0">
                <a:latin typeface="Calibri"/>
                <a:cs typeface="Arial"/>
                <a:hlinkClick r:id="rId5"/>
              </a:rPr>
              <a:t>here</a:t>
            </a:r>
            <a:r>
              <a:rPr lang="en-GB" sz="2200" dirty="0">
                <a:latin typeface="Calibri"/>
                <a:cs typeface="Arial"/>
              </a:rPr>
              <a:t>.</a:t>
            </a:r>
            <a:endParaRPr lang="en-GB" sz="2200">
              <a:latin typeface="Calibri"/>
              <a:cs typeface="Arial"/>
            </a:endParaRPr>
          </a:p>
          <a:p>
            <a:pPr>
              <a:buFont typeface="Arial"/>
              <a:buChar char="•"/>
            </a:pPr>
            <a:endParaRPr lang="en-GB" sz="2200">
              <a:latin typeface="Arial"/>
              <a:cs typeface="Arial"/>
            </a:endParaRPr>
          </a:p>
          <a:p>
            <a:pPr algn="l" fontAlgn="base" latinLnBrk="0"/>
            <a:r>
              <a:rPr lang="en-GB" sz="2200" b="0" i="0" dirty="0">
                <a:solidFill>
                  <a:srgbClr val="000000"/>
                </a:solidFill>
                <a:effectLst/>
              </a:rPr>
              <a:t>You will be asked to study the following courses during your first few weeks to ensure that you get off to the best start possible:</a:t>
            </a:r>
          </a:p>
          <a:p>
            <a:pPr lvl="1" fontAlgn="base"/>
            <a:r>
              <a:rPr lang="en-GB" sz="1800" i="0">
                <a:solidFill>
                  <a:srgbClr val="000000"/>
                </a:solidFill>
                <a:effectLst/>
                <a:latin typeface="Calibri"/>
                <a:cs typeface="Calibri"/>
                <a:hlinkClick r:id="rId6"/>
              </a:rPr>
              <a:t>Introduction to Academic Reading</a:t>
            </a:r>
            <a:endParaRPr lang="en-GB" sz="1800" i="0">
              <a:solidFill>
                <a:srgbClr val="000000"/>
              </a:solidFill>
              <a:effectLst/>
              <a:latin typeface="Calibri"/>
              <a:cs typeface="Calibri"/>
            </a:endParaRPr>
          </a:p>
          <a:p>
            <a:pPr lvl="1" fontAlgn="base"/>
            <a:r>
              <a:rPr lang="en-GB" sz="1800" i="0">
                <a:solidFill>
                  <a:srgbClr val="000000"/>
                </a:solidFill>
                <a:effectLst/>
                <a:latin typeface="Calibri"/>
                <a:cs typeface="Calibri"/>
                <a:hlinkClick r:id="rId7"/>
              </a:rPr>
              <a:t>Note Taking</a:t>
            </a:r>
            <a:endParaRPr lang="en-GB" sz="1800" i="0">
              <a:solidFill>
                <a:srgbClr val="000000"/>
              </a:solidFill>
              <a:effectLst/>
              <a:latin typeface="Calibri"/>
              <a:cs typeface="Calibri"/>
            </a:endParaRPr>
          </a:p>
          <a:p>
            <a:pPr lvl="1" fontAlgn="base"/>
            <a:r>
              <a:rPr lang="en-GB" sz="1800" i="0">
                <a:solidFill>
                  <a:srgbClr val="000000"/>
                </a:solidFill>
                <a:effectLst/>
                <a:latin typeface="Calibri"/>
                <a:cs typeface="Calibri"/>
                <a:hlinkClick r:id="rId8"/>
              </a:rPr>
              <a:t>Time Management</a:t>
            </a:r>
            <a:endParaRPr lang="en-GB" sz="1800">
              <a:latin typeface="Calibri"/>
              <a:cs typeface="Calibri"/>
            </a:endParaRPr>
          </a:p>
        </p:txBody>
      </p:sp>
      <p:pic>
        <p:nvPicPr>
          <p:cNvPr id="6" name="Picture 5" descr="A qr code on a white background&#10;&#10;Description automatically generated">
            <a:extLst>
              <a:ext uri="{FF2B5EF4-FFF2-40B4-BE49-F238E27FC236}">
                <a16:creationId xmlns:a16="http://schemas.microsoft.com/office/drawing/2014/main" id="{AA9E5E16-AC44-B0EB-64B3-A4D93F358DC5}"/>
              </a:ext>
            </a:extLst>
          </p:cNvPr>
          <p:cNvPicPr>
            <a:picLocks noChangeAspect="1"/>
          </p:cNvPicPr>
          <p:nvPr/>
        </p:nvPicPr>
        <p:blipFill>
          <a:blip r:embed="rId9"/>
          <a:stretch>
            <a:fillRect/>
          </a:stretch>
        </p:blipFill>
        <p:spPr>
          <a:xfrm>
            <a:off x="2596552" y="231475"/>
            <a:ext cx="2096219" cy="2139350"/>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EE5AB7B5-D15B-F5EF-29EE-406D56D2BDEC}"/>
              </a:ext>
            </a:extLst>
          </p:cNvPr>
          <p:cNvPicPr>
            <a:picLocks noChangeAspect="1"/>
          </p:cNvPicPr>
          <p:nvPr/>
        </p:nvPicPr>
        <p:blipFill>
          <a:blip r:embed="rId10"/>
          <a:stretch>
            <a:fillRect/>
          </a:stretch>
        </p:blipFill>
        <p:spPr>
          <a:xfrm>
            <a:off x="66136" y="231475"/>
            <a:ext cx="2009955" cy="1981200"/>
          </a:xfrm>
          <a:prstGeom prst="rect">
            <a:avLst/>
          </a:prstGeom>
        </p:spPr>
      </p:pic>
    </p:spTree>
    <p:extLst>
      <p:ext uri="{BB962C8B-B14F-4D97-AF65-F5344CB8AC3E}">
        <p14:creationId xmlns:p14="http://schemas.microsoft.com/office/powerpoint/2010/main" val="34351433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dirty="0">
                <a:cs typeface="Calibri Light"/>
              </a:rPr>
              <a:t>Google Classroom</a:t>
            </a:r>
            <a:endParaRPr lang="en-GB" sz="5400" dirty="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692" r="23692"/>
          <a:stretch/>
        </p:blipFill>
        <p:spPr>
          <a:xfrm>
            <a:off x="107004" y="657480"/>
            <a:ext cx="4657344" cy="8312774"/>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buFont typeface="Arial"/>
              <a:buChar char="•"/>
            </a:pPr>
            <a:r>
              <a:rPr lang="en-GB" sz="2200" b="0" i="0" dirty="0">
                <a:solidFill>
                  <a:srgbClr val="000000"/>
                </a:solidFill>
                <a:effectLst/>
              </a:rPr>
              <a:t>Some courses use Google Classroom instead of Moodle to store resources and communicate with you, whilst other courses will use Google Classroom as an interactive teaching tool. </a:t>
            </a:r>
          </a:p>
          <a:p>
            <a:pPr>
              <a:buFont typeface="Arial"/>
              <a:buChar char="•"/>
            </a:pPr>
            <a:r>
              <a:rPr lang="en-GB" sz="2200" dirty="0">
                <a:cs typeface="Calibri"/>
              </a:rPr>
              <a:t>Your lecturers will confirm how your course or modules might use it. </a:t>
            </a:r>
          </a:p>
          <a:p>
            <a:pPr>
              <a:buFont typeface="Arial"/>
              <a:buChar char="•"/>
            </a:pPr>
            <a:r>
              <a:rPr lang="en-GB" sz="2200" dirty="0">
                <a:cs typeface="Calibri"/>
              </a:rPr>
              <a:t>Further information about how to use Google Classroom can be found in the eLearning </a:t>
            </a:r>
            <a:r>
              <a:rPr lang="en-GB" sz="2200" dirty="0">
                <a:cs typeface="Calibri"/>
                <a:hlinkClick r:id="rId5"/>
              </a:rPr>
              <a:t>here</a:t>
            </a:r>
            <a:r>
              <a:rPr lang="en-GB" sz="2200" dirty="0">
                <a:cs typeface="Calibri"/>
              </a:rPr>
              <a:t>. </a:t>
            </a:r>
            <a:endParaRPr lang="en-GB" sz="2200" dirty="0">
              <a:cs typeface="Calibri" panose="020F0502020204030204" pitchFamily="34" charset="0"/>
            </a:endParaRPr>
          </a:p>
        </p:txBody>
      </p:sp>
      <p:sp>
        <p:nvSpPr>
          <p:cNvPr id="4" name="TextBox 3">
            <a:extLst>
              <a:ext uri="{FF2B5EF4-FFF2-40B4-BE49-F238E27FC236}">
                <a16:creationId xmlns:a16="http://schemas.microsoft.com/office/drawing/2014/main" id="{044A26E6-8E1E-2A92-905C-9169EE840661}"/>
              </a:ext>
            </a:extLst>
          </p:cNvPr>
          <p:cNvSpPr txBox="1"/>
          <p:nvPr/>
        </p:nvSpPr>
        <p:spPr>
          <a:xfrm>
            <a:off x="32" y="6858005"/>
            <a:ext cx="4657344" cy="230832"/>
          </a:xfrm>
          <a:prstGeom prst="rect">
            <a:avLst/>
          </a:prstGeom>
          <a:noFill/>
        </p:spPr>
        <p:txBody>
          <a:bodyPr wrap="square" rtlCol="0">
            <a:spAutoFit/>
          </a:bodyPr>
          <a:lstStyle/>
          <a:p>
            <a:r>
              <a:rPr lang="en-GB" sz="900" dirty="0">
                <a:hlinkClick r:id="rId4" tooltip="https://ecampusontario.pressbooks.pub/techinthecurriculum/chapter/google-classroom/"/>
              </a:rPr>
              <a:t>This Photo</a:t>
            </a:r>
            <a:r>
              <a:rPr lang="en-GB" sz="900" dirty="0"/>
              <a:t> by Unknown Author is licensed under </a:t>
            </a:r>
            <a:r>
              <a:rPr lang="en-GB" sz="900" dirty="0">
                <a:hlinkClick r:id="rId6" tooltip="https://creativecommons.org/licenses/by-sa/3.0/"/>
              </a:rPr>
              <a:t>CC BY-SA</a:t>
            </a:r>
            <a:endParaRPr lang="en-GB" sz="900" dirty="0"/>
          </a:p>
        </p:txBody>
      </p:sp>
    </p:spTree>
    <p:extLst>
      <p:ext uri="{BB962C8B-B14F-4D97-AF65-F5344CB8AC3E}">
        <p14:creationId xmlns:p14="http://schemas.microsoft.com/office/powerpoint/2010/main" val="17941458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56485-76A5-5CF0-729F-52B80446C025}"/>
              </a:ext>
            </a:extLst>
          </p:cNvPr>
          <p:cNvSpPr>
            <a:spLocks noGrp="1"/>
          </p:cNvSpPr>
          <p:nvPr>
            <p:ph type="title"/>
          </p:nvPr>
        </p:nvSpPr>
        <p:spPr>
          <a:xfrm>
            <a:off x="5297762" y="329184"/>
            <a:ext cx="6251110" cy="1783080"/>
          </a:xfrm>
        </p:spPr>
        <p:txBody>
          <a:bodyPr anchor="b">
            <a:normAutofit/>
          </a:bodyPr>
          <a:lstStyle/>
          <a:p>
            <a:r>
              <a:rPr lang="en-GB" sz="5400" dirty="0">
                <a:cs typeface="Calibri Light"/>
              </a:rPr>
              <a:t>CI Connect App</a:t>
            </a:r>
            <a:endParaRPr lang="en-GB" sz="5400" dirty="0"/>
          </a:p>
        </p:txBody>
      </p:sp>
      <p:pic>
        <p:nvPicPr>
          <p:cNvPr id="5" name="Picture 4">
            <a:extLst>
              <a:ext uri="{FF2B5EF4-FFF2-40B4-BE49-F238E27FC236}">
                <a16:creationId xmlns:a16="http://schemas.microsoft.com/office/drawing/2014/main" id="{9D7D9391-33BD-5816-4B53-FA2F670AE173}"/>
              </a:ext>
            </a:extLst>
          </p:cNvPr>
          <p:cNvPicPr>
            <a:picLocks noChangeAspect="1"/>
          </p:cNvPicPr>
          <p:nvPr/>
        </p:nvPicPr>
        <p:blipFill>
          <a:blip r:embed="rId3">
            <a:extLst>
              <a:ext uri="{28A0092B-C50C-407E-A947-70E740481C1C}">
                <a14:useLocalDpi xmlns:a14="http://schemas.microsoft.com/office/drawing/2010/main" val="0"/>
              </a:ext>
            </a:extLst>
          </a:blip>
          <a:srcRect t="11011" b="1101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3CD2512E-5E00-2649-0809-E1AE2148C6C1}"/>
              </a:ext>
            </a:extLst>
          </p:cNvPr>
          <p:cNvSpPr>
            <a:spLocks noGrp="1"/>
          </p:cNvSpPr>
          <p:nvPr>
            <p:ph idx="1"/>
          </p:nvPr>
        </p:nvSpPr>
        <p:spPr>
          <a:xfrm>
            <a:off x="5297762" y="2706624"/>
            <a:ext cx="6251110" cy="3483864"/>
          </a:xfrm>
        </p:spPr>
        <p:txBody>
          <a:bodyPr vert="horz" lIns="91440" tIns="45720" rIns="91440" bIns="45720" rtlCol="0" anchor="t">
            <a:normAutofit lnSpcReduction="10000"/>
          </a:bodyPr>
          <a:lstStyle/>
          <a:p>
            <a:pPr marL="0" indent="0">
              <a:buNone/>
            </a:pPr>
            <a:endParaRPr lang="en-GB" sz="2200" b="1">
              <a:cs typeface="Calibri"/>
            </a:endParaRPr>
          </a:p>
          <a:p>
            <a:r>
              <a:rPr lang="en-GB" sz="2200" dirty="0">
                <a:cs typeface="Arial"/>
              </a:rPr>
              <a:t>CI Connect enables you to connect, communicate and collaborate with each other, your tutors and other staff, safely and securely.</a:t>
            </a:r>
            <a:endParaRPr lang="en-GB" sz="2200" dirty="0">
              <a:cs typeface="Calibri"/>
            </a:endParaRPr>
          </a:p>
          <a:p>
            <a:r>
              <a:rPr lang="en-GB" sz="2200" dirty="0">
                <a:cs typeface="Arial"/>
              </a:rPr>
              <a:t>The use of the app varies between courses. It is, however, useful for accessing your timetables, room numbers as well as keeping up to date with what is happening in the wider College. </a:t>
            </a:r>
          </a:p>
          <a:p>
            <a:r>
              <a:rPr lang="en-GB" sz="2200" dirty="0">
                <a:cs typeface="Arial"/>
              </a:rPr>
              <a:t>You can also access your emails, Moodle and report absence from the app.</a:t>
            </a:r>
            <a:endParaRPr lang="en-GB" dirty="0"/>
          </a:p>
          <a:p>
            <a:pPr marL="0" indent="0">
              <a:buNone/>
            </a:pPr>
            <a:endParaRPr lang="en-GB" sz="1700" dirty="0">
              <a:latin typeface="Arial"/>
              <a:cs typeface="Arial"/>
            </a:endParaRPr>
          </a:p>
          <a:p>
            <a:pPr marL="0" indent="0">
              <a:buNone/>
            </a:pPr>
            <a:endParaRPr lang="en-GB" sz="1700" dirty="0">
              <a:latin typeface="Arial"/>
              <a:cs typeface="Arial"/>
            </a:endParaRPr>
          </a:p>
        </p:txBody>
      </p:sp>
    </p:spTree>
    <p:extLst>
      <p:ext uri="{BB962C8B-B14F-4D97-AF65-F5344CB8AC3E}">
        <p14:creationId xmlns:p14="http://schemas.microsoft.com/office/powerpoint/2010/main" val="2285649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a:cs typeface="Calibri Light"/>
              </a:rPr>
              <a:t>Part 3: Course Structure</a:t>
            </a:r>
            <a:endParaRPr lang="en-GB"/>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7683842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56485-76A5-5CF0-729F-52B80446C025}"/>
              </a:ext>
            </a:extLst>
          </p:cNvPr>
          <p:cNvSpPr>
            <a:spLocks noGrp="1"/>
          </p:cNvSpPr>
          <p:nvPr>
            <p:ph type="title"/>
          </p:nvPr>
        </p:nvSpPr>
        <p:spPr>
          <a:xfrm>
            <a:off x="5297762" y="329184"/>
            <a:ext cx="6251110" cy="1783080"/>
          </a:xfrm>
        </p:spPr>
        <p:txBody>
          <a:bodyPr anchor="b">
            <a:normAutofit/>
          </a:bodyPr>
          <a:lstStyle/>
          <a:p>
            <a:r>
              <a:rPr lang="en-GB" sz="5400" dirty="0">
                <a:cs typeface="Calibri Light"/>
              </a:rPr>
              <a:t>CI Connect App</a:t>
            </a:r>
            <a:endParaRPr lang="en-GB" sz="5400" dirty="0"/>
          </a:p>
        </p:txBody>
      </p:sp>
      <p:pic>
        <p:nvPicPr>
          <p:cNvPr id="5" name="Picture 4">
            <a:extLst>
              <a:ext uri="{FF2B5EF4-FFF2-40B4-BE49-F238E27FC236}">
                <a16:creationId xmlns:a16="http://schemas.microsoft.com/office/drawing/2014/main" id="{9D7D9391-33BD-5816-4B53-FA2F670AE173}"/>
              </a:ext>
            </a:extLst>
          </p:cNvPr>
          <p:cNvPicPr>
            <a:picLocks noChangeAspect="1"/>
          </p:cNvPicPr>
          <p:nvPr/>
        </p:nvPicPr>
        <p:blipFill>
          <a:blip r:embed="rId3">
            <a:extLst>
              <a:ext uri="{28A0092B-C50C-407E-A947-70E740481C1C}">
                <a14:useLocalDpi xmlns:a14="http://schemas.microsoft.com/office/drawing/2010/main" val="0"/>
              </a:ext>
            </a:extLst>
          </a:blip>
          <a:srcRect t="11011" b="1101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3CD2512E-5E00-2649-0809-E1AE2148C6C1}"/>
              </a:ext>
            </a:extLst>
          </p:cNvPr>
          <p:cNvSpPr>
            <a:spLocks noGrp="1"/>
          </p:cNvSpPr>
          <p:nvPr>
            <p:ph idx="1"/>
          </p:nvPr>
        </p:nvSpPr>
        <p:spPr>
          <a:xfrm>
            <a:off x="5297762" y="2706624"/>
            <a:ext cx="6251110" cy="3483864"/>
          </a:xfrm>
        </p:spPr>
        <p:txBody>
          <a:bodyPr vert="horz" lIns="91440" tIns="45720" rIns="91440" bIns="45720" rtlCol="0" anchor="t">
            <a:normAutofit/>
          </a:bodyPr>
          <a:lstStyle/>
          <a:p>
            <a:r>
              <a:rPr lang="en-GB" sz="2200" b="1" dirty="0">
                <a:cs typeface="Calibri"/>
              </a:rPr>
              <a:t>Download the CI Connect app</a:t>
            </a:r>
            <a:r>
              <a:rPr lang="en-GB" sz="2200" dirty="0">
                <a:cs typeface="Calibri"/>
              </a:rPr>
              <a:t> from your app store.</a:t>
            </a:r>
          </a:p>
          <a:p>
            <a:r>
              <a:rPr lang="en-GB" sz="2200" dirty="0">
                <a:cs typeface="Calibri"/>
              </a:rPr>
              <a:t>Login with your student email and password (student ID number) e.g.</a:t>
            </a:r>
            <a:endParaRPr lang="en-GB" sz="2200">
              <a:cs typeface="Calibri"/>
            </a:endParaRPr>
          </a:p>
          <a:p>
            <a:pPr lvl="1"/>
            <a:r>
              <a:rPr lang="en-GB" sz="1800" dirty="0">
                <a:cs typeface="Calibri"/>
              </a:rPr>
              <a:t>Username: chrisa12979@colchester.ac.uk</a:t>
            </a:r>
            <a:endParaRPr lang="en-GB" sz="1800">
              <a:cs typeface="Calibri"/>
            </a:endParaRPr>
          </a:p>
          <a:p>
            <a:pPr lvl="1"/>
            <a:r>
              <a:rPr lang="en-GB" sz="1800" dirty="0">
                <a:cs typeface="Calibri"/>
              </a:rPr>
              <a:t>Password: 12979</a:t>
            </a:r>
            <a:endParaRPr lang="en-GB" sz="1800">
              <a:cs typeface="Calibri"/>
            </a:endParaRPr>
          </a:p>
          <a:p>
            <a:r>
              <a:rPr lang="en-GB" sz="2200" dirty="0">
                <a:cs typeface="Calibri"/>
              </a:rPr>
              <a:t>More details can be found </a:t>
            </a:r>
            <a:r>
              <a:rPr lang="en-GB" sz="2200" dirty="0">
                <a:cs typeface="Calibri"/>
                <a:hlinkClick r:id="rId4"/>
              </a:rPr>
              <a:t>here</a:t>
            </a:r>
            <a:r>
              <a:rPr lang="en-GB" sz="2200" dirty="0">
                <a:cs typeface="Calibri"/>
              </a:rPr>
              <a:t>.</a:t>
            </a:r>
          </a:p>
          <a:p>
            <a:pPr marL="457200" lvl="1" indent="0">
              <a:buNone/>
            </a:pPr>
            <a:endParaRPr lang="en-GB" sz="1800">
              <a:cs typeface="Calibri"/>
            </a:endParaRPr>
          </a:p>
        </p:txBody>
      </p:sp>
    </p:spTree>
    <p:extLst>
      <p:ext uri="{BB962C8B-B14F-4D97-AF65-F5344CB8AC3E}">
        <p14:creationId xmlns:p14="http://schemas.microsoft.com/office/powerpoint/2010/main" val="34000192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640080" y="329184"/>
            <a:ext cx="6894576" cy="1783080"/>
          </a:xfrm>
        </p:spPr>
        <p:txBody>
          <a:bodyPr anchor="b">
            <a:normAutofit/>
          </a:bodyPr>
          <a:lstStyle/>
          <a:p>
            <a:r>
              <a:rPr lang="en-GB" sz="5400" dirty="0">
                <a:cs typeface="Calibri Light"/>
              </a:rPr>
              <a:t>Portal</a:t>
            </a:r>
            <a:endParaRPr lang="en-GB" sz="5400" dirty="0"/>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640080" y="2706624"/>
            <a:ext cx="6894576" cy="3483864"/>
          </a:xfrm>
        </p:spPr>
        <p:txBody>
          <a:bodyPr vert="horz" lIns="91440" tIns="45720" rIns="91440" bIns="45720" rtlCol="0">
            <a:normAutofit/>
          </a:bodyPr>
          <a:lstStyle/>
          <a:p>
            <a:r>
              <a:rPr lang="en-GB" sz="2200" b="0" i="0" dirty="0">
                <a:effectLst/>
              </a:rPr>
              <a:t>The Portal is Colchester Institute's intranet. The system is also used as a gateway to students for items such as Moodle and the Library catalogue. </a:t>
            </a:r>
          </a:p>
          <a:p>
            <a:endParaRPr lang="en-GB" sz="2200">
              <a:cs typeface="Calibri"/>
            </a:endParaRPr>
          </a:p>
          <a:p>
            <a:r>
              <a:rPr lang="en-GB" sz="2200" dirty="0">
                <a:cs typeface="Calibri"/>
              </a:rPr>
              <a:t>You can access the Portal </a:t>
            </a:r>
            <a:r>
              <a:rPr lang="en-GB" sz="2200" dirty="0">
                <a:cs typeface="Calibri"/>
                <a:hlinkClick r:id="rId3"/>
              </a:rPr>
              <a:t>here</a:t>
            </a:r>
            <a:r>
              <a:rPr lang="en-GB" sz="2200" dirty="0">
                <a:cs typeface="Calibri"/>
              </a:rPr>
              <a:t> and will need your student login details to access the Portal. </a:t>
            </a:r>
          </a:p>
          <a:p>
            <a:pPr marL="0" indent="0">
              <a:buNone/>
            </a:pPr>
            <a:endParaRPr lang="en-GB" sz="2200">
              <a:cs typeface="Calibri"/>
            </a:endParaRPr>
          </a:p>
        </p:txBody>
      </p:sp>
      <p:pic>
        <p:nvPicPr>
          <p:cNvPr id="7" name="Picture 6">
            <a:extLst>
              <a:ext uri="{FF2B5EF4-FFF2-40B4-BE49-F238E27FC236}">
                <a16:creationId xmlns:a16="http://schemas.microsoft.com/office/drawing/2014/main" id="{94EF9395-DA9A-5A80-1DA3-C14BD15AE27A}"/>
              </a:ext>
            </a:extLst>
          </p:cNvPr>
          <p:cNvPicPr>
            <a:picLocks noChangeAspect="1"/>
          </p:cNvPicPr>
          <p:nvPr/>
        </p:nvPicPr>
        <p:blipFill>
          <a:blip r:embed="rId4"/>
          <a:stretch>
            <a:fillRect/>
          </a:stretch>
        </p:blipFill>
        <p:spPr>
          <a:xfrm>
            <a:off x="8514079" y="868911"/>
            <a:ext cx="2506131" cy="2486703"/>
          </a:xfrm>
          <a:prstGeom prst="rect">
            <a:avLst/>
          </a:prstGeom>
        </p:spPr>
      </p:pic>
      <p:pic>
        <p:nvPicPr>
          <p:cNvPr id="10" name="Picture 9">
            <a:extLst>
              <a:ext uri="{FF2B5EF4-FFF2-40B4-BE49-F238E27FC236}">
                <a16:creationId xmlns:a16="http://schemas.microsoft.com/office/drawing/2014/main" id="{6F0E2B90-F043-54B6-82CE-DBCBE9E4F0B7}"/>
              </a:ext>
            </a:extLst>
          </p:cNvPr>
          <p:cNvPicPr>
            <a:picLocks noChangeAspect="1"/>
          </p:cNvPicPr>
          <p:nvPr/>
        </p:nvPicPr>
        <p:blipFill>
          <a:blip r:embed="rId5"/>
          <a:stretch>
            <a:fillRect/>
          </a:stretch>
        </p:blipFill>
        <p:spPr>
          <a:xfrm>
            <a:off x="6943235" y="4043680"/>
            <a:ext cx="4916533" cy="1892865"/>
          </a:xfrm>
          <a:prstGeom prst="rect">
            <a:avLst/>
          </a:prstGeom>
        </p:spPr>
      </p:pic>
    </p:spTree>
    <p:extLst>
      <p:ext uri="{BB962C8B-B14F-4D97-AF65-F5344CB8AC3E}">
        <p14:creationId xmlns:p14="http://schemas.microsoft.com/office/powerpoint/2010/main" val="33771883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dirty="0">
                <a:cs typeface="Calibri Light"/>
              </a:rPr>
              <a:t>Assignment Submission - ATS2</a:t>
            </a:r>
            <a:endParaRPr lang="en-GB" sz="5400" dirty="0"/>
          </a:p>
        </p:txBody>
      </p:sp>
      <p:pic>
        <p:nvPicPr>
          <p:cNvPr id="5" name="Picture 4" descr="Worker typing on laptop">
            <a:extLst>
              <a:ext uri="{FF2B5EF4-FFF2-40B4-BE49-F238E27FC236}">
                <a16:creationId xmlns:a16="http://schemas.microsoft.com/office/drawing/2014/main" id="{935C3833-7404-EA23-2342-4760305DB271}"/>
              </a:ext>
            </a:extLst>
          </p:cNvPr>
          <p:cNvPicPr>
            <a:picLocks noChangeAspect="1"/>
          </p:cNvPicPr>
          <p:nvPr/>
        </p:nvPicPr>
        <p:blipFill>
          <a:blip r:embed="rId3" cstate="print">
            <a:extLst>
              <a:ext uri="{28A0092B-C50C-407E-A947-70E740481C1C}">
                <a14:useLocalDpi xmlns:a14="http://schemas.microsoft.com/office/drawing/2010/main" val="0"/>
              </a:ext>
            </a:extLst>
          </a:blip>
          <a:srcRect l="28992" r="28992"/>
          <a:stretch/>
        </p:blipFill>
        <p:spPr>
          <a:xfrm>
            <a:off x="0" y="-1260629"/>
            <a:ext cx="4657344" cy="8312774"/>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lgn="l" fontAlgn="base"/>
            <a:r>
              <a:rPr lang="en-GB" sz="2200" b="0" i="0" dirty="0">
                <a:solidFill>
                  <a:srgbClr val="000000"/>
                </a:solidFill>
                <a:effectLst/>
                <a:latin typeface="Calibri" panose="020F0502020204030204" pitchFamily="34" charset="0"/>
                <a:cs typeface="Calibri" panose="020F0502020204030204" pitchFamily="34" charset="0"/>
              </a:rPr>
              <a:t>Most of our courses (apart from ITE students) use ATS2 to support assignment submissions. You will receive an email each time work has been marked and feedback is ready for you to collect.</a:t>
            </a:r>
          </a:p>
          <a:p>
            <a:pPr algn="l" fontAlgn="base"/>
            <a:r>
              <a:rPr lang="en-GB" sz="2200" b="0" i="0" dirty="0">
                <a:solidFill>
                  <a:srgbClr val="000000"/>
                </a:solidFill>
                <a:effectLst/>
                <a:latin typeface="Calibri"/>
                <a:cs typeface="Calibri"/>
              </a:rPr>
              <a:t>You will be given more guidance on how to use ATS2 to submit your work and access your grade and feedback later in the semester </a:t>
            </a:r>
            <a:r>
              <a:rPr lang="en-GB" sz="2200" dirty="0">
                <a:solidFill>
                  <a:srgbClr val="000000"/>
                </a:solidFill>
                <a:latin typeface="Calibri"/>
                <a:cs typeface="Calibri"/>
              </a:rPr>
              <a:t>during</a:t>
            </a:r>
            <a:r>
              <a:rPr lang="en-GB" sz="2200" b="0" i="0" dirty="0">
                <a:solidFill>
                  <a:srgbClr val="000000"/>
                </a:solidFill>
                <a:effectLst/>
                <a:latin typeface="Calibri"/>
                <a:cs typeface="Calibri"/>
              </a:rPr>
              <a:t> Phase 3 of your induction. </a:t>
            </a:r>
            <a:endParaRPr lang="en-GB" sz="2200" b="0" i="0">
              <a:solidFill>
                <a:srgbClr val="000000"/>
              </a:solidFill>
              <a:effectLst/>
              <a:latin typeface="Calibri"/>
              <a:cs typeface="Calibri"/>
            </a:endParaRPr>
          </a:p>
          <a:p>
            <a:pPr algn="l" fontAlgn="base"/>
            <a:r>
              <a:rPr lang="en-GB" sz="2200" dirty="0">
                <a:solidFill>
                  <a:srgbClr val="000000"/>
                </a:solidFill>
                <a:latin typeface="Calibri" panose="020F0502020204030204" pitchFamily="34" charset="0"/>
                <a:cs typeface="Calibri" panose="020F0502020204030204" pitchFamily="34" charset="0"/>
              </a:rPr>
              <a:t>The external link can be accessed here: </a:t>
            </a:r>
            <a:r>
              <a:rPr lang="en-GB" sz="2200" b="0" i="0" dirty="0">
                <a:solidFill>
                  <a:srgbClr val="000000"/>
                </a:solidFill>
                <a:effectLst/>
                <a:latin typeface="Calibri" panose="020F0502020204030204" pitchFamily="34" charset="0"/>
                <a:cs typeface="Calibri" panose="020F0502020204030204" pitchFamily="34" charset="0"/>
                <a:hlinkClick r:id="rId4"/>
              </a:rPr>
              <a:t>https://ats2.colchester.ac.uk</a:t>
            </a:r>
            <a:endParaRPr lang="en-GB" sz="2200" b="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7552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dirty="0">
                <a:cs typeface="Calibri Light"/>
              </a:rPr>
              <a:t>Printing on Campus</a:t>
            </a:r>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507046"/>
            <a:ext cx="6553034" cy="3483864"/>
          </a:xfrm>
        </p:spPr>
        <p:txBody>
          <a:bodyPr vert="horz" lIns="91440" tIns="45720" rIns="91440" bIns="45720" rtlCol="0" anchor="t">
            <a:noAutofit/>
          </a:bodyPr>
          <a:lstStyle/>
          <a:p>
            <a:pPr fontAlgn="base"/>
            <a:r>
              <a:rPr lang="en-GB" sz="2200" dirty="0">
                <a:solidFill>
                  <a:srgbClr val="000000"/>
                </a:solidFill>
                <a:cs typeface="Calibri"/>
              </a:rPr>
              <a:t>We have printers stationed across campus where you can print from our networked desktop computers. You can also use them to photocopy or scan documents too. </a:t>
            </a:r>
            <a:endParaRPr lang="en-GB" sz="2200" b="1">
              <a:solidFill>
                <a:srgbClr val="000000"/>
              </a:solidFill>
              <a:latin typeface="Calibri"/>
              <a:cs typeface="Calibri"/>
            </a:endParaRPr>
          </a:p>
          <a:p>
            <a:pPr marL="0" indent="0">
              <a:buNone/>
            </a:pPr>
            <a:r>
              <a:rPr lang="en-GB" sz="2200" b="1" dirty="0">
                <a:solidFill>
                  <a:srgbClr val="000000"/>
                </a:solidFill>
                <a:latin typeface="Calibri"/>
                <a:cs typeface="Calibri"/>
              </a:rPr>
              <a:t>Registering your ID Card</a:t>
            </a:r>
            <a:endParaRPr lang="en-GB" sz="2200" b="1" dirty="0">
              <a:cs typeface="Calibri"/>
            </a:endParaRPr>
          </a:p>
          <a:p>
            <a:r>
              <a:rPr lang="en-GB" sz="2200" dirty="0">
                <a:solidFill>
                  <a:srgbClr val="000000"/>
                </a:solidFill>
                <a:ea typeface="+mn-lt"/>
                <a:cs typeface="+mn-lt"/>
              </a:rPr>
              <a:t>The first time you use the printer you need to register your ID card. Click </a:t>
            </a:r>
            <a:r>
              <a:rPr lang="en-GB" sz="2200" dirty="0">
                <a:solidFill>
                  <a:srgbClr val="000000"/>
                </a:solidFill>
                <a:ea typeface="+mn-lt"/>
                <a:cs typeface="+mn-lt"/>
                <a:hlinkClick r:id="rId3"/>
              </a:rPr>
              <a:t>here</a:t>
            </a:r>
            <a:r>
              <a:rPr lang="en-GB" sz="2200" dirty="0">
                <a:solidFill>
                  <a:srgbClr val="000000"/>
                </a:solidFill>
                <a:ea typeface="+mn-lt"/>
                <a:cs typeface="+mn-lt"/>
              </a:rPr>
              <a:t> for more information.</a:t>
            </a:r>
            <a:endParaRPr lang="en-GB" sz="2200" dirty="0">
              <a:solidFill>
                <a:srgbClr val="000000"/>
              </a:solidFill>
              <a:cs typeface="Calibri"/>
            </a:endParaRPr>
          </a:p>
          <a:p>
            <a:r>
              <a:rPr lang="en-GB" sz="2200" dirty="0">
                <a:solidFill>
                  <a:srgbClr val="000000"/>
                </a:solidFill>
                <a:cs typeface="Calibri"/>
              </a:rPr>
              <a:t>On your first time, we recommend you do this in the library or outside of UCC Academic Services to ensure someone is available to help if you need it. </a:t>
            </a:r>
          </a:p>
        </p:txBody>
      </p:sp>
      <p:pic>
        <p:nvPicPr>
          <p:cNvPr id="4" name="Picture 3">
            <a:extLst>
              <a:ext uri="{FF2B5EF4-FFF2-40B4-BE49-F238E27FC236}">
                <a16:creationId xmlns:a16="http://schemas.microsoft.com/office/drawing/2014/main" id="{5664BE33-6D91-3026-8FE3-D82420D73117}"/>
              </a:ext>
            </a:extLst>
          </p:cNvPr>
          <p:cNvPicPr>
            <a:picLocks noChangeAspect="1"/>
          </p:cNvPicPr>
          <p:nvPr/>
        </p:nvPicPr>
        <p:blipFill rotWithShape="1">
          <a:blip r:embed="rId4"/>
          <a:srcRect l="25556" r="26296"/>
          <a:stretch/>
        </p:blipFill>
        <p:spPr>
          <a:xfrm>
            <a:off x="1159124" y="237744"/>
            <a:ext cx="2982073" cy="6193536"/>
          </a:xfrm>
          <a:prstGeom prst="rect">
            <a:avLst/>
          </a:prstGeom>
        </p:spPr>
      </p:pic>
    </p:spTree>
    <p:extLst>
      <p:ext uri="{BB962C8B-B14F-4D97-AF65-F5344CB8AC3E}">
        <p14:creationId xmlns:p14="http://schemas.microsoft.com/office/powerpoint/2010/main" val="8159888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6FF9C-B0F4-57ED-97F0-C738B18E8473}"/>
              </a:ext>
            </a:extLst>
          </p:cNvPr>
          <p:cNvSpPr>
            <a:spLocks noGrp="1"/>
          </p:cNvSpPr>
          <p:nvPr>
            <p:ph type="title"/>
          </p:nvPr>
        </p:nvSpPr>
        <p:spPr>
          <a:xfrm>
            <a:off x="5297762" y="329184"/>
            <a:ext cx="6251110" cy="1783080"/>
          </a:xfrm>
        </p:spPr>
        <p:txBody>
          <a:bodyPr anchor="b">
            <a:normAutofit/>
          </a:bodyPr>
          <a:lstStyle/>
          <a:p>
            <a:r>
              <a:rPr lang="en-GB" sz="5400" dirty="0">
                <a:cs typeface="Calibri Light"/>
              </a:rPr>
              <a:t>Student Responsibilities</a:t>
            </a:r>
            <a:endParaRPr lang="en-GB" sz="5400" dirty="0"/>
          </a:p>
        </p:txBody>
      </p:sp>
      <p:pic>
        <p:nvPicPr>
          <p:cNvPr id="16" name="Picture 15" descr="Woman using laptop">
            <a:extLst>
              <a:ext uri="{FF2B5EF4-FFF2-40B4-BE49-F238E27FC236}">
                <a16:creationId xmlns:a16="http://schemas.microsoft.com/office/drawing/2014/main" id="{40090CC9-DC91-BD0D-3563-24CD46958AF7}"/>
              </a:ext>
            </a:extLst>
          </p:cNvPr>
          <p:cNvPicPr>
            <a:picLocks noChangeAspect="1"/>
          </p:cNvPicPr>
          <p:nvPr/>
        </p:nvPicPr>
        <p:blipFill rotWithShape="1">
          <a:blip r:embed="rId3"/>
          <a:srcRect l="27365" r="2736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CC3E178E-ECFC-5343-60E3-84206D6583E9}"/>
              </a:ext>
            </a:extLst>
          </p:cNvPr>
          <p:cNvSpPr>
            <a:spLocks noGrp="1"/>
          </p:cNvSpPr>
          <p:nvPr>
            <p:ph idx="1"/>
          </p:nvPr>
        </p:nvSpPr>
        <p:spPr>
          <a:xfrm>
            <a:off x="5297762" y="2706624"/>
            <a:ext cx="6251110" cy="4133088"/>
          </a:xfrm>
        </p:spPr>
        <p:txBody>
          <a:bodyPr vert="horz" lIns="91440" tIns="45720" rIns="91440" bIns="45720" rtlCol="0" anchor="t">
            <a:normAutofit fontScale="77500" lnSpcReduction="20000"/>
          </a:bodyPr>
          <a:lstStyle/>
          <a:p>
            <a:pPr marL="0" indent="0">
              <a:buNone/>
            </a:pPr>
            <a:r>
              <a:rPr lang="en-GB" sz="2200" b="1" dirty="0" err="1"/>
              <a:t>eSafety</a:t>
            </a:r>
            <a:r>
              <a:rPr lang="en-GB" sz="2200" b="1" dirty="0"/>
              <a:t> and ILT Code of Conduct Policy for Learners</a:t>
            </a:r>
            <a:endParaRPr lang="en-GB" sz="2200">
              <a:cs typeface="Calibri" panose="020F0502020204030204"/>
            </a:endParaRPr>
          </a:p>
          <a:p>
            <a:r>
              <a:rPr lang="en-GB" sz="2200" dirty="0">
                <a:ea typeface="+mn-lt"/>
                <a:cs typeface="+mn-lt"/>
              </a:rPr>
              <a:t>It is important that all of us take actions to keep ourselves and others safe online.</a:t>
            </a:r>
            <a:endParaRPr lang="en-GB" sz="2200" dirty="0"/>
          </a:p>
          <a:p>
            <a:r>
              <a:rPr lang="en-GB" sz="2200" dirty="0">
                <a:ea typeface="+mn-lt"/>
                <a:cs typeface="+mn-lt"/>
              </a:rPr>
              <a:t>Colchester Institute (CI) has a</a:t>
            </a:r>
            <a:r>
              <a:rPr lang="en-GB" sz="2200" b="1" dirty="0">
                <a:ea typeface="+mn-lt"/>
                <a:cs typeface="+mn-lt"/>
              </a:rPr>
              <a:t> </a:t>
            </a:r>
            <a:r>
              <a:rPr lang="en-GB" sz="2200" b="1" dirty="0">
                <a:ea typeface="+mn-lt"/>
                <a:cs typeface="+mn-lt"/>
                <a:hlinkClick r:id="rId4"/>
              </a:rPr>
              <a:t>eSafety and ILT Code of Conduct Policy for Learners</a:t>
            </a:r>
            <a:r>
              <a:rPr lang="en-GB" sz="2200" dirty="0">
                <a:ea typeface="+mn-lt"/>
                <a:cs typeface="+mn-lt"/>
              </a:rPr>
              <a:t> which you must read; by completing this course you have confirmed that you have read and agreed to this policy. </a:t>
            </a:r>
            <a:endParaRPr lang="en-GB" sz="2200" dirty="0"/>
          </a:p>
          <a:p>
            <a:r>
              <a:rPr lang="en-GB" sz="2200" dirty="0">
                <a:ea typeface="+mn-lt"/>
                <a:cs typeface="+mn-lt"/>
              </a:rPr>
              <a:t>It is very important that you use CI IT systems appropriately. If you do not, it could result in disciplinary action against you and even exclusion from the College.</a:t>
            </a:r>
            <a:endParaRPr lang="en-GB" sz="2200" dirty="0">
              <a:cs typeface="Calibri"/>
            </a:endParaRPr>
          </a:p>
          <a:p>
            <a:pPr marL="0" indent="0">
              <a:buNone/>
            </a:pPr>
            <a:r>
              <a:rPr lang="en-GB" sz="2200" b="1" dirty="0"/>
              <a:t>Maintain your Student Email Account</a:t>
            </a:r>
            <a:endParaRPr lang="en-GB" sz="2200" b="1" dirty="0">
              <a:cs typeface="Calibri"/>
            </a:endParaRPr>
          </a:p>
          <a:p>
            <a:r>
              <a:rPr lang="en-GB" sz="2200" dirty="0">
                <a:ea typeface="+mn-lt"/>
                <a:cs typeface="+mn-lt"/>
              </a:rPr>
              <a:t>It is important that you regularly check your UCC email account, particularly on the day before, or in the morning of lectures in case there are any important changes that you need to be aware of. </a:t>
            </a:r>
            <a:endParaRPr lang="en-GB" sz="2200" dirty="0"/>
          </a:p>
          <a:p>
            <a:r>
              <a:rPr lang="en-GB" sz="2200" dirty="0">
                <a:ea typeface="+mn-lt"/>
                <a:cs typeface="+mn-lt"/>
              </a:rPr>
              <a:t>This will be the main communication channel during your time at UCC and responsibility lies with you to keep up to date with communications and respond in a timely manner when required. </a:t>
            </a:r>
            <a:endParaRPr lang="en-GB" sz="1000" dirty="0">
              <a:cs typeface="Calibri"/>
            </a:endParaRPr>
          </a:p>
        </p:txBody>
      </p:sp>
      <p:pic>
        <p:nvPicPr>
          <p:cNvPr id="4" name="Picture 3" descr="A qr code on a white background&#10;&#10;Description automatically generated">
            <a:extLst>
              <a:ext uri="{FF2B5EF4-FFF2-40B4-BE49-F238E27FC236}">
                <a16:creationId xmlns:a16="http://schemas.microsoft.com/office/drawing/2014/main" id="{782B39A5-A69E-ECF2-BF13-C6D4EC1113E5}"/>
              </a:ext>
            </a:extLst>
          </p:cNvPr>
          <p:cNvPicPr>
            <a:picLocks noChangeAspect="1"/>
          </p:cNvPicPr>
          <p:nvPr/>
        </p:nvPicPr>
        <p:blipFill>
          <a:blip r:embed="rId5"/>
          <a:stretch>
            <a:fillRect/>
          </a:stretch>
        </p:blipFill>
        <p:spPr>
          <a:xfrm>
            <a:off x="9785230" y="332117"/>
            <a:ext cx="2225616" cy="2211238"/>
          </a:xfrm>
          <a:prstGeom prst="rect">
            <a:avLst/>
          </a:prstGeom>
        </p:spPr>
      </p:pic>
    </p:spTree>
    <p:extLst>
      <p:ext uri="{BB962C8B-B14F-4D97-AF65-F5344CB8AC3E}">
        <p14:creationId xmlns:p14="http://schemas.microsoft.com/office/powerpoint/2010/main" val="4417956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dirty="0">
                <a:cs typeface="Calibri Light"/>
              </a:rPr>
              <a:t>ILT Support</a:t>
            </a:r>
            <a:endParaRPr lang="en-GB" sz="5400" dirty="0"/>
          </a:p>
        </p:txBody>
      </p:sp>
      <p:pic>
        <p:nvPicPr>
          <p:cNvPr id="5" name="Picture 4" descr="Keyboard Question Help - Free image on Pixabay">
            <a:extLst>
              <a:ext uri="{FF2B5EF4-FFF2-40B4-BE49-F238E27FC236}">
                <a16:creationId xmlns:a16="http://schemas.microsoft.com/office/drawing/2014/main" id="{376FEED2-4559-5D8E-107C-CA6F7DBB2E0E}"/>
              </a:ext>
            </a:extLst>
          </p:cNvPr>
          <p:cNvPicPr>
            <a:picLocks noChangeAspect="1"/>
          </p:cNvPicPr>
          <p:nvPr/>
        </p:nvPicPr>
        <p:blipFill>
          <a:blip r:embed="rId3"/>
          <a:srcRect l="27363" r="27363"/>
          <a:stretch/>
        </p:blipFill>
        <p:spPr>
          <a:xfrm>
            <a:off x="1" y="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4026304"/>
          </a:xfrm>
        </p:spPr>
        <p:txBody>
          <a:bodyPr vert="horz" lIns="91440" tIns="45720" rIns="91440" bIns="45720" rtlCol="0" anchor="t">
            <a:normAutofit lnSpcReduction="10000"/>
          </a:bodyPr>
          <a:lstStyle/>
          <a:p>
            <a:pPr>
              <a:buNone/>
            </a:pPr>
            <a:r>
              <a:rPr lang="en-GB" sz="2200" b="1" dirty="0"/>
              <a:t>ILT Service Desk</a:t>
            </a:r>
            <a:endParaRPr lang="en-US" sz="2200">
              <a:cs typeface="Calibri"/>
            </a:endParaRPr>
          </a:p>
          <a:p>
            <a:r>
              <a:rPr lang="en-GB" sz="2200" dirty="0">
                <a:ea typeface="+mn-lt"/>
                <a:cs typeface="+mn-lt"/>
              </a:rPr>
              <a:t>If you have an IT problem, or cannot access our systems, the ILT department has a dedicated system support centre which can be contacted via:</a:t>
            </a:r>
            <a:endParaRPr lang="en-GB" sz="2200">
              <a:ea typeface="+mn-lt"/>
              <a:cs typeface="+mn-lt"/>
            </a:endParaRPr>
          </a:p>
          <a:p>
            <a:pPr lvl="1"/>
            <a:r>
              <a:rPr lang="en-GB" sz="1800">
                <a:ea typeface="+mn-lt"/>
                <a:cs typeface="+mn-lt"/>
              </a:rPr>
              <a:t> </a:t>
            </a:r>
            <a:r>
              <a:rPr lang="en-GB" sz="1800">
                <a:ea typeface="+mn-lt"/>
                <a:cs typeface="+mn-lt"/>
                <a:hlinkClick r:id="rId4"/>
              </a:rPr>
              <a:t>ILT Service Desk Portal</a:t>
            </a:r>
            <a:endParaRPr lang="en-GB" sz="1800">
              <a:ea typeface="+mn-lt"/>
              <a:cs typeface="+mn-lt"/>
            </a:endParaRPr>
          </a:p>
          <a:p>
            <a:pPr lvl="1"/>
            <a:r>
              <a:rPr lang="en-GB" sz="1800" dirty="0">
                <a:ea typeface="+mn-lt"/>
                <a:cs typeface="+mn-lt"/>
              </a:rPr>
              <a:t>Emailing </a:t>
            </a:r>
            <a:r>
              <a:rPr lang="en-GB" sz="1800" dirty="0">
                <a:ea typeface="+mn-lt"/>
                <a:cs typeface="+mn-lt"/>
                <a:hlinkClick r:id="rId5"/>
              </a:rPr>
              <a:t>iltservicedesk@colchester.ac.uk</a:t>
            </a:r>
            <a:r>
              <a:rPr lang="en-GB" sz="1800" dirty="0">
                <a:ea typeface="+mn-lt"/>
                <a:cs typeface="+mn-lt"/>
              </a:rPr>
              <a:t> </a:t>
            </a:r>
            <a:endParaRPr lang="en-GB" sz="1800">
              <a:ea typeface="+mn-lt"/>
              <a:cs typeface="+mn-lt"/>
            </a:endParaRPr>
          </a:p>
          <a:p>
            <a:pPr lvl="1"/>
            <a:r>
              <a:rPr lang="en-GB" sz="1800" dirty="0">
                <a:ea typeface="+mn-lt"/>
                <a:cs typeface="+mn-lt"/>
              </a:rPr>
              <a:t>Calling </a:t>
            </a:r>
            <a:r>
              <a:rPr lang="en-GB" sz="1800" b="1" dirty="0">
                <a:ea typeface="+mn-lt"/>
                <a:cs typeface="+mn-lt"/>
              </a:rPr>
              <a:t>01206 712222</a:t>
            </a:r>
            <a:r>
              <a:rPr lang="en-GB" sz="1800" dirty="0">
                <a:ea typeface="+mn-lt"/>
                <a:cs typeface="+mn-lt"/>
              </a:rPr>
              <a:t>.</a:t>
            </a:r>
            <a:endParaRPr lang="en-GB" sz="1800">
              <a:ea typeface="+mn-lt"/>
              <a:cs typeface="+mn-lt"/>
            </a:endParaRPr>
          </a:p>
          <a:p>
            <a:pPr lvl="1"/>
            <a:r>
              <a:rPr lang="en-GB" sz="1800" dirty="0">
                <a:ea typeface="+mn-lt"/>
                <a:cs typeface="+mn-lt"/>
              </a:rPr>
              <a:t>Drop in to the ILT Service Desk in Room B308, B Block in the main block.</a:t>
            </a:r>
            <a:endParaRPr lang="en-GB" sz="1800" dirty="0">
              <a:cs typeface="Calibri" panose="020F0502020204030204"/>
            </a:endParaRPr>
          </a:p>
          <a:p>
            <a:pPr>
              <a:buNone/>
            </a:pPr>
            <a:r>
              <a:rPr lang="en-GB" sz="2200" b="1" dirty="0">
                <a:solidFill>
                  <a:srgbClr val="000000"/>
                </a:solidFill>
                <a:latin typeface="Calibri"/>
                <a:cs typeface="Arial"/>
              </a:rPr>
              <a:t>FAQs</a:t>
            </a:r>
            <a:endParaRPr lang="en-US" sz="2200" dirty="0">
              <a:solidFill>
                <a:srgbClr val="000000"/>
              </a:solidFill>
              <a:latin typeface="Calibri"/>
              <a:cs typeface="Arial"/>
            </a:endParaRPr>
          </a:p>
          <a:p>
            <a:pPr>
              <a:buFont typeface="Arial"/>
              <a:buChar char="•"/>
            </a:pPr>
            <a:r>
              <a:rPr lang="en-GB" sz="2200" dirty="0">
                <a:solidFill>
                  <a:srgbClr val="000000"/>
                </a:solidFill>
                <a:latin typeface="Calibri"/>
                <a:cs typeface="Arial"/>
              </a:rPr>
              <a:t>You might benefit from using this </a:t>
            </a:r>
            <a:r>
              <a:rPr lang="en-GB" sz="2200" dirty="0">
                <a:solidFill>
                  <a:srgbClr val="000000"/>
                </a:solidFill>
                <a:latin typeface="Calibri"/>
                <a:cs typeface="Arial"/>
                <a:hlinkClick r:id="rId6"/>
              </a:rPr>
              <a:t>link</a:t>
            </a:r>
            <a:r>
              <a:rPr lang="en-GB" sz="2200" dirty="0">
                <a:solidFill>
                  <a:srgbClr val="000000"/>
                </a:solidFill>
                <a:latin typeface="Calibri"/>
                <a:cs typeface="Arial"/>
              </a:rPr>
              <a:t> to access commonly asked questions about our systems. </a:t>
            </a:r>
            <a:endParaRPr lang="en-GB" dirty="0">
              <a:latin typeface="Calibri"/>
            </a:endParaRPr>
          </a:p>
          <a:p>
            <a:pPr marL="0" indent="0">
              <a:buNone/>
            </a:pPr>
            <a:endParaRPr lang="en-GB" sz="2200" dirty="0">
              <a:solidFill>
                <a:srgbClr val="000000"/>
              </a:solidFill>
              <a:cs typeface="Calibri" panose="020F0502020204030204"/>
            </a:endParaRPr>
          </a:p>
        </p:txBody>
      </p:sp>
    </p:spTree>
    <p:extLst>
      <p:ext uri="{BB962C8B-B14F-4D97-AF65-F5344CB8AC3E}">
        <p14:creationId xmlns:p14="http://schemas.microsoft.com/office/powerpoint/2010/main" val="17730520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dirty="0">
                <a:cs typeface="Calibri Light"/>
              </a:rPr>
              <a:t>What Next</a:t>
            </a:r>
            <a:endParaRPr lang="en-GB" sz="5400" dirty="0"/>
          </a:p>
        </p:txBody>
      </p:sp>
      <p:pic>
        <p:nvPicPr>
          <p:cNvPr id="5" name="Picture 4" descr="Keyboard Question Help - Free image on Pixabay">
            <a:extLst>
              <a:ext uri="{FF2B5EF4-FFF2-40B4-BE49-F238E27FC236}">
                <a16:creationId xmlns:a16="http://schemas.microsoft.com/office/drawing/2014/main" id="{376FEED2-4559-5D8E-107C-CA6F7DBB2E0E}"/>
              </a:ext>
            </a:extLst>
          </p:cNvPr>
          <p:cNvPicPr>
            <a:picLocks noChangeAspect="1"/>
          </p:cNvPicPr>
          <p:nvPr/>
        </p:nvPicPr>
        <p:blipFill>
          <a:blip r:embed="rId3"/>
          <a:srcRect l="27363" r="27363"/>
          <a:stretch/>
        </p:blipFill>
        <p:spPr>
          <a:xfrm>
            <a:off x="1" y="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4026304"/>
          </a:xfrm>
        </p:spPr>
        <p:txBody>
          <a:bodyPr vert="horz" lIns="91440" tIns="45720" rIns="91440" bIns="45720" rtlCol="0" anchor="t">
            <a:normAutofit/>
          </a:bodyPr>
          <a:lstStyle/>
          <a:p>
            <a:r>
              <a:rPr lang="en-GB" sz="2200" dirty="0"/>
              <a:t>There are several actions to undertake. For a variety of reasons, you may not have been able to action all these today. </a:t>
            </a:r>
            <a:endParaRPr lang="en-US"/>
          </a:p>
          <a:p>
            <a:r>
              <a:rPr lang="en-GB" sz="2200" b="1" dirty="0"/>
              <a:t>Firstly, please don't worry! </a:t>
            </a:r>
            <a:r>
              <a:rPr lang="en-GB" sz="2200" dirty="0"/>
              <a:t>We have a checklist on the </a:t>
            </a:r>
            <a:r>
              <a:rPr lang="en-GB" sz="2200" dirty="0">
                <a:hlinkClick r:id="rId4"/>
              </a:rPr>
              <a:t>Induction Moodle page</a:t>
            </a:r>
            <a:r>
              <a:rPr lang="en-GB" sz="2200" dirty="0"/>
              <a:t> to remind you of what to do; you will also find a copy of this presentation, as well as an eLearning course on our systems to that you could study as well.</a:t>
            </a:r>
            <a:endParaRPr lang="en-US"/>
          </a:p>
          <a:p>
            <a:r>
              <a:rPr lang="en-GB" sz="2200" dirty="0">
                <a:cs typeface="Calibri" panose="020F0502020204030204"/>
              </a:rPr>
              <a:t>We also have some scheduled drop-in sessions next week that you can attend too.</a:t>
            </a:r>
          </a:p>
          <a:p>
            <a:pPr marL="0" indent="0">
              <a:buNone/>
            </a:pPr>
            <a:endParaRPr lang="en-GB" sz="2200">
              <a:cs typeface="Calibri" panose="020F0502020204030204"/>
            </a:endParaRPr>
          </a:p>
        </p:txBody>
      </p:sp>
    </p:spTree>
    <p:extLst>
      <p:ext uri="{BB962C8B-B14F-4D97-AF65-F5344CB8AC3E}">
        <p14:creationId xmlns:p14="http://schemas.microsoft.com/office/powerpoint/2010/main" val="13171660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a:cs typeface="Calibri Light"/>
              </a:rPr>
              <a:t>Part 8: Placements</a:t>
            </a:r>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a:xfrm>
            <a:off x="831850" y="4828949"/>
            <a:ext cx="10515600" cy="1500187"/>
          </a:xfrm>
        </p:spPr>
        <p:txBody>
          <a:bodyPr vert="horz" lIns="91440" tIns="45720" rIns="91440" bIns="45720" rtlCol="0" anchor="t">
            <a:normAutofit/>
          </a:bodyPr>
          <a:lstStyle/>
          <a:p>
            <a:endParaRPr lang="en-GB"/>
          </a:p>
        </p:txBody>
      </p:sp>
    </p:spTree>
    <p:extLst>
      <p:ext uri="{BB962C8B-B14F-4D97-AF65-F5344CB8AC3E}">
        <p14:creationId xmlns:p14="http://schemas.microsoft.com/office/powerpoint/2010/main" val="18850255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cs typeface="Calibri Light"/>
              </a:rPr>
              <a:t>Placements</a:t>
            </a: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r>
              <a:rPr lang="en-GB" sz="2400">
                <a:latin typeface="Calibri"/>
                <a:cs typeface="Arial"/>
              </a:rPr>
              <a:t>You will be either volunteering or working in a school, nursery or preschool at least one day per week. Over the 3 years we require a minimum of 80 days logged in your books. </a:t>
            </a:r>
          </a:p>
          <a:p>
            <a:r>
              <a:rPr lang="en-GB" sz="2400">
                <a:latin typeface="Calibri"/>
                <a:cs typeface="Arial"/>
              </a:rPr>
              <a:t>We will send letters to your placements to introduce ourselves, the course and what we expect from them as well as what they can expect from you.</a:t>
            </a:r>
            <a:endParaRPr lang="en-GB" sz="2400">
              <a:latin typeface="Calibri"/>
              <a:ea typeface="Calibri"/>
              <a:cs typeface="Arial"/>
            </a:endParaRPr>
          </a:p>
          <a:p>
            <a:r>
              <a:rPr lang="en-GB" sz="2400">
                <a:latin typeface="Calibri"/>
                <a:cs typeface="Arial"/>
              </a:rPr>
              <a:t>An outline of these expectations and guidelines are contained in the placement book which we will look at briefly now and in detail over the next few weeks. </a:t>
            </a:r>
            <a:endParaRPr lang="en-GB" sz="2400">
              <a:latin typeface="Calibri"/>
              <a:ea typeface="Calibri"/>
              <a:cs typeface="Arial"/>
            </a:endParaRPr>
          </a:p>
          <a:p>
            <a:r>
              <a:rPr lang="en-GB" sz="2400">
                <a:latin typeface="Calibri"/>
                <a:cs typeface="Arial"/>
              </a:rPr>
              <a:t>We will need a name for your placement, contact details and a lead persons name if applicable. </a:t>
            </a:r>
            <a:endParaRPr lang="en-GB" sz="2400">
              <a:latin typeface="Calibri"/>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75101" y="1591421"/>
            <a:ext cx="11686271" cy="39541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panose="020F0502020204030204"/>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a:cs typeface="Calibri" panose="020F0502020204030204"/>
            </a:endParaRPr>
          </a:p>
        </p:txBody>
      </p:sp>
    </p:spTree>
    <p:extLst>
      <p:ext uri="{BB962C8B-B14F-4D97-AF65-F5344CB8AC3E}">
        <p14:creationId xmlns:p14="http://schemas.microsoft.com/office/powerpoint/2010/main" val="15977064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cs typeface="Calibri Light"/>
              </a:rPr>
              <a:t>Teams Link – Placement Link Book/Files</a:t>
            </a:r>
            <a:endParaRPr lang="en-US"/>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endParaRPr lang="en-GB" sz="1700">
              <a:latin typeface="Calibri"/>
              <a:cs typeface="Arial"/>
            </a:endParaRPr>
          </a:p>
          <a:p>
            <a:r>
              <a:rPr lang="en-GB">
                <a:cs typeface="Calibri"/>
              </a:rPr>
              <a:t>Overview</a:t>
            </a: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75101" y="1591421"/>
            <a:ext cx="11686271" cy="39541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panose="020F0502020204030204"/>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a:cs typeface="Calibri" panose="020F0502020204030204"/>
            </a:endParaRPr>
          </a:p>
        </p:txBody>
      </p:sp>
      <p:sp>
        <p:nvSpPr>
          <p:cNvPr id="5" name="TextBox 4">
            <a:extLst>
              <a:ext uri="{FF2B5EF4-FFF2-40B4-BE49-F238E27FC236}">
                <a16:creationId xmlns:a16="http://schemas.microsoft.com/office/drawing/2014/main" id="{3D9FC8CA-176B-E415-4827-9162C1AFE9A8}"/>
              </a:ext>
            </a:extLst>
          </p:cNvPr>
          <p:cNvSpPr txBox="1"/>
          <p:nvPr/>
        </p:nvSpPr>
        <p:spPr>
          <a:xfrm>
            <a:off x="561975" y="3133725"/>
            <a:ext cx="83439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Early Childhood Studies: Graduate Practitioner Competencies - Home</a:t>
            </a:r>
            <a:endParaRPr lang="en-US"/>
          </a:p>
        </p:txBody>
      </p:sp>
    </p:spTree>
    <p:extLst>
      <p:ext uri="{BB962C8B-B14F-4D97-AF65-F5344CB8AC3E}">
        <p14:creationId xmlns:p14="http://schemas.microsoft.com/office/powerpoint/2010/main" val="1660661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Your Course</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fontScale="85000" lnSpcReduction="20000"/>
          </a:bodyPr>
          <a:lstStyle/>
          <a:p>
            <a:pPr>
              <a:buFont typeface="Arial"/>
              <a:buChar char="•"/>
            </a:pPr>
            <a:r>
              <a:rPr lang="en-GB" sz="3000">
                <a:latin typeface="Calibri"/>
                <a:cs typeface="Arial"/>
              </a:rPr>
              <a:t>The BA in Early Childhood Studies is a comprehensive three-year program designed to provide in-depth knowledge and practical experience in early childhood education. Each academic year is divided into two semesters, each lasting 12 weeks, with classes held two days per week.</a:t>
            </a:r>
          </a:p>
          <a:p>
            <a:pPr>
              <a:buFont typeface="Arial"/>
              <a:buChar char="•"/>
            </a:pPr>
            <a:endParaRPr lang="en-GB" sz="3000">
              <a:latin typeface="Calibri"/>
              <a:cs typeface="Arial"/>
            </a:endParaRPr>
          </a:p>
          <a:p>
            <a:pPr>
              <a:buFont typeface="Arial"/>
              <a:buChar char="•"/>
            </a:pPr>
            <a:r>
              <a:rPr lang="en-GB" sz="3000">
                <a:latin typeface="Calibri"/>
                <a:cs typeface="Arial"/>
              </a:rPr>
              <a:t>In addition to classroom learning, students are required to participate in placements or employment within Early Years or Primary educational settings, tracking at least 80 days over the 3 years.</a:t>
            </a:r>
            <a:endParaRPr lang="en-GB" sz="3000">
              <a:latin typeface="Calibri"/>
              <a:ea typeface="Calibri"/>
              <a:cs typeface="Arial"/>
            </a:endParaRPr>
          </a:p>
          <a:p>
            <a:pPr>
              <a:buFont typeface="Arial"/>
              <a:buChar char="•"/>
            </a:pPr>
            <a:endParaRPr lang="en-GB" sz="3000">
              <a:latin typeface="Calibri"/>
              <a:cs typeface="Arial"/>
            </a:endParaRPr>
          </a:p>
          <a:p>
            <a:pPr>
              <a:buFont typeface="Arial"/>
              <a:buChar char="•"/>
            </a:pPr>
            <a:r>
              <a:rPr lang="en-GB" sz="3000">
                <a:latin typeface="Calibri"/>
                <a:cs typeface="Arial"/>
              </a:rPr>
              <a:t>In the final year, students will present their dissertation findings. Successful completion of the dissertation, along with the required hours and a detailed Link Book, will earn students the Early Childhood Studies Degree Network Certificate, recognising them as qualified graduate practitioners. </a:t>
            </a:r>
            <a:endParaRPr lang="en-GB">
              <a:cs typeface="Calibri"/>
            </a:endParaRPr>
          </a:p>
        </p:txBody>
      </p:sp>
    </p:spTree>
    <p:extLst>
      <p:ext uri="{BB962C8B-B14F-4D97-AF65-F5344CB8AC3E}">
        <p14:creationId xmlns:p14="http://schemas.microsoft.com/office/powerpoint/2010/main" val="11434709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a:cs typeface="Calibri Light"/>
              </a:rPr>
              <a:t>Part 9: Next Steps</a:t>
            </a:r>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a:xfrm>
            <a:off x="831850" y="4828949"/>
            <a:ext cx="10515600" cy="1500187"/>
          </a:xfrm>
        </p:spPr>
        <p:txBody>
          <a:bodyPr vert="horz" lIns="91440" tIns="45720" rIns="91440" bIns="45720" rtlCol="0" anchor="t">
            <a:normAutofit/>
          </a:bodyPr>
          <a:lstStyle/>
          <a:p>
            <a:endParaRPr lang="en-GB"/>
          </a:p>
        </p:txBody>
      </p:sp>
    </p:spTree>
    <p:extLst>
      <p:ext uri="{BB962C8B-B14F-4D97-AF65-F5344CB8AC3E}">
        <p14:creationId xmlns:p14="http://schemas.microsoft.com/office/powerpoint/2010/main" val="14614003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1: Almost Complete</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26571" y="1455511"/>
            <a:ext cx="6923315"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latin typeface="Calibri"/>
              <a:ea typeface="+mn-lt"/>
              <a:cs typeface="Arial"/>
            </a:endParaRPr>
          </a:p>
          <a:p>
            <a:r>
              <a:rPr lang="en-GB" sz="2400">
                <a:latin typeface="Calibri"/>
                <a:ea typeface="+mn-lt"/>
                <a:cs typeface="Arial"/>
              </a:rPr>
              <a:t>Congratulations</a:t>
            </a:r>
            <a:r>
              <a:rPr lang="en-GB" sz="2400">
                <a:latin typeface="Calibri"/>
                <a:cs typeface="Arial"/>
              </a:rPr>
              <a:t>, you have almost completed Phase 1 of your induction.  All the resources used today can be found </a:t>
            </a:r>
            <a:r>
              <a:rPr lang="en-GB" sz="2400">
                <a:solidFill>
                  <a:srgbClr val="0563C1"/>
                </a:solidFill>
                <a:latin typeface="Calibri"/>
                <a:cs typeface="Arial"/>
                <a:hlinkClick r:id="rId5"/>
              </a:rPr>
              <a:t>here</a:t>
            </a:r>
            <a:r>
              <a:rPr lang="en-GB" sz="2400">
                <a:latin typeface="Calibri"/>
                <a:cs typeface="Arial"/>
              </a:rPr>
              <a:t> on the Induction Moodle Page, or via the QR code here.</a:t>
            </a:r>
            <a:br>
              <a:rPr lang="en-GB" sz="2400">
                <a:latin typeface="Calibri"/>
                <a:cs typeface="Arial"/>
              </a:rPr>
            </a:br>
            <a:endParaRPr lang="en-US" sz="2400">
              <a:latin typeface="Calibri"/>
              <a:cs typeface="Arial"/>
            </a:endParaRPr>
          </a:p>
          <a:p>
            <a:endParaRPr lang="en-US">
              <a:latin typeface="Arial"/>
              <a:cs typeface="Arial"/>
            </a:endParaRPr>
          </a:p>
          <a:p>
            <a:endParaRPr lang="en-GB"/>
          </a:p>
          <a:p>
            <a:endParaRPr lang="en-GB" sz="2400">
              <a:latin typeface="Calibri" panose="020F0502020204030204"/>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a:cs typeface="Calibri" panose="020F0502020204030204"/>
            </a:endParaRPr>
          </a:p>
        </p:txBody>
      </p:sp>
      <p:pic>
        <p:nvPicPr>
          <p:cNvPr id="10" name="Picture 6" descr="A qr code on a white background&#10;&#10;Description automatically generated">
            <a:extLst>
              <a:ext uri="{FF2B5EF4-FFF2-40B4-BE49-F238E27FC236}">
                <a16:creationId xmlns:a16="http://schemas.microsoft.com/office/drawing/2014/main" id="{A7E5F0A5-1B89-D2F2-AF83-7D2C0FCA6959}"/>
              </a:ext>
            </a:extLst>
          </p:cNvPr>
          <p:cNvPicPr>
            <a:picLocks noChangeAspect="1"/>
          </p:cNvPicPr>
          <p:nvPr/>
        </p:nvPicPr>
        <p:blipFill rotWithShape="1">
          <a:blip r:embed="rId6"/>
          <a:srcRect l="6985" t="7480" r="8094" b="8791"/>
          <a:stretch/>
        </p:blipFill>
        <p:spPr>
          <a:xfrm>
            <a:off x="8621486" y="1970314"/>
            <a:ext cx="2329543" cy="2296886"/>
          </a:xfrm>
          <a:prstGeom prst="rect">
            <a:avLst/>
          </a:prstGeom>
        </p:spPr>
      </p:pic>
    </p:spTree>
    <p:extLst>
      <p:ext uri="{BB962C8B-B14F-4D97-AF65-F5344CB8AC3E}">
        <p14:creationId xmlns:p14="http://schemas.microsoft.com/office/powerpoint/2010/main" val="30983305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1: To Do</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26571" y="1257589"/>
            <a:ext cx="6923315"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latin typeface="Calibri"/>
              <a:ea typeface="+mn-lt"/>
              <a:cs typeface="Arial"/>
            </a:endParaRPr>
          </a:p>
          <a:p>
            <a:r>
              <a:rPr lang="en-GB" sz="2400">
                <a:ea typeface="+mn-lt"/>
                <a:cs typeface="+mn-lt"/>
              </a:rPr>
              <a:t>You now need to:</a:t>
            </a:r>
            <a:endParaRPr lang="en-GB" sz="2400">
              <a:ea typeface="+mn-lt"/>
              <a:cs typeface="Calibri"/>
            </a:endParaRPr>
          </a:p>
          <a:p>
            <a:endParaRPr lang="en-GB">
              <a:latin typeface="Calibri"/>
              <a:ea typeface="+mn-lt"/>
              <a:cs typeface="Calibri"/>
            </a:endParaRPr>
          </a:p>
          <a:p>
            <a:pPr lvl="1"/>
            <a:r>
              <a:rPr lang="en-GB" sz="2200">
                <a:latin typeface="Calibri"/>
                <a:ea typeface="+mn-lt"/>
                <a:cs typeface="Arial"/>
              </a:rPr>
              <a:t>Complete the </a:t>
            </a:r>
            <a:r>
              <a:rPr lang="en-GB" sz="2200">
                <a:latin typeface="Calibri"/>
                <a:cs typeface="Arial"/>
              </a:rPr>
              <a:t>Phase 1 and IT and Learning Technologies checklists. </a:t>
            </a:r>
            <a:endParaRPr lang="en-US" sz="2200">
              <a:latin typeface="Calibri"/>
              <a:cs typeface="Arial"/>
            </a:endParaRPr>
          </a:p>
          <a:p>
            <a:pPr lvl="1"/>
            <a:r>
              <a:rPr lang="en-GB" sz="2200">
                <a:latin typeface="Calibri"/>
                <a:cs typeface="Arial"/>
              </a:rPr>
              <a:t>These can be found </a:t>
            </a:r>
            <a:r>
              <a:rPr lang="en-GB" sz="2200">
                <a:solidFill>
                  <a:srgbClr val="0563C1"/>
                </a:solidFill>
                <a:latin typeface="Calibri"/>
                <a:cs typeface="Arial"/>
                <a:hlinkClick r:id="rId5"/>
              </a:rPr>
              <a:t>here</a:t>
            </a:r>
            <a:r>
              <a:rPr lang="en-GB" sz="2200">
                <a:latin typeface="Calibri"/>
                <a:cs typeface="Arial"/>
              </a:rPr>
              <a:t> on the Induction Moodle page or via the QR code opposite. You will have covered most of this today, however, this will act as a reminder of important actions you may still need to undertake. </a:t>
            </a:r>
            <a:endParaRPr lang="en-US" sz="2200">
              <a:latin typeface="Calibri"/>
              <a:cs typeface="Arial"/>
            </a:endParaRPr>
          </a:p>
          <a:p>
            <a:pPr marL="0" indent="0">
              <a:buNone/>
            </a:pPr>
            <a:br>
              <a:rPr lang="en-GB">
                <a:latin typeface="Arial"/>
                <a:cs typeface="Arial"/>
              </a:rPr>
            </a:br>
            <a:endParaRPr lang="en-US">
              <a:latin typeface="Arial"/>
              <a:cs typeface="Arial"/>
            </a:endParaRPr>
          </a:p>
          <a:p>
            <a:endParaRPr lang="en-US">
              <a:latin typeface="Arial"/>
              <a:cs typeface="Arial"/>
            </a:endParaRPr>
          </a:p>
          <a:p>
            <a:endParaRPr lang="en-GB"/>
          </a:p>
          <a:p>
            <a:endParaRPr lang="en-GB" sz="2400">
              <a:latin typeface="Calibri" panose="020F0502020204030204"/>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a:cs typeface="Calibri" panose="020F0502020204030204"/>
            </a:endParaRPr>
          </a:p>
        </p:txBody>
      </p:sp>
      <p:pic>
        <p:nvPicPr>
          <p:cNvPr id="6" name="Picture 4" descr="A qr code on a white background&#10;&#10;Description automatically generated">
            <a:extLst>
              <a:ext uri="{FF2B5EF4-FFF2-40B4-BE49-F238E27FC236}">
                <a16:creationId xmlns:a16="http://schemas.microsoft.com/office/drawing/2014/main" id="{42F81E82-3C51-5640-8EEA-CA8E13258D80}"/>
              </a:ext>
            </a:extLst>
          </p:cNvPr>
          <p:cNvPicPr>
            <a:picLocks noChangeAspect="1"/>
          </p:cNvPicPr>
          <p:nvPr/>
        </p:nvPicPr>
        <p:blipFill>
          <a:blip r:embed="rId6"/>
          <a:stretch>
            <a:fillRect/>
          </a:stretch>
        </p:blipFill>
        <p:spPr>
          <a:xfrm>
            <a:off x="8592658" y="2120989"/>
            <a:ext cx="2940888" cy="2940888"/>
          </a:xfrm>
          <a:prstGeom prst="rect">
            <a:avLst/>
          </a:prstGeom>
        </p:spPr>
      </p:pic>
    </p:spTree>
    <p:extLst>
      <p:ext uri="{BB962C8B-B14F-4D97-AF65-F5344CB8AC3E}">
        <p14:creationId xmlns:p14="http://schemas.microsoft.com/office/powerpoint/2010/main" val="39544235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2: Essential Activity Completion</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26571" y="1455511"/>
            <a:ext cx="9209314"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ea typeface="+mn-lt"/>
                <a:cs typeface="+mn-lt"/>
              </a:rPr>
              <a:t>Over the next 3 weeks (5 if part time or apprentice) you will complete the activities on Moodle. These are fundamental to future success as a student at UCC. These include:</a:t>
            </a:r>
            <a:endParaRPr lang="en-US" sz="2400">
              <a:latin typeface="Calibri"/>
              <a:cs typeface="Calibri" panose="020F0502020204030204"/>
            </a:endParaRPr>
          </a:p>
          <a:p>
            <a:endParaRPr lang="en-GB" sz="2400">
              <a:latin typeface="Calibri"/>
              <a:cs typeface="Calibri"/>
            </a:endParaRPr>
          </a:p>
          <a:p>
            <a:pPr lvl="1"/>
            <a:r>
              <a:rPr lang="en-GB" sz="2000">
                <a:latin typeface="Calibri"/>
                <a:cs typeface="Arial"/>
              </a:rPr>
              <a:t>Library 1 visit.</a:t>
            </a:r>
            <a:endParaRPr lang="en-US" sz="2000">
              <a:latin typeface="Calibri"/>
              <a:ea typeface="Calibri"/>
              <a:cs typeface="Arial"/>
            </a:endParaRPr>
          </a:p>
          <a:p>
            <a:pPr lvl="1"/>
            <a:r>
              <a:rPr lang="en-GB" sz="2000">
                <a:latin typeface="Calibri"/>
                <a:cs typeface="Arial"/>
              </a:rPr>
              <a:t>Independent eLearning: Note taking, Introduction to Academic Reading and Time Management. </a:t>
            </a:r>
            <a:endParaRPr lang="en-US" sz="2000">
              <a:latin typeface="Calibri"/>
              <a:cs typeface="Arial"/>
            </a:endParaRPr>
          </a:p>
          <a:p>
            <a:endParaRPr lang="en-GB" sz="2400">
              <a:latin typeface="Calibri"/>
              <a:cs typeface="Calibri"/>
            </a:endParaRPr>
          </a:p>
          <a:p>
            <a:r>
              <a:rPr lang="en-GB" sz="2400">
                <a:latin typeface="Calibri"/>
                <a:cs typeface="Calibri"/>
              </a:rPr>
              <a:t>These can be found </a:t>
            </a:r>
            <a:r>
              <a:rPr lang="en-GB" sz="2400">
                <a:latin typeface="Calibri"/>
                <a:cs typeface="Calibri"/>
                <a:hlinkClick r:id="rId5"/>
              </a:rPr>
              <a:t>here</a:t>
            </a:r>
            <a:r>
              <a:rPr lang="en-GB" sz="2400">
                <a:latin typeface="Calibri"/>
                <a:cs typeface="Calibri"/>
              </a:rPr>
              <a:t> on Moodle of via the QR code opposite. Don’t forget to use the Phase 2 checklist to guide you on what to do. </a:t>
            </a:r>
          </a:p>
          <a:p>
            <a:endParaRPr lang="en-GB" sz="2400">
              <a:latin typeface="Calibri"/>
              <a:cs typeface="Calibri"/>
            </a:endParaRPr>
          </a:p>
          <a:p>
            <a:pPr marL="0" indent="0">
              <a:buNone/>
            </a:pPr>
            <a:endParaRPr lang="en-GB">
              <a:latin typeface="Arial"/>
              <a:ea typeface="+mn-lt"/>
              <a:cs typeface="Arial"/>
            </a:endParaRPr>
          </a:p>
          <a:p>
            <a:endParaRPr lang="en-US" sz="2400">
              <a:latin typeface="Calibri"/>
              <a:cs typeface="Arial"/>
            </a:endParaRPr>
          </a:p>
          <a:p>
            <a:endParaRPr lang="en-GB">
              <a:latin typeface="Calibri"/>
              <a:cs typeface="Calibri" panose="020F0502020204030204"/>
            </a:endParaRPr>
          </a:p>
          <a:p>
            <a:endParaRPr lang="en-GB" sz="2400">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a:latin typeface="Calibri" panose="020F0502020204030204"/>
              <a:cs typeface="Calibri" panose="020F0502020204030204"/>
            </a:endParaRPr>
          </a:p>
        </p:txBody>
      </p:sp>
      <p:pic>
        <p:nvPicPr>
          <p:cNvPr id="6" name="Picture 4" descr="A qr code on a white background&#10;&#10;Description automatically generated">
            <a:extLst>
              <a:ext uri="{FF2B5EF4-FFF2-40B4-BE49-F238E27FC236}">
                <a16:creationId xmlns:a16="http://schemas.microsoft.com/office/drawing/2014/main" id="{6A6270E8-7437-E009-B38F-D4859C796EAD}"/>
              </a:ext>
            </a:extLst>
          </p:cNvPr>
          <p:cNvPicPr>
            <a:picLocks noChangeAspect="1"/>
          </p:cNvPicPr>
          <p:nvPr/>
        </p:nvPicPr>
        <p:blipFill>
          <a:blip r:embed="rId6"/>
          <a:stretch>
            <a:fillRect/>
          </a:stretch>
        </p:blipFill>
        <p:spPr>
          <a:xfrm>
            <a:off x="9600183" y="2549640"/>
            <a:ext cx="2110186" cy="2110186"/>
          </a:xfrm>
          <a:prstGeom prst="rect">
            <a:avLst/>
          </a:prstGeom>
        </p:spPr>
      </p:pic>
    </p:spTree>
    <p:extLst>
      <p:ext uri="{BB962C8B-B14F-4D97-AF65-F5344CB8AC3E}">
        <p14:creationId xmlns:p14="http://schemas.microsoft.com/office/powerpoint/2010/main" val="21880285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2: Optional Activities</a:t>
            </a:r>
          </a:p>
          <a:p>
            <a:endParaRPr lang="en-GB">
              <a:cs typeface="Calibri Light"/>
            </a:endParaRPr>
          </a:p>
        </p:txBody>
      </p:sp>
      <p:sp>
        <p:nvSpPr>
          <p:cNvPr id="4" name="Content Placeholder 3">
            <a:extLst>
              <a:ext uri="{FF2B5EF4-FFF2-40B4-BE49-F238E27FC236}">
                <a16:creationId xmlns:a16="http://schemas.microsoft.com/office/drawing/2014/main" id="{F9E77862-2EB8-EE3A-02B6-AC32785F5888}"/>
              </a:ext>
            </a:extLst>
          </p:cNvPr>
          <p:cNvSpPr>
            <a:spLocks noGrp="1"/>
          </p:cNvSpPr>
          <p:nvPr>
            <p:ph idx="1"/>
          </p:nvPr>
        </p:nvSpPr>
        <p:spPr/>
        <p:txBody>
          <a:bodyPr vert="horz" lIns="91440" tIns="45720" rIns="91440" bIns="45720" rtlCol="0" anchor="t">
            <a:normAutofit/>
          </a:bodyPr>
          <a:lstStyle/>
          <a:p>
            <a:pPr marL="0" indent="0">
              <a:buNone/>
            </a:pPr>
            <a:r>
              <a:rPr lang="en-GB" b="1">
                <a:ea typeface="Calibri" panose="020F0502020204030204"/>
                <a:cs typeface="Calibri" panose="020F0502020204030204"/>
              </a:rPr>
              <a:t>Drop-in Support</a:t>
            </a:r>
            <a:endParaRPr lang="en-US">
              <a:ea typeface="Calibri" panose="020F0502020204030204"/>
              <a:cs typeface="Calibri" panose="020F0502020204030204"/>
            </a:endParaRPr>
          </a:p>
          <a:p>
            <a:pPr marL="0" indent="0">
              <a:buNone/>
            </a:pPr>
            <a:endParaRPr lang="en-GB" b="1">
              <a:ea typeface="Calibri" panose="020F0502020204030204"/>
              <a:cs typeface="Calibri" panose="020F0502020204030204"/>
            </a:endParaRPr>
          </a:p>
          <a:p>
            <a:pPr>
              <a:buFont typeface="Arial"/>
              <a:buChar char="•"/>
            </a:pPr>
            <a:r>
              <a:rPr lang="en-US" sz="2200">
                <a:ea typeface="Calibri" panose="020F0502020204030204"/>
                <a:cs typeface="Calibri" panose="020F0502020204030204"/>
              </a:rPr>
              <a:t>Attend 'drop in' support sessions with Eliza Bebb on campus room HE105 if you need general support:</a:t>
            </a:r>
          </a:p>
          <a:p>
            <a:pPr>
              <a:buFont typeface="Arial"/>
              <a:buChar char="•"/>
            </a:pPr>
            <a:endParaRPr lang="en-US" sz="2200">
              <a:ea typeface="Calibri" panose="020F0502020204030204"/>
              <a:cs typeface="Calibri" panose="020F0502020204030204"/>
            </a:endParaRPr>
          </a:p>
          <a:p>
            <a:pPr marL="971550" lvl="1" indent="-285750">
              <a:buFont typeface="Arial"/>
              <a:buChar char="•"/>
            </a:pPr>
            <a:r>
              <a:rPr lang="en-US" sz="2200">
                <a:ea typeface="Calibri" panose="020F0502020204030204"/>
                <a:cs typeface="Calibri" panose="020F0502020204030204"/>
              </a:rPr>
              <a:t>Monday 23rd September, 12-1pm, Room HE105</a:t>
            </a:r>
          </a:p>
          <a:p>
            <a:pPr marL="971550" lvl="1" indent="-285750">
              <a:buFont typeface="Arial"/>
              <a:buChar char="•"/>
            </a:pPr>
            <a:r>
              <a:rPr lang="en-US" sz="2200">
                <a:ea typeface="Calibri" panose="020F0502020204030204"/>
                <a:cs typeface="Calibri" panose="020F0502020204030204"/>
              </a:rPr>
              <a:t>Tuesday 24th September, 1-2pm, Room HE105</a:t>
            </a:r>
          </a:p>
          <a:p>
            <a:pPr marL="971550" lvl="1" indent="-285750">
              <a:buFont typeface="Arial"/>
              <a:buChar char="•"/>
            </a:pPr>
            <a:r>
              <a:rPr lang="en-US" sz="2200">
                <a:ea typeface="Calibri" panose="020F0502020204030204"/>
                <a:cs typeface="Calibri" panose="020F0502020204030204"/>
              </a:rPr>
              <a:t>Wednesday 25th September, 12-1pm, Room HE105</a:t>
            </a:r>
          </a:p>
          <a:p>
            <a:pPr marL="971550" lvl="1" indent="-285750">
              <a:buFont typeface="Arial"/>
              <a:buChar char="•"/>
            </a:pPr>
            <a:r>
              <a:rPr lang="en-US" sz="2200">
                <a:ea typeface="Calibri" panose="020F0502020204030204"/>
                <a:cs typeface="Calibri" panose="020F0502020204030204"/>
              </a:rPr>
              <a:t>Thursday 26th September, 1-2pm, Room HE105.</a:t>
            </a:r>
          </a:p>
          <a:p>
            <a:pPr marL="0" indent="0">
              <a:buNone/>
            </a:pPr>
            <a:endParaRPr lang="en-US">
              <a:ea typeface="Calibri" panose="020F0502020204030204"/>
              <a:cs typeface="Calibri" panose="020F0502020204030204"/>
            </a:endParaRPr>
          </a:p>
        </p:txBody>
      </p:sp>
    </p:spTree>
    <p:extLst>
      <p:ext uri="{BB962C8B-B14F-4D97-AF65-F5344CB8AC3E}">
        <p14:creationId xmlns:p14="http://schemas.microsoft.com/office/powerpoint/2010/main" val="39339319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3: Essential Activity Completion</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26571" y="1455511"/>
            <a:ext cx="9209314"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a:ea typeface="+mn-lt"/>
                <a:cs typeface="+mn-lt"/>
              </a:rPr>
              <a:t>To extend your learning and develop your academic skills you will continue to undertake additional learning activities over the semester. Again, these are fundamental to your success as a student at UCC. </a:t>
            </a:r>
            <a:endParaRPr lang="en-US" sz="2200">
              <a:ea typeface="+mn-lt"/>
              <a:cs typeface="+mn-lt"/>
            </a:endParaRPr>
          </a:p>
          <a:p>
            <a:endParaRPr lang="en-GB" sz="2200">
              <a:ea typeface="+mn-lt"/>
              <a:cs typeface="+mn-lt"/>
            </a:endParaRPr>
          </a:p>
          <a:p>
            <a:r>
              <a:rPr lang="en-GB" sz="2200">
                <a:ea typeface="+mn-lt"/>
                <a:cs typeface="+mn-lt"/>
              </a:rPr>
              <a:t>Activities include:</a:t>
            </a:r>
            <a:endParaRPr lang="en-US" sz="2200">
              <a:ea typeface="+mn-lt"/>
              <a:cs typeface="+mn-lt"/>
            </a:endParaRPr>
          </a:p>
          <a:p>
            <a:pPr lvl="1"/>
            <a:r>
              <a:rPr lang="en-GB" sz="1800">
                <a:latin typeface="Calibri"/>
                <a:ea typeface="+mn-lt"/>
                <a:cs typeface="Arial"/>
              </a:rPr>
              <a:t>Additional library workshops to develop your research skills. </a:t>
            </a:r>
            <a:endParaRPr lang="en-US" sz="1800">
              <a:latin typeface="Calibri"/>
              <a:ea typeface="+mn-lt"/>
              <a:cs typeface="Arial"/>
            </a:endParaRPr>
          </a:p>
          <a:p>
            <a:pPr lvl="1"/>
            <a:r>
              <a:rPr lang="en-GB" sz="1800">
                <a:latin typeface="Calibri"/>
                <a:ea typeface="+mn-lt"/>
                <a:cs typeface="Arial"/>
              </a:rPr>
              <a:t>Attend session on using ATS2 to submit assignments. </a:t>
            </a:r>
            <a:endParaRPr lang="en-US" sz="1800">
              <a:latin typeface="Calibri"/>
              <a:ea typeface="+mn-lt"/>
              <a:cs typeface="Arial"/>
            </a:endParaRPr>
          </a:p>
          <a:p>
            <a:pPr lvl="1"/>
            <a:r>
              <a:rPr lang="en-GB" sz="1800">
                <a:latin typeface="Calibri"/>
                <a:ea typeface="+mn-lt"/>
                <a:cs typeface="Arial"/>
              </a:rPr>
              <a:t>Completing Academic Integrity and Referencing eLearning. </a:t>
            </a:r>
            <a:endParaRPr lang="en-US" sz="1800">
              <a:latin typeface="Calibri"/>
              <a:ea typeface="+mn-lt"/>
              <a:cs typeface="Arial"/>
            </a:endParaRPr>
          </a:p>
          <a:p>
            <a:endParaRPr lang="en-GB" sz="2200">
              <a:latin typeface="Calibri"/>
              <a:ea typeface="+mn-lt"/>
              <a:cs typeface="Arial"/>
            </a:endParaRPr>
          </a:p>
          <a:p>
            <a:r>
              <a:rPr lang="en-GB" sz="2200">
                <a:ea typeface="+mn-lt"/>
                <a:cs typeface="+mn-lt"/>
              </a:rPr>
              <a:t>Details of the activities to be completed and associated checklists can be found </a:t>
            </a:r>
            <a:r>
              <a:rPr lang="en-GB" sz="2200">
                <a:solidFill>
                  <a:srgbClr val="0563C1"/>
                </a:solidFill>
                <a:ea typeface="+mn-lt"/>
                <a:cs typeface="+mn-lt"/>
                <a:hlinkClick r:id="rId5"/>
              </a:rPr>
              <a:t>here</a:t>
            </a:r>
            <a:r>
              <a:rPr lang="en-GB" sz="2200">
                <a:ea typeface="+mn-lt"/>
                <a:cs typeface="+mn-lt"/>
              </a:rPr>
              <a:t> or via the QR code opposite.</a:t>
            </a:r>
          </a:p>
          <a:p>
            <a:endParaRPr lang="en-GB" sz="2400">
              <a:latin typeface="Calibri"/>
              <a:cs typeface="Calibri"/>
            </a:endParaRPr>
          </a:p>
          <a:p>
            <a:endParaRPr lang="en-GB" sz="2400">
              <a:latin typeface="Calibri"/>
              <a:cs typeface="Calibri"/>
            </a:endParaRPr>
          </a:p>
          <a:p>
            <a:pPr marL="0" indent="0">
              <a:buNone/>
            </a:pPr>
            <a:endParaRPr lang="en-GB">
              <a:latin typeface="Arial"/>
              <a:ea typeface="+mn-lt"/>
              <a:cs typeface="Arial"/>
            </a:endParaRPr>
          </a:p>
          <a:p>
            <a:endParaRPr lang="en-US" sz="2400">
              <a:latin typeface="Calibri"/>
              <a:cs typeface="Arial"/>
            </a:endParaRPr>
          </a:p>
          <a:p>
            <a:endParaRPr lang="en-GB">
              <a:latin typeface="Calibri"/>
              <a:cs typeface="Calibri" panose="020F0502020204030204"/>
            </a:endParaRPr>
          </a:p>
          <a:p>
            <a:endParaRPr lang="en-GB" sz="2400">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a:latin typeface="Calibri" panose="020F0502020204030204"/>
              <a:cs typeface="Calibri" panose="020F0502020204030204"/>
            </a:endParaRPr>
          </a:p>
        </p:txBody>
      </p:sp>
      <p:pic>
        <p:nvPicPr>
          <p:cNvPr id="10" name="Picture 7" descr="A qr code on a white background&#10;&#10;Description automatically generated">
            <a:extLst>
              <a:ext uri="{FF2B5EF4-FFF2-40B4-BE49-F238E27FC236}">
                <a16:creationId xmlns:a16="http://schemas.microsoft.com/office/drawing/2014/main" id="{9DCB8B7F-AD61-1937-F98C-0D3AFFD7949C}"/>
              </a:ext>
            </a:extLst>
          </p:cNvPr>
          <p:cNvPicPr>
            <a:picLocks noChangeAspect="1"/>
          </p:cNvPicPr>
          <p:nvPr/>
        </p:nvPicPr>
        <p:blipFill>
          <a:blip r:embed="rId6"/>
          <a:stretch>
            <a:fillRect/>
          </a:stretch>
        </p:blipFill>
        <p:spPr>
          <a:xfrm>
            <a:off x="9057898" y="2271456"/>
            <a:ext cx="2743200" cy="2743200"/>
          </a:xfrm>
          <a:prstGeom prst="rect">
            <a:avLst/>
          </a:prstGeom>
        </p:spPr>
      </p:pic>
    </p:spTree>
    <p:extLst>
      <p:ext uri="{BB962C8B-B14F-4D97-AF65-F5344CB8AC3E}">
        <p14:creationId xmlns:p14="http://schemas.microsoft.com/office/powerpoint/2010/main" val="5691747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95184"/>
            <a:ext cx="11559822" cy="1325563"/>
          </a:xfrm>
        </p:spPr>
        <p:txBody>
          <a:bodyPr/>
          <a:lstStyle/>
          <a:p>
            <a:r>
              <a:rPr lang="en-GB">
                <a:solidFill>
                  <a:schemeClr val="bg1"/>
                </a:solidFill>
                <a:latin typeface="Calibri"/>
                <a:ea typeface="+mj-lt"/>
                <a:cs typeface="+mj-lt"/>
              </a:rPr>
              <a:t>Phase 3 &amp; Beyond: Academic Skills Development</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7839939"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13" name="TextBox 12">
            <a:extLst>
              <a:ext uri="{FF2B5EF4-FFF2-40B4-BE49-F238E27FC236}">
                <a16:creationId xmlns:a16="http://schemas.microsoft.com/office/drawing/2014/main" id="{1E320A0C-8468-65DD-BC23-33D867B899D0}"/>
              </a:ext>
            </a:extLst>
          </p:cNvPr>
          <p:cNvSpPr txBox="1"/>
          <p:nvPr/>
        </p:nvSpPr>
        <p:spPr>
          <a:xfrm>
            <a:off x="719666" y="1848555"/>
            <a:ext cx="732366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GB" sz="2400">
                <a:ea typeface="+mn-lt"/>
                <a:cs typeface="+mn-lt"/>
              </a:rPr>
              <a:t>As your studies progress, you will start to want to develop new academic skills to further your learning and future success.  </a:t>
            </a:r>
          </a:p>
          <a:p>
            <a:pPr marL="457200" indent="-457200">
              <a:buFont typeface="Arial"/>
              <a:buChar char="•"/>
            </a:pPr>
            <a:endParaRPr lang="en-GB" sz="2400" b="1">
              <a:ea typeface="+mn-lt"/>
              <a:cs typeface="+mn-lt"/>
            </a:endParaRPr>
          </a:p>
          <a:p>
            <a:pPr marL="457200" indent="-457200">
              <a:buFont typeface="Arial"/>
              <a:buChar char="•"/>
            </a:pPr>
            <a:r>
              <a:rPr lang="en-GB" sz="2400" b="1">
                <a:ea typeface="+mn-lt"/>
                <a:cs typeface="+mn-lt"/>
              </a:rPr>
              <a:t>When you are ready and it's the right time,</a:t>
            </a:r>
            <a:r>
              <a:rPr lang="en-GB" sz="2400">
                <a:ea typeface="+mn-lt"/>
                <a:cs typeface="+mn-lt"/>
              </a:rPr>
              <a:t> take time to review and complete our eLearning courses and access academic learning resources which can be found in the </a:t>
            </a:r>
            <a:r>
              <a:rPr lang="en-GB" sz="2400">
                <a:solidFill>
                  <a:srgbClr val="0563C1"/>
                </a:solidFill>
                <a:latin typeface="Calibri"/>
                <a:cs typeface="Arial"/>
                <a:hlinkClick r:id="rId5"/>
              </a:rPr>
              <a:t>Academic Skills Centre</a:t>
            </a:r>
            <a:r>
              <a:rPr lang="en-GB" sz="2400">
                <a:ea typeface="+mn-lt"/>
                <a:cs typeface="+mn-lt"/>
              </a:rPr>
              <a:t>. </a:t>
            </a:r>
            <a:endParaRPr lang="en-GB" sz="2400">
              <a:solidFill>
                <a:srgbClr val="000000"/>
              </a:solidFill>
              <a:cs typeface="Calibri"/>
            </a:endParaRPr>
          </a:p>
        </p:txBody>
      </p:sp>
      <p:pic>
        <p:nvPicPr>
          <p:cNvPr id="14" name="Picture 13" descr="A green sign with white text&#10;&#10;Description automatically generated">
            <a:extLst>
              <a:ext uri="{FF2B5EF4-FFF2-40B4-BE49-F238E27FC236}">
                <a16:creationId xmlns:a16="http://schemas.microsoft.com/office/drawing/2014/main" id="{7EE0826A-242C-BA28-3AD8-C9ADA7E36ABD}"/>
              </a:ext>
            </a:extLst>
          </p:cNvPr>
          <p:cNvPicPr>
            <a:picLocks noChangeAspect="1"/>
          </p:cNvPicPr>
          <p:nvPr/>
        </p:nvPicPr>
        <p:blipFill>
          <a:blip r:embed="rId6"/>
          <a:stretch>
            <a:fillRect/>
          </a:stretch>
        </p:blipFill>
        <p:spPr>
          <a:xfrm>
            <a:off x="8435623" y="1970912"/>
            <a:ext cx="3251199" cy="813622"/>
          </a:xfrm>
          <a:prstGeom prst="rect">
            <a:avLst/>
          </a:prstGeom>
        </p:spPr>
      </p:pic>
      <p:pic>
        <p:nvPicPr>
          <p:cNvPr id="16" name="Picture 15" descr="A qr code on a white background&#10;&#10;Description automatically generated">
            <a:extLst>
              <a:ext uri="{FF2B5EF4-FFF2-40B4-BE49-F238E27FC236}">
                <a16:creationId xmlns:a16="http://schemas.microsoft.com/office/drawing/2014/main" id="{6BB34691-8388-4356-7903-B2D1D88D2732}"/>
              </a:ext>
            </a:extLst>
          </p:cNvPr>
          <p:cNvPicPr>
            <a:picLocks noChangeAspect="1"/>
          </p:cNvPicPr>
          <p:nvPr/>
        </p:nvPicPr>
        <p:blipFill>
          <a:blip r:embed="rId7"/>
          <a:stretch>
            <a:fillRect/>
          </a:stretch>
        </p:blipFill>
        <p:spPr>
          <a:xfrm>
            <a:off x="8619067" y="2904067"/>
            <a:ext cx="2743200" cy="2743200"/>
          </a:xfrm>
          <a:prstGeom prst="rect">
            <a:avLst/>
          </a:prstGeom>
        </p:spPr>
      </p:pic>
    </p:spTree>
    <p:extLst>
      <p:ext uri="{BB962C8B-B14F-4D97-AF65-F5344CB8AC3E}">
        <p14:creationId xmlns:p14="http://schemas.microsoft.com/office/powerpoint/2010/main" val="14392428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6433044" y="2006621"/>
            <a:ext cx="4904510" cy="2852737"/>
          </a:xfrm>
        </p:spPr>
        <p:txBody>
          <a:bodyPr vert="horz" lIns="91440" tIns="45720" rIns="91440" bIns="45720" rtlCol="0" anchor="b">
            <a:noAutofit/>
          </a:bodyPr>
          <a:lstStyle/>
          <a:p>
            <a:r>
              <a:rPr lang="en-GB" sz="4800">
                <a:cs typeface="Calibri Light"/>
              </a:rPr>
              <a:t>Thank you and enjoy your journey at University Centre Colchester.</a:t>
            </a:r>
          </a:p>
        </p:txBody>
      </p:sp>
      <p:pic>
        <p:nvPicPr>
          <p:cNvPr id="4" name="Picture 3" descr="A person&amp;#39;s feet on a tile floor with words on it&#10;&#10;Description automatically generated">
            <a:extLst>
              <a:ext uri="{FF2B5EF4-FFF2-40B4-BE49-F238E27FC236}">
                <a16:creationId xmlns:a16="http://schemas.microsoft.com/office/drawing/2014/main" id="{653FD962-2B95-2303-4F7B-4A0B5352103D}"/>
              </a:ext>
            </a:extLst>
          </p:cNvPr>
          <p:cNvPicPr>
            <a:picLocks noChangeAspect="1"/>
          </p:cNvPicPr>
          <p:nvPr/>
        </p:nvPicPr>
        <p:blipFill>
          <a:blip r:embed="rId6"/>
          <a:stretch>
            <a:fillRect/>
          </a:stretch>
        </p:blipFill>
        <p:spPr>
          <a:xfrm>
            <a:off x="538349" y="1840449"/>
            <a:ext cx="5128160" cy="3434400"/>
          </a:xfrm>
          <a:prstGeom prst="rect">
            <a:avLst/>
          </a:prstGeom>
        </p:spPr>
      </p:pic>
    </p:spTree>
    <p:extLst>
      <p:ext uri="{BB962C8B-B14F-4D97-AF65-F5344CB8AC3E}">
        <p14:creationId xmlns:p14="http://schemas.microsoft.com/office/powerpoint/2010/main" val="1887785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Your Modules</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graphicFrame>
        <p:nvGraphicFramePr>
          <p:cNvPr id="3" name="Table 2">
            <a:extLst>
              <a:ext uri="{FF2B5EF4-FFF2-40B4-BE49-F238E27FC236}">
                <a16:creationId xmlns:a16="http://schemas.microsoft.com/office/drawing/2014/main" id="{B731FADF-C36C-B030-680F-AD55BD3A9536}"/>
              </a:ext>
            </a:extLst>
          </p:cNvPr>
          <p:cNvGraphicFramePr>
            <a:graphicFrameLocks noGrp="1"/>
          </p:cNvGraphicFramePr>
          <p:nvPr>
            <p:extLst>
              <p:ext uri="{D42A27DB-BD31-4B8C-83A1-F6EECF244321}">
                <p14:modId xmlns:p14="http://schemas.microsoft.com/office/powerpoint/2010/main" val="1134642040"/>
              </p:ext>
            </p:extLst>
          </p:nvPr>
        </p:nvGraphicFramePr>
        <p:xfrm>
          <a:off x="638628" y="1416700"/>
          <a:ext cx="10252074" cy="4024600"/>
        </p:xfrm>
        <a:graphic>
          <a:graphicData uri="http://schemas.openxmlformats.org/drawingml/2006/table">
            <a:tbl>
              <a:tblPr firstRow="1" bandRow="1">
                <a:tableStyleId>{8A107856-5554-42FB-B03E-39F5DBC370BA}</a:tableStyleId>
              </a:tblPr>
              <a:tblGrid>
                <a:gridCol w="3417358">
                  <a:extLst>
                    <a:ext uri="{9D8B030D-6E8A-4147-A177-3AD203B41FA5}">
                      <a16:colId xmlns:a16="http://schemas.microsoft.com/office/drawing/2014/main" val="281221525"/>
                    </a:ext>
                  </a:extLst>
                </a:gridCol>
                <a:gridCol w="3417358">
                  <a:extLst>
                    <a:ext uri="{9D8B030D-6E8A-4147-A177-3AD203B41FA5}">
                      <a16:colId xmlns:a16="http://schemas.microsoft.com/office/drawing/2014/main" val="1614619172"/>
                    </a:ext>
                  </a:extLst>
                </a:gridCol>
                <a:gridCol w="3417358">
                  <a:extLst>
                    <a:ext uri="{9D8B030D-6E8A-4147-A177-3AD203B41FA5}">
                      <a16:colId xmlns:a16="http://schemas.microsoft.com/office/drawing/2014/main" val="672135210"/>
                    </a:ext>
                  </a:extLst>
                </a:gridCol>
              </a:tblGrid>
              <a:tr h="463400">
                <a:tc>
                  <a:txBody>
                    <a:bodyPr/>
                    <a:lstStyle/>
                    <a:p>
                      <a:r>
                        <a:rPr lang="en-GB" sz="2000"/>
                        <a:t>First Year</a:t>
                      </a:r>
                    </a:p>
                  </a:txBody>
                  <a:tcPr/>
                </a:tc>
                <a:tc>
                  <a:txBody>
                    <a:bodyPr/>
                    <a:lstStyle/>
                    <a:p>
                      <a:r>
                        <a:rPr lang="en-GB" sz="2000"/>
                        <a:t>Second Year</a:t>
                      </a:r>
                    </a:p>
                  </a:txBody>
                  <a:tcPr/>
                </a:tc>
                <a:tc>
                  <a:txBody>
                    <a:bodyPr/>
                    <a:lstStyle/>
                    <a:p>
                      <a:r>
                        <a:rPr lang="en-GB" sz="2000"/>
                        <a:t>Third Year</a:t>
                      </a:r>
                    </a:p>
                  </a:txBody>
                  <a:tcPr/>
                </a:tc>
                <a:extLst>
                  <a:ext uri="{0D108BD9-81ED-4DB2-BD59-A6C34878D82A}">
                    <a16:rowId xmlns:a16="http://schemas.microsoft.com/office/drawing/2014/main" val="2227706998"/>
                  </a:ext>
                </a:extLst>
              </a:tr>
              <a:tr h="463400">
                <a:tc>
                  <a:txBody>
                    <a:bodyPr/>
                    <a:lstStyle/>
                    <a:p>
                      <a:r>
                        <a:rPr lang="en-GB" sz="2000"/>
                        <a:t>Academic Practice</a:t>
                      </a:r>
                      <a:endParaRPr lang="en-GB" sz="2000">
                        <a:latin typeface="+mn-lt"/>
                      </a:endParaRPr>
                    </a:p>
                  </a:txBody>
                  <a:tcPr/>
                </a:tc>
                <a:tc>
                  <a:txBody>
                    <a:bodyPr/>
                    <a:lstStyle/>
                    <a:p>
                      <a:r>
                        <a:rPr lang="en-GB" sz="2000"/>
                        <a:t>Health In Children</a:t>
                      </a:r>
                      <a:endParaRPr lang="en-GB" sz="2000">
                        <a:latin typeface="+mn-lt"/>
                      </a:endParaRPr>
                    </a:p>
                  </a:txBody>
                  <a:tcPr/>
                </a:tc>
                <a:tc>
                  <a:txBody>
                    <a:bodyPr/>
                    <a:lstStyle/>
                    <a:p>
                      <a:r>
                        <a:rPr lang="en-GB" sz="2000" kern="100">
                          <a:solidFill>
                            <a:srgbClr val="222222"/>
                          </a:solidFill>
                          <a:effectLst/>
                        </a:rPr>
                        <a:t>Research Methodology</a:t>
                      </a:r>
                      <a:endParaRPr lang="en-GB" sz="2000" kern="1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93212048"/>
                  </a:ext>
                </a:extLst>
              </a:tr>
              <a:tr h="685579">
                <a:tc>
                  <a:txBody>
                    <a:bodyPr/>
                    <a:lstStyle/>
                    <a:p>
                      <a:r>
                        <a:rPr lang="en-GB" sz="2000"/>
                        <a:t>Welfare and Safeguarding</a:t>
                      </a:r>
                      <a:endParaRPr lang="en-GB" sz="2000">
                        <a:latin typeface="+mn-lt"/>
                      </a:endParaRPr>
                    </a:p>
                  </a:txBody>
                  <a:tcPr/>
                </a:tc>
                <a:tc>
                  <a:txBody>
                    <a:bodyPr/>
                    <a:lstStyle/>
                    <a:p>
                      <a:r>
                        <a:rPr lang="en-GB" sz="2000" kern="100">
                          <a:solidFill>
                            <a:srgbClr val="222222"/>
                          </a:solidFill>
                          <a:effectLst/>
                        </a:rPr>
                        <a:t>Introduction to research Methods</a:t>
                      </a:r>
                      <a:endParaRPr lang="en-GB" sz="20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r>
                        <a:rPr lang="en-GB" sz="2000" kern="100">
                          <a:solidFill>
                            <a:srgbClr val="222222"/>
                          </a:solidFill>
                          <a:effectLst/>
                        </a:rPr>
                        <a:t>Professional Practice: In Context</a:t>
                      </a:r>
                      <a:endParaRPr lang="en-GB" sz="2000" kern="1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15440452"/>
                  </a:ext>
                </a:extLst>
              </a:tr>
              <a:tr h="685579">
                <a:tc>
                  <a:txBody>
                    <a:bodyPr/>
                    <a:lstStyle/>
                    <a:p>
                      <a:r>
                        <a:rPr lang="en-GB" sz="2000"/>
                        <a:t>Professional Practice</a:t>
                      </a:r>
                      <a:endParaRPr lang="en-GB" sz="2000">
                        <a:latin typeface="+mn-lt"/>
                      </a:endParaRPr>
                    </a:p>
                  </a:txBody>
                  <a:tcPr/>
                </a:tc>
                <a:tc>
                  <a:txBody>
                    <a:bodyPr/>
                    <a:lstStyle/>
                    <a:p>
                      <a:r>
                        <a:rPr lang="en-GB" sz="2000" kern="100">
                          <a:solidFill>
                            <a:srgbClr val="222222"/>
                          </a:solidFill>
                          <a:effectLst/>
                        </a:rPr>
                        <a:t>Global Pedagogies</a:t>
                      </a:r>
                      <a:endParaRPr lang="en-GB" sz="20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r>
                        <a:rPr lang="en-GB" sz="2000" kern="100">
                          <a:solidFill>
                            <a:srgbClr val="222222"/>
                          </a:solidFill>
                          <a:effectLst/>
                        </a:rPr>
                        <a:t>Leading and Managing in Education</a:t>
                      </a:r>
                      <a:endParaRPr lang="en-GB" sz="2000" kern="1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88904387"/>
                  </a:ext>
                </a:extLst>
              </a:tr>
              <a:tr h="463400">
                <a:tc>
                  <a:txBody>
                    <a:bodyPr/>
                    <a:lstStyle/>
                    <a:p>
                      <a:r>
                        <a:rPr lang="en-GB" sz="2000"/>
                        <a:t>Child Development</a:t>
                      </a:r>
                      <a:endParaRPr lang="en-GB" sz="2000">
                        <a:latin typeface="+mn-lt"/>
                      </a:endParaRPr>
                    </a:p>
                  </a:txBody>
                  <a:tcPr/>
                </a:tc>
                <a:tc>
                  <a:txBody>
                    <a:bodyPr/>
                    <a:lstStyle/>
                    <a:p>
                      <a:r>
                        <a:rPr lang="en-GB" sz="2000" kern="100">
                          <a:solidFill>
                            <a:srgbClr val="222222"/>
                          </a:solidFill>
                          <a:effectLst/>
                        </a:rPr>
                        <a:t>Childhood in Society</a:t>
                      </a:r>
                      <a:endParaRPr lang="en-GB" sz="20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r>
                        <a:rPr lang="en-GB" sz="2000" kern="100">
                          <a:solidFill>
                            <a:srgbClr val="222222"/>
                          </a:solidFill>
                          <a:effectLst/>
                        </a:rPr>
                        <a:t>Children’s Rights</a:t>
                      </a:r>
                      <a:endParaRPr lang="en-GB" sz="2000" kern="1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91792020"/>
                  </a:ext>
                </a:extLst>
              </a:tr>
              <a:tr h="463400">
                <a:tc>
                  <a:txBody>
                    <a:bodyPr/>
                    <a:lstStyle/>
                    <a:p>
                      <a:r>
                        <a:rPr lang="en-GB" sz="2000"/>
                        <a:t>Curriculum Studies</a:t>
                      </a:r>
                      <a:endParaRPr lang="en-GB" sz="2000">
                        <a:latin typeface="+mn-lt"/>
                      </a:endParaRPr>
                    </a:p>
                  </a:txBody>
                  <a:tcPr/>
                </a:tc>
                <a:tc>
                  <a:txBody>
                    <a:bodyPr/>
                    <a:lstStyle/>
                    <a:p>
                      <a:r>
                        <a:rPr lang="en-GB" sz="2000" kern="100">
                          <a:solidFill>
                            <a:srgbClr val="222222"/>
                          </a:solidFill>
                          <a:effectLst/>
                        </a:rPr>
                        <a:t>Enabling Environments</a:t>
                      </a:r>
                      <a:endParaRPr lang="en-GB" sz="20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r>
                        <a:rPr lang="en-GB" sz="2000" kern="100">
                          <a:solidFill>
                            <a:srgbClr val="222222"/>
                          </a:solidFill>
                          <a:effectLst/>
                        </a:rPr>
                        <a:t>Dissertation</a:t>
                      </a:r>
                      <a:endParaRPr lang="en-GB" sz="2000" kern="1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04774121"/>
                  </a:ext>
                </a:extLst>
              </a:tr>
              <a:tr h="799842">
                <a:tc>
                  <a:txBody>
                    <a:bodyPr/>
                    <a:lstStyle/>
                    <a:p>
                      <a:r>
                        <a:rPr lang="en-GB" sz="2000"/>
                        <a:t>Understanding and Supporting SEND</a:t>
                      </a:r>
                      <a:endParaRPr lang="en-GB" sz="2000">
                        <a:latin typeface="+mn-lt"/>
                      </a:endParaRPr>
                    </a:p>
                  </a:txBody>
                  <a:tcPr/>
                </a:tc>
                <a:tc>
                  <a:txBody>
                    <a:bodyPr/>
                    <a:lstStyle/>
                    <a:p>
                      <a:r>
                        <a:rPr lang="en-GB" sz="2000" kern="100">
                          <a:solidFill>
                            <a:srgbClr val="222222"/>
                          </a:solidFill>
                          <a:effectLst/>
                        </a:rPr>
                        <a:t>Professional Practice: The Curriculum</a:t>
                      </a:r>
                      <a:endParaRPr lang="en-GB" sz="20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endParaRPr lang="en-GB" sz="2000">
                        <a:latin typeface="+mn-lt"/>
                      </a:endParaRPr>
                    </a:p>
                  </a:txBody>
                  <a:tcPr/>
                </a:tc>
                <a:extLst>
                  <a:ext uri="{0D108BD9-81ED-4DB2-BD59-A6C34878D82A}">
                    <a16:rowId xmlns:a16="http://schemas.microsoft.com/office/drawing/2014/main" val="3712206096"/>
                  </a:ext>
                </a:extLst>
              </a:tr>
            </a:tbl>
          </a:graphicData>
        </a:graphic>
      </p:graphicFrame>
    </p:spTree>
    <p:extLst>
      <p:ext uri="{BB962C8B-B14F-4D97-AF65-F5344CB8AC3E}">
        <p14:creationId xmlns:p14="http://schemas.microsoft.com/office/powerpoint/2010/main" val="31162712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E63A3580BA55408078812FFFEBAF6F" ma:contentTypeVersion="13" ma:contentTypeDescription="Create a new document." ma:contentTypeScope="" ma:versionID="f7faa7fecba9530757fe1261a805a8f4">
  <xsd:schema xmlns:xsd="http://www.w3.org/2001/XMLSchema" xmlns:xs="http://www.w3.org/2001/XMLSchema" xmlns:p="http://schemas.microsoft.com/office/2006/metadata/properties" xmlns:ns2="a2f039fd-52b7-4cda-967e-c5b70cfcc2ad" xmlns:ns3="e301845b-413e-484e-8320-ce3fc241a175" targetNamespace="http://schemas.microsoft.com/office/2006/metadata/properties" ma:root="true" ma:fieldsID="7f4422db74cc90cc708e8d7a1575c0bf" ns2:_="" ns3:_="">
    <xsd:import namespace="a2f039fd-52b7-4cda-967e-c5b70cfcc2ad"/>
    <xsd:import namespace="e301845b-413e-484e-8320-ce3fc241a17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f039fd-52b7-4cda-967e-c5b70cfcc2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2c30745-4a07-4406-bb42-1fe7afefe845" ma:termSetId="09814cd3-568e-fe90-9814-8d621ff8fb84" ma:anchorId="fba54fb3-c3e1-fe81-a776-ca4b69148c4d" ma:open="true" ma:isKeyword="false">
      <xsd:complexType>
        <xsd:sequence>
          <xsd:element ref="pc:Terms" minOccurs="0" maxOccurs="1"/>
        </xsd:sequence>
      </xsd:complex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301845b-413e-484e-8320-ce3fc241a17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2f039fd-52b7-4cda-967e-c5b70cfcc2ad">
      <Terms xmlns="http://schemas.microsoft.com/office/infopath/2007/PartnerControls"/>
    </lcf76f155ced4ddcb4097134ff3c332f>
    <SharedWithUsers xmlns="e301845b-413e-484e-8320-ce3fc241a175">
      <UserInfo>
        <DisplayName>Nils Franke</DisplayName>
        <AccountId>22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3C64D0-7A7B-4512-83D0-18369121F5F5}">
  <ds:schemaRefs>
    <ds:schemaRef ds:uri="a2f039fd-52b7-4cda-967e-c5b70cfcc2ad"/>
    <ds:schemaRef ds:uri="e301845b-413e-484e-8320-ce3fc241a1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9A0A19E-7A5A-4574-8F7C-7CCBDA6CEEA3}">
  <ds:schemaRefs>
    <ds:schemaRef ds:uri="443e9cd2-7336-49a9-ada2-0237acc7a707"/>
    <ds:schemaRef ds:uri="a2f039fd-52b7-4cda-967e-c5b70cfcc2ad"/>
    <ds:schemaRef ds:uri="af93edcd-e5e2-4aba-b028-bd7ca4150391"/>
    <ds:schemaRef ds:uri="e301845b-413e-484e-8320-ce3fc241a175"/>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FF4112C-D5DD-4A5E-865F-B3D9576DD3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7372</Words>
  <Application>Microsoft Office PowerPoint</Application>
  <PresentationFormat>Widescreen</PresentationFormat>
  <Paragraphs>924</Paragraphs>
  <Slides>87</Slides>
  <Notes>78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87</vt:i4>
      </vt:variant>
    </vt:vector>
  </HeadingPairs>
  <TitlesOfParts>
    <vt:vector size="97" baseType="lpstr">
      <vt:lpstr>Arial</vt:lpstr>
      <vt:lpstr>Arial,Sans-Serif</vt:lpstr>
      <vt:lpstr>Calibri</vt:lpstr>
      <vt:lpstr>Calibri Light</vt:lpstr>
      <vt:lpstr>Courier New</vt:lpstr>
      <vt:lpstr>Courier New,monospace</vt:lpstr>
      <vt:lpstr>lato</vt:lpstr>
      <vt:lpstr>merriweather</vt:lpstr>
      <vt:lpstr>office theme</vt:lpstr>
      <vt:lpstr>Office Theme</vt:lpstr>
      <vt:lpstr>Welcome to University Centre Colchester</vt:lpstr>
      <vt:lpstr>Induction Agenda </vt:lpstr>
      <vt:lpstr>Part 1: Introduction</vt:lpstr>
      <vt:lpstr>Health and Safety </vt:lpstr>
      <vt:lpstr>Part 2: Welcome Talk</vt:lpstr>
      <vt:lpstr>Welcome Talk – 10:30am </vt:lpstr>
      <vt:lpstr>Part 3: Course Structure</vt:lpstr>
      <vt:lpstr>Your Course </vt:lpstr>
      <vt:lpstr>Your Modules </vt:lpstr>
      <vt:lpstr>Your Team </vt:lpstr>
      <vt:lpstr>Your Timetable </vt:lpstr>
      <vt:lpstr>Academic and Pastoral Tutorials </vt:lpstr>
      <vt:lpstr>Part 4: Life on Campus</vt:lpstr>
      <vt:lpstr>Getting Around </vt:lpstr>
      <vt:lpstr>Travelling to UCC and Parking </vt:lpstr>
      <vt:lpstr>Food and Drink on Campus </vt:lpstr>
      <vt:lpstr>Food, Drink and Breaks </vt:lpstr>
      <vt:lpstr>Facilities on Campus </vt:lpstr>
      <vt:lpstr>Part 5: Support, Wellbeing and Keeping Safe</vt:lpstr>
      <vt:lpstr> </vt:lpstr>
      <vt:lpstr> </vt:lpstr>
      <vt:lpstr> </vt:lpstr>
      <vt:lpstr> </vt:lpstr>
      <vt:lpstr> </vt:lpstr>
      <vt:lpstr> </vt:lpstr>
      <vt:lpstr> </vt:lpstr>
      <vt:lpstr>Prevent </vt:lpstr>
      <vt:lpstr> </vt:lpstr>
      <vt:lpstr> </vt:lpstr>
      <vt:lpstr> </vt:lpstr>
      <vt:lpstr>Student Welfare </vt:lpstr>
      <vt:lpstr>Student Welfare </vt:lpstr>
      <vt:lpstr>Student Welfare </vt:lpstr>
      <vt:lpstr>Learning Support &amp; Reasonable Adjustments </vt:lpstr>
      <vt:lpstr>Learning Support &amp; Reasonable Adjustments </vt:lpstr>
      <vt:lpstr>Learning Support &amp; Reasonable Adjustments </vt:lpstr>
      <vt:lpstr>Part 6: Professional Standards and Expectations</vt:lpstr>
      <vt:lpstr>Different voices </vt:lpstr>
      <vt:lpstr>Working Together on Your Course </vt:lpstr>
      <vt:lpstr>Working Together on Your Course </vt:lpstr>
      <vt:lpstr>College Wide Professional Expectations </vt:lpstr>
      <vt:lpstr>Working Together on Your Course </vt:lpstr>
      <vt:lpstr>Student Representatives </vt:lpstr>
      <vt:lpstr>Part 7: IT and Learning Technologies</vt:lpstr>
      <vt:lpstr>You MUST bring in your laptops next Tuesday as they need to be PAT tested by the University.</vt:lpstr>
      <vt:lpstr>Getting Started </vt:lpstr>
      <vt:lpstr>Multi-Factor Authentication (MFA)</vt:lpstr>
      <vt:lpstr>Accessing Desktop PCs</vt:lpstr>
      <vt:lpstr>Outlook Email</vt:lpstr>
      <vt:lpstr>Outlook Email </vt:lpstr>
      <vt:lpstr>Outlook Calendar </vt:lpstr>
      <vt:lpstr>Accessing Wi-Fi on Campus via Eduroam</vt:lpstr>
      <vt:lpstr>Accessing Wi-Fi on Campus via Eduroam</vt:lpstr>
      <vt:lpstr>Microsoft 365 Applications</vt:lpstr>
      <vt:lpstr>Microsoft 365 Overview</vt:lpstr>
      <vt:lpstr>Microsoft 365 Overview</vt:lpstr>
      <vt:lpstr>OneDrive</vt:lpstr>
      <vt:lpstr>OneDrive</vt:lpstr>
      <vt:lpstr>Teams</vt:lpstr>
      <vt:lpstr>Teams</vt:lpstr>
      <vt:lpstr>UCC Systems</vt:lpstr>
      <vt:lpstr>UCC Systems </vt:lpstr>
      <vt:lpstr>Moodle</vt:lpstr>
      <vt:lpstr>Moodle</vt:lpstr>
      <vt:lpstr>UCC Academic Services Moodle Page</vt:lpstr>
      <vt:lpstr>Academic Skills Centre (ASC)</vt:lpstr>
      <vt:lpstr>Academic Skills Centre (ASC)</vt:lpstr>
      <vt:lpstr>Google Classroom</vt:lpstr>
      <vt:lpstr>CI Connect App</vt:lpstr>
      <vt:lpstr>CI Connect App</vt:lpstr>
      <vt:lpstr>Portal</vt:lpstr>
      <vt:lpstr>Assignment Submission - ATS2</vt:lpstr>
      <vt:lpstr>Printing on Campus</vt:lpstr>
      <vt:lpstr>Student Responsibilities</vt:lpstr>
      <vt:lpstr>ILT Support</vt:lpstr>
      <vt:lpstr>What Next</vt:lpstr>
      <vt:lpstr>Part 8: Placements</vt:lpstr>
      <vt:lpstr>Placements</vt:lpstr>
      <vt:lpstr>Teams Link – Placement Link Book/Files</vt:lpstr>
      <vt:lpstr>Part 9: Next Steps</vt:lpstr>
      <vt:lpstr>Phase 1: Almost Complete </vt:lpstr>
      <vt:lpstr>Phase 1: To Do </vt:lpstr>
      <vt:lpstr>Phase 2: Essential Activity Completion </vt:lpstr>
      <vt:lpstr>Phase 2: Optional Activities </vt:lpstr>
      <vt:lpstr>Phase 3: Essential Activity Completion </vt:lpstr>
      <vt:lpstr>Phase 3 &amp; Beyond: Academic Skills Development </vt:lpstr>
      <vt:lpstr>Thank you and enjoy your journey at University Centre Colchester.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Ailsa Clarke</dc:creator>
  <cp:lastModifiedBy>Sally Vagg</cp:lastModifiedBy>
  <cp:revision>42</cp:revision>
  <dcterms:created xsi:type="dcterms:W3CDTF">2013-07-15T20:26:40Z</dcterms:created>
  <dcterms:modified xsi:type="dcterms:W3CDTF">2025-09-17T20:17:05Z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0x010100AEE63A3580BA55408078812FFFEBAF6F</vt:lpwstr>
  </property>
  <property fmtid="{D5CDD505-2E9C-101B-9397-08002B2CF9AE}" pid="3" name="MediaServiceImageTags">
    <vt:lpwstr/>
  </property>
</Properties>
</file>