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48" r:id="rId5"/>
  </p:sldMasterIdLst>
  <p:notesMasterIdLst>
    <p:notesMasterId r:id="rId64"/>
  </p:notesMasterIdLst>
  <p:handoutMasterIdLst>
    <p:handoutMasterId r:id="rId65"/>
  </p:handoutMasterIdLst>
  <p:sldIdLst>
    <p:sldId id="299" r:id="rId6"/>
    <p:sldId id="357" r:id="rId7"/>
    <p:sldId id="305" r:id="rId8"/>
    <p:sldId id="342" r:id="rId9"/>
    <p:sldId id="316" r:id="rId10"/>
    <p:sldId id="300" r:id="rId11"/>
    <p:sldId id="358" r:id="rId12"/>
    <p:sldId id="359" r:id="rId13"/>
    <p:sldId id="306" r:id="rId14"/>
    <p:sldId id="321" r:id="rId15"/>
    <p:sldId id="373" r:id="rId16"/>
    <p:sldId id="315" r:id="rId17"/>
    <p:sldId id="317" r:id="rId18"/>
    <p:sldId id="319" r:id="rId19"/>
    <p:sldId id="318" r:id="rId20"/>
    <p:sldId id="320" r:id="rId21"/>
    <p:sldId id="338" r:id="rId22"/>
    <p:sldId id="350" r:id="rId23"/>
    <p:sldId id="345" r:id="rId24"/>
    <p:sldId id="343" r:id="rId25"/>
    <p:sldId id="336" r:id="rId26"/>
    <p:sldId id="347" r:id="rId27"/>
    <p:sldId id="344" r:id="rId28"/>
    <p:sldId id="339" r:id="rId29"/>
    <p:sldId id="346" r:id="rId30"/>
    <p:sldId id="349" r:id="rId31"/>
    <p:sldId id="351" r:id="rId32"/>
    <p:sldId id="352" r:id="rId33"/>
    <p:sldId id="348" r:id="rId34"/>
    <p:sldId id="353" r:id="rId35"/>
    <p:sldId id="354" r:id="rId36"/>
    <p:sldId id="355" r:id="rId37"/>
    <p:sldId id="356" r:id="rId38"/>
    <p:sldId id="326" r:id="rId39"/>
    <p:sldId id="341" r:id="rId40"/>
    <p:sldId id="360" r:id="rId41"/>
    <p:sldId id="361" r:id="rId42"/>
    <p:sldId id="362" r:id="rId43"/>
    <p:sldId id="313" r:id="rId44"/>
    <p:sldId id="363" r:id="rId45"/>
    <p:sldId id="329" r:id="rId46"/>
    <p:sldId id="364" r:id="rId47"/>
    <p:sldId id="366" r:id="rId48"/>
    <p:sldId id="367" r:id="rId49"/>
    <p:sldId id="368" r:id="rId50"/>
    <p:sldId id="369" r:id="rId51"/>
    <p:sldId id="370" r:id="rId52"/>
    <p:sldId id="327" r:id="rId53"/>
    <p:sldId id="371" r:id="rId54"/>
    <p:sldId id="372" r:id="rId55"/>
    <p:sldId id="324" r:id="rId56"/>
    <p:sldId id="328" r:id="rId57"/>
    <p:sldId id="330" r:id="rId58"/>
    <p:sldId id="331" r:id="rId59"/>
    <p:sldId id="332" r:id="rId60"/>
    <p:sldId id="333" r:id="rId61"/>
    <p:sldId id="334" r:id="rId62"/>
    <p:sldId id="335" r:id="rId63"/>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529AC80-7194-45A7-617C-B05D809C4F3A}" name="Eliza Bebb" initials="EB" userId="S::eliza.bebb@colchester.ac.uk::6191e971-bda1-4f98-8949-110b1925d0a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22D90A-A439-65E9-1241-9B2DF616063B}" v="98" dt="2025-09-09T08:43:52.347"/>
    <p1510:client id="{14AAC4E6-3777-42C5-8A7D-94B4E3E2AC7A}" v="7" dt="2025-09-09T10:36:08.037"/>
    <p1510:client id="{7121E8A5-DF2C-61CC-C7CD-E07C48E7D857}" v="51" dt="2025-09-09T12:10:34.908"/>
    <p1510:client id="{D1518B6D-1000-0161-CF27-95FA0BF02F27}" v="120" dt="2025-09-09T09:31:29.00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theme" Target="theme/theme1.xml"/><Relationship Id="rId7" Type="http://schemas.openxmlformats.org/officeDocument/2006/relationships/slide" Target="slides/slide2.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loe McIntyre" userId="S::chloe.mcintyre@colchester.ac.uk::8a4f2e6a-44b4-4b9e-9436-b9ff5567866e" providerId="AD" clId="Web-{D1518B6D-1000-0161-CF27-95FA0BF02F27}"/>
    <pc:docChg chg="delSld modSld">
      <pc:chgData name="Chloe McIntyre" userId="S::chloe.mcintyre@colchester.ac.uk::8a4f2e6a-44b4-4b9e-9436-b9ff5567866e" providerId="AD" clId="Web-{D1518B6D-1000-0161-CF27-95FA0BF02F27}" dt="2025-09-09T09:31:25.505" v="78" actId="20577"/>
      <pc:docMkLst>
        <pc:docMk/>
      </pc:docMkLst>
      <pc:sldChg chg="modSp">
        <pc:chgData name="Chloe McIntyre" userId="S::chloe.mcintyre@colchester.ac.uk::8a4f2e6a-44b4-4b9e-9436-b9ff5567866e" providerId="AD" clId="Web-{D1518B6D-1000-0161-CF27-95FA0BF02F27}" dt="2025-09-09T09:02:05.800" v="64"/>
        <pc:sldMkLst>
          <pc:docMk/>
          <pc:sldMk cId="3472917496" sldId="313"/>
        </pc:sldMkLst>
        <pc:graphicFrameChg chg="mod modGraphic">
          <ac:chgData name="Chloe McIntyre" userId="S::chloe.mcintyre@colchester.ac.uk::8a4f2e6a-44b4-4b9e-9436-b9ff5567866e" providerId="AD" clId="Web-{D1518B6D-1000-0161-CF27-95FA0BF02F27}" dt="2025-09-09T09:02:05.800" v="64"/>
          <ac:graphicFrameMkLst>
            <pc:docMk/>
            <pc:sldMk cId="3472917496" sldId="313"/>
            <ac:graphicFrameMk id="5" creationId="{1BB4A71C-F9D0-CD56-D2E7-29D260CC985D}"/>
          </ac:graphicFrameMkLst>
        </pc:graphicFrameChg>
      </pc:sldChg>
      <pc:sldChg chg="del">
        <pc:chgData name="Chloe McIntyre" userId="S::chloe.mcintyre@colchester.ac.uk::8a4f2e6a-44b4-4b9e-9436-b9ff5567866e" providerId="AD" clId="Web-{D1518B6D-1000-0161-CF27-95FA0BF02F27}" dt="2025-09-09T09:29:58.974" v="65"/>
        <pc:sldMkLst>
          <pc:docMk/>
          <pc:sldMk cId="3635636645" sldId="337"/>
        </pc:sldMkLst>
      </pc:sldChg>
      <pc:sldChg chg="modSp">
        <pc:chgData name="Chloe McIntyre" userId="S::chloe.mcintyre@colchester.ac.uk::8a4f2e6a-44b4-4b9e-9436-b9ff5567866e" providerId="AD" clId="Web-{D1518B6D-1000-0161-CF27-95FA0BF02F27}" dt="2025-09-09T09:31:25.505" v="78" actId="20577"/>
        <pc:sldMkLst>
          <pc:docMk/>
          <pc:sldMk cId="2857350040" sldId="367"/>
        </pc:sldMkLst>
        <pc:spChg chg="mod">
          <ac:chgData name="Chloe McIntyre" userId="S::chloe.mcintyre@colchester.ac.uk::8a4f2e6a-44b4-4b9e-9436-b9ff5567866e" providerId="AD" clId="Web-{D1518B6D-1000-0161-CF27-95FA0BF02F27}" dt="2025-09-09T09:31:25.505" v="78" actId="20577"/>
          <ac:spMkLst>
            <pc:docMk/>
            <pc:sldMk cId="2857350040" sldId="367"/>
            <ac:spMk id="4" creationId="{62D0FBAE-6E38-354B-63AE-1E8316BE7ACB}"/>
          </ac:spMkLst>
        </pc:spChg>
      </pc:sldChg>
    </pc:docChg>
  </pc:docChgLst>
  <pc:docChgLst>
    <pc:chgData name="Lindsay Horsley" userId="ba2e72ba-5397-4b2a-abc5-29792209fd2f" providerId="ADAL" clId="{86548EF1-0544-41F0-B11E-D4B64507FEF6}"/>
    <pc:docChg chg="modSld sldOrd">
      <pc:chgData name="Lindsay Horsley" userId="ba2e72ba-5397-4b2a-abc5-29792209fd2f" providerId="ADAL" clId="{86548EF1-0544-41F0-B11E-D4B64507FEF6}" dt="2025-09-09T10:36:08.038" v="35" actId="255"/>
      <pc:docMkLst>
        <pc:docMk/>
      </pc:docMkLst>
      <pc:sldChg chg="ord">
        <pc:chgData name="Lindsay Horsley" userId="ba2e72ba-5397-4b2a-abc5-29792209fd2f" providerId="ADAL" clId="{86548EF1-0544-41F0-B11E-D4B64507FEF6}" dt="2025-09-09T08:16:57.115" v="3"/>
        <pc:sldMkLst>
          <pc:docMk/>
          <pc:sldMk cId="1100126950" sldId="320"/>
        </pc:sldMkLst>
      </pc:sldChg>
      <pc:sldChg chg="modSp mod">
        <pc:chgData name="Lindsay Horsley" userId="ba2e72ba-5397-4b2a-abc5-29792209fd2f" providerId="ADAL" clId="{86548EF1-0544-41F0-B11E-D4B64507FEF6}" dt="2025-09-09T10:32:32.351" v="23" actId="20577"/>
        <pc:sldMkLst>
          <pc:docMk/>
          <pc:sldMk cId="3933931993" sldId="332"/>
        </pc:sldMkLst>
        <pc:spChg chg="mod">
          <ac:chgData name="Lindsay Horsley" userId="ba2e72ba-5397-4b2a-abc5-29792209fd2f" providerId="ADAL" clId="{86548EF1-0544-41F0-B11E-D4B64507FEF6}" dt="2025-09-09T10:32:32.351" v="23" actId="20577"/>
          <ac:spMkLst>
            <pc:docMk/>
            <pc:sldMk cId="3933931993" sldId="332"/>
            <ac:spMk id="4" creationId="{F9E77862-2EB8-EE3A-02B6-AC32785F5888}"/>
          </ac:spMkLst>
        </pc:spChg>
      </pc:sldChg>
      <pc:sldChg chg="modSp mod">
        <pc:chgData name="Lindsay Horsley" userId="ba2e72ba-5397-4b2a-abc5-29792209fd2f" providerId="ADAL" clId="{86548EF1-0544-41F0-B11E-D4B64507FEF6}" dt="2025-09-09T10:34:14.139" v="29" actId="20577"/>
        <pc:sldMkLst>
          <pc:docMk/>
          <pc:sldMk cId="569174703" sldId="333"/>
        </pc:sldMkLst>
        <pc:spChg chg="mod">
          <ac:chgData name="Lindsay Horsley" userId="ba2e72ba-5397-4b2a-abc5-29792209fd2f" providerId="ADAL" clId="{86548EF1-0544-41F0-B11E-D4B64507FEF6}" dt="2025-09-09T10:34:14.139" v="29" actId="20577"/>
          <ac:spMkLst>
            <pc:docMk/>
            <pc:sldMk cId="569174703" sldId="333"/>
            <ac:spMk id="3" creationId="{A794441E-BF7A-97FA-9381-947C71E5175D}"/>
          </ac:spMkLst>
        </pc:spChg>
      </pc:sldChg>
      <pc:sldChg chg="modSp mod">
        <pc:chgData name="Lindsay Horsley" userId="ba2e72ba-5397-4b2a-abc5-29792209fd2f" providerId="ADAL" clId="{86548EF1-0544-41F0-B11E-D4B64507FEF6}" dt="2025-09-09T10:36:08.038" v="35" actId="255"/>
        <pc:sldMkLst>
          <pc:docMk/>
          <pc:sldMk cId="1439242854" sldId="334"/>
        </pc:sldMkLst>
        <pc:spChg chg="mod">
          <ac:chgData name="Lindsay Horsley" userId="ba2e72ba-5397-4b2a-abc5-29792209fd2f" providerId="ADAL" clId="{86548EF1-0544-41F0-B11E-D4B64507FEF6}" dt="2025-09-09T10:36:08.038" v="35" actId="255"/>
          <ac:spMkLst>
            <pc:docMk/>
            <pc:sldMk cId="1439242854" sldId="334"/>
            <ac:spMk id="13" creationId="{1E320A0C-8468-65DD-BC23-33D867B899D0}"/>
          </ac:spMkLst>
        </pc:spChg>
      </pc:sldChg>
      <pc:sldChg chg="ord">
        <pc:chgData name="Lindsay Horsley" userId="ba2e72ba-5397-4b2a-abc5-29792209fd2f" providerId="ADAL" clId="{86548EF1-0544-41F0-B11E-D4B64507FEF6}" dt="2025-09-09T08:16:45.537" v="1"/>
        <pc:sldMkLst>
          <pc:docMk/>
          <pc:sldMk cId="2807921078" sldId="338"/>
        </pc:sldMkLst>
      </pc:sldChg>
    </pc:docChg>
  </pc:docChgLst>
  <pc:docChgLst>
    <pc:chgData name="Chloe McIntyre" userId="S::chloe.mcintyre@colchester.ac.uk::8a4f2e6a-44b4-4b9e-9436-b9ff5567866e" providerId="AD" clId="Web-{CAD259A4-4120-1584-D148-8024BFBF8C0D}"/>
    <pc:docChg chg="modSld">
      <pc:chgData name="Chloe McIntyre" userId="S::chloe.mcintyre@colchester.ac.uk::8a4f2e6a-44b4-4b9e-9436-b9ff5567866e" providerId="AD" clId="Web-{CAD259A4-4120-1584-D148-8024BFBF8C0D}" dt="2025-09-04T12:15:10.742" v="73" actId="20577"/>
      <pc:docMkLst>
        <pc:docMk/>
      </pc:docMkLst>
      <pc:sldChg chg="delSp">
        <pc:chgData name="Chloe McIntyre" userId="S::chloe.mcintyre@colchester.ac.uk::8a4f2e6a-44b4-4b9e-9436-b9ff5567866e" providerId="AD" clId="Web-{CAD259A4-4120-1584-D148-8024BFBF8C0D}" dt="2025-09-04T12:12:17.005" v="0"/>
        <pc:sldMkLst>
          <pc:docMk/>
          <pc:sldMk cId="3008838189" sldId="357"/>
        </pc:sldMkLst>
      </pc:sldChg>
      <pc:sldChg chg="modSp">
        <pc:chgData name="Chloe McIntyre" userId="S::chloe.mcintyre@colchester.ac.uk::8a4f2e6a-44b4-4b9e-9436-b9ff5567866e" providerId="AD" clId="Web-{CAD259A4-4120-1584-D148-8024BFBF8C0D}" dt="2025-09-04T12:12:49.959" v="12" actId="20577"/>
        <pc:sldMkLst>
          <pc:docMk/>
          <pc:sldMk cId="3286535983" sldId="358"/>
        </pc:sldMkLst>
        <pc:spChg chg="mod">
          <ac:chgData name="Chloe McIntyre" userId="S::chloe.mcintyre@colchester.ac.uk::8a4f2e6a-44b4-4b9e-9436-b9ff5567866e" providerId="AD" clId="Web-{CAD259A4-4120-1584-D148-8024BFBF8C0D}" dt="2025-09-04T12:12:49.959" v="12" actId="20577"/>
          <ac:spMkLst>
            <pc:docMk/>
            <pc:sldMk cId="3286535983" sldId="358"/>
            <ac:spMk id="11" creationId="{E0C3D406-99BF-75D9-16B3-48746783C393}"/>
          </ac:spMkLst>
        </pc:spChg>
      </pc:sldChg>
      <pc:sldChg chg="modSp">
        <pc:chgData name="Chloe McIntyre" userId="S::chloe.mcintyre@colchester.ac.uk::8a4f2e6a-44b4-4b9e-9436-b9ff5567866e" providerId="AD" clId="Web-{CAD259A4-4120-1584-D148-8024BFBF8C0D}" dt="2025-09-04T12:15:10.742" v="73" actId="20577"/>
        <pc:sldMkLst>
          <pc:docMk/>
          <pc:sldMk cId="2813207812" sldId="361"/>
        </pc:sldMkLst>
        <pc:spChg chg="mod">
          <ac:chgData name="Chloe McIntyre" userId="S::chloe.mcintyre@colchester.ac.uk::8a4f2e6a-44b4-4b9e-9436-b9ff5567866e" providerId="AD" clId="Web-{CAD259A4-4120-1584-D148-8024BFBF8C0D}" dt="2025-09-04T12:15:10.742" v="73" actId="20577"/>
          <ac:spMkLst>
            <pc:docMk/>
            <pc:sldMk cId="2813207812" sldId="361"/>
            <ac:spMk id="5" creationId="{ADAC7AAE-A065-A757-382B-605AD221882F}"/>
          </ac:spMkLst>
        </pc:spChg>
      </pc:sldChg>
    </pc:docChg>
  </pc:docChgLst>
  <pc:docChgLst>
    <pc:chgData name="Chloe McIntyre" userId="S::chloe.mcintyre@colchester.ac.uk::8a4f2e6a-44b4-4b9e-9436-b9ff5567866e" providerId="AD" clId="Web-{1322D90A-A439-65E9-1241-9B2DF616063B}"/>
    <pc:docChg chg="modSld sldOrd">
      <pc:chgData name="Chloe McIntyre" userId="S::chloe.mcintyre@colchester.ac.uk::8a4f2e6a-44b4-4b9e-9436-b9ff5567866e" providerId="AD" clId="Web-{1322D90A-A439-65E9-1241-9B2DF616063B}" dt="2025-09-09T08:43:52.347" v="65"/>
      <pc:docMkLst>
        <pc:docMk/>
      </pc:docMkLst>
      <pc:sldChg chg="modSp">
        <pc:chgData name="Chloe McIntyre" userId="S::chloe.mcintyre@colchester.ac.uk::8a4f2e6a-44b4-4b9e-9436-b9ff5567866e" providerId="AD" clId="Web-{1322D90A-A439-65E9-1241-9B2DF616063B}" dt="2025-09-09T08:41:59.814" v="55" actId="20577"/>
        <pc:sldMkLst>
          <pc:docMk/>
          <pc:sldMk cId="3343492678" sldId="300"/>
        </pc:sldMkLst>
        <pc:spChg chg="mod">
          <ac:chgData name="Chloe McIntyre" userId="S::chloe.mcintyre@colchester.ac.uk::8a4f2e6a-44b4-4b9e-9436-b9ff5567866e" providerId="AD" clId="Web-{1322D90A-A439-65E9-1241-9B2DF616063B}" dt="2025-09-09T08:41:59.814" v="55" actId="20577"/>
          <ac:spMkLst>
            <pc:docMk/>
            <pc:sldMk cId="3343492678" sldId="300"/>
            <ac:spMk id="4" creationId="{62D0FBAE-6E38-354B-63AE-1E8316BE7ACB}"/>
          </ac:spMkLst>
        </pc:spChg>
      </pc:sldChg>
      <pc:sldChg chg="modSp">
        <pc:chgData name="Chloe McIntyre" userId="S::chloe.mcintyre@colchester.ac.uk::8a4f2e6a-44b4-4b9e-9436-b9ff5567866e" providerId="AD" clId="Web-{1322D90A-A439-65E9-1241-9B2DF616063B}" dt="2025-09-09T08:43:52.347" v="65"/>
        <pc:sldMkLst>
          <pc:docMk/>
          <pc:sldMk cId="3472917496" sldId="313"/>
        </pc:sldMkLst>
        <pc:graphicFrameChg chg="mod modGraphic">
          <ac:chgData name="Chloe McIntyre" userId="S::chloe.mcintyre@colchester.ac.uk::8a4f2e6a-44b4-4b9e-9436-b9ff5567866e" providerId="AD" clId="Web-{1322D90A-A439-65E9-1241-9B2DF616063B}" dt="2025-09-09T08:43:52.347" v="65"/>
          <ac:graphicFrameMkLst>
            <pc:docMk/>
            <pc:sldMk cId="3472917496" sldId="313"/>
            <ac:graphicFrameMk id="5" creationId="{1BB4A71C-F9D0-CD56-D2E7-29D260CC985D}"/>
          </ac:graphicFrameMkLst>
        </pc:graphicFrameChg>
      </pc:sldChg>
      <pc:sldChg chg="modSp">
        <pc:chgData name="Chloe McIntyre" userId="S::chloe.mcintyre@colchester.ac.uk::8a4f2e6a-44b4-4b9e-9436-b9ff5567866e" providerId="AD" clId="Web-{1322D90A-A439-65E9-1241-9B2DF616063B}" dt="2025-09-09T08:40:39.360" v="32" actId="20577"/>
        <pc:sldMkLst>
          <pc:docMk/>
          <pc:sldMk cId="3628276940" sldId="316"/>
        </pc:sldMkLst>
        <pc:spChg chg="mod">
          <ac:chgData name="Chloe McIntyre" userId="S::chloe.mcintyre@colchester.ac.uk::8a4f2e6a-44b4-4b9e-9436-b9ff5567866e" providerId="AD" clId="Web-{1322D90A-A439-65E9-1241-9B2DF616063B}" dt="2025-09-09T08:40:39.360" v="32" actId="20577"/>
          <ac:spMkLst>
            <pc:docMk/>
            <pc:sldMk cId="3628276940" sldId="316"/>
            <ac:spMk id="5" creationId="{E9775B63-2FAF-7547-F4EA-65C50E1CA4F6}"/>
          </ac:spMkLst>
        </pc:spChg>
      </pc:sldChg>
      <pc:sldChg chg="modSp">
        <pc:chgData name="Chloe McIntyre" userId="S::chloe.mcintyre@colchester.ac.uk::8a4f2e6a-44b4-4b9e-9436-b9ff5567866e" providerId="AD" clId="Web-{1322D90A-A439-65E9-1241-9B2DF616063B}" dt="2025-09-09T08:42:15.158" v="56" actId="20577"/>
        <pc:sldMkLst>
          <pc:docMk/>
          <pc:sldMk cId="2926619007" sldId="321"/>
        </pc:sldMkLst>
        <pc:spChg chg="mod">
          <ac:chgData name="Chloe McIntyre" userId="S::chloe.mcintyre@colchester.ac.uk::8a4f2e6a-44b4-4b9e-9436-b9ff5567866e" providerId="AD" clId="Web-{1322D90A-A439-65E9-1241-9B2DF616063B}" dt="2025-09-09T08:42:15.158" v="56" actId="20577"/>
          <ac:spMkLst>
            <pc:docMk/>
            <pc:sldMk cId="2926619007" sldId="321"/>
            <ac:spMk id="3" creationId="{AE1379C7-8FB4-8583-5F54-46A16354577E}"/>
          </ac:spMkLst>
        </pc:spChg>
      </pc:sldChg>
      <pc:sldChg chg="ord">
        <pc:chgData name="Chloe McIntyre" userId="S::chloe.mcintyre@colchester.ac.uk::8a4f2e6a-44b4-4b9e-9436-b9ff5567866e" providerId="AD" clId="Web-{1322D90A-A439-65E9-1241-9B2DF616063B}" dt="2025-09-09T08:41:25.642" v="41"/>
        <pc:sldMkLst>
          <pc:docMk/>
          <pc:sldMk cId="3635636645" sldId="337"/>
        </pc:sldMkLst>
      </pc:sldChg>
      <pc:sldChg chg="modSp">
        <pc:chgData name="Chloe McIntyre" userId="S::chloe.mcintyre@colchester.ac.uk::8a4f2e6a-44b4-4b9e-9436-b9ff5567866e" providerId="AD" clId="Web-{1322D90A-A439-65E9-1241-9B2DF616063B}" dt="2025-09-09T08:38:10.983" v="13" actId="20577"/>
        <pc:sldMkLst>
          <pc:docMk/>
          <pc:sldMk cId="3169115537" sldId="339"/>
        </pc:sldMkLst>
        <pc:spChg chg="mod">
          <ac:chgData name="Chloe McIntyre" userId="S::chloe.mcintyre@colchester.ac.uk::8a4f2e6a-44b4-4b9e-9436-b9ff5567866e" providerId="AD" clId="Web-{1322D90A-A439-65E9-1241-9B2DF616063B}" dt="2025-09-09T08:38:10.983" v="13" actId="20577"/>
          <ac:spMkLst>
            <pc:docMk/>
            <pc:sldMk cId="3169115537" sldId="339"/>
            <ac:spMk id="6" creationId="{4DD7F1D6-006D-3CD8-4E34-2AB98423AF1F}"/>
          </ac:spMkLst>
        </pc:spChg>
      </pc:sldChg>
      <pc:sldChg chg="modSp">
        <pc:chgData name="Chloe McIntyre" userId="S::chloe.mcintyre@colchester.ac.uk::8a4f2e6a-44b4-4b9e-9436-b9ff5567866e" providerId="AD" clId="Web-{1322D90A-A439-65E9-1241-9B2DF616063B}" dt="2025-09-09T08:21:37.953" v="8" actId="20577"/>
        <pc:sldMkLst>
          <pc:docMk/>
          <pc:sldMk cId="3286535983" sldId="358"/>
        </pc:sldMkLst>
        <pc:spChg chg="mod">
          <ac:chgData name="Chloe McIntyre" userId="S::chloe.mcintyre@colchester.ac.uk::8a4f2e6a-44b4-4b9e-9436-b9ff5567866e" providerId="AD" clId="Web-{1322D90A-A439-65E9-1241-9B2DF616063B}" dt="2025-09-09T08:21:37.953" v="8" actId="20577"/>
          <ac:spMkLst>
            <pc:docMk/>
            <pc:sldMk cId="3286535983" sldId="358"/>
            <ac:spMk id="11" creationId="{E0C3D406-99BF-75D9-16B3-48746783C393}"/>
          </ac:spMkLst>
        </pc:spChg>
      </pc:sldChg>
      <pc:sldChg chg="ord">
        <pc:chgData name="Chloe McIntyre" userId="S::chloe.mcintyre@colchester.ac.uk::8a4f2e6a-44b4-4b9e-9436-b9ff5567866e" providerId="AD" clId="Web-{1322D90A-A439-65E9-1241-9B2DF616063B}" dt="2025-09-09T08:42:22.892" v="57"/>
        <pc:sldMkLst>
          <pc:docMk/>
          <pc:sldMk cId="1811392746" sldId="359"/>
        </pc:sldMkLst>
      </pc:sldChg>
    </pc:docChg>
  </pc:docChgLst>
  <pc:docChgLst>
    <pc:chgData name="Chloe McIntyre" userId="S::chloe.mcintyre@colchester.ac.uk::8a4f2e6a-44b4-4b9e-9436-b9ff5567866e" providerId="AD" clId="Web-{7121E8A5-DF2C-61CC-C7CD-E07C48E7D857}"/>
    <pc:docChg chg="modSld">
      <pc:chgData name="Chloe McIntyre" userId="S::chloe.mcintyre@colchester.ac.uk::8a4f2e6a-44b4-4b9e-9436-b9ff5567866e" providerId="AD" clId="Web-{7121E8A5-DF2C-61CC-C7CD-E07C48E7D857}" dt="2025-09-09T12:10:34.908" v="20" actId="1076"/>
      <pc:docMkLst>
        <pc:docMk/>
      </pc:docMkLst>
      <pc:sldChg chg="modSp">
        <pc:chgData name="Chloe McIntyre" userId="S::chloe.mcintyre@colchester.ac.uk::8a4f2e6a-44b4-4b9e-9436-b9ff5567866e" providerId="AD" clId="Web-{7121E8A5-DF2C-61CC-C7CD-E07C48E7D857}" dt="2025-09-09T12:10:03.470" v="13"/>
        <pc:sldMkLst>
          <pc:docMk/>
          <pc:sldMk cId="3472917496" sldId="313"/>
        </pc:sldMkLst>
        <pc:graphicFrameChg chg="mod modGraphic">
          <ac:chgData name="Chloe McIntyre" userId="S::chloe.mcintyre@colchester.ac.uk::8a4f2e6a-44b4-4b9e-9436-b9ff5567866e" providerId="AD" clId="Web-{7121E8A5-DF2C-61CC-C7CD-E07C48E7D857}" dt="2025-09-09T12:10:03.470" v="13"/>
          <ac:graphicFrameMkLst>
            <pc:docMk/>
            <pc:sldMk cId="3472917496" sldId="313"/>
            <ac:graphicFrameMk id="5" creationId="{1BB4A71C-F9D0-CD56-D2E7-29D260CC985D}"/>
          </ac:graphicFrameMkLst>
        </pc:graphicFrameChg>
      </pc:sldChg>
      <pc:sldChg chg="modSp">
        <pc:chgData name="Chloe McIntyre" userId="S::chloe.mcintyre@colchester.ac.uk::8a4f2e6a-44b4-4b9e-9436-b9ff5567866e" providerId="AD" clId="Web-{7121E8A5-DF2C-61CC-C7CD-E07C48E7D857}" dt="2025-09-09T12:10:20.263" v="16" actId="20577"/>
        <pc:sldMkLst>
          <pc:docMk/>
          <pc:sldMk cId="2857350040" sldId="367"/>
        </pc:sldMkLst>
        <pc:spChg chg="mod">
          <ac:chgData name="Chloe McIntyre" userId="S::chloe.mcintyre@colchester.ac.uk::8a4f2e6a-44b4-4b9e-9436-b9ff5567866e" providerId="AD" clId="Web-{7121E8A5-DF2C-61CC-C7CD-E07C48E7D857}" dt="2025-09-09T12:10:20.263" v="16" actId="20577"/>
          <ac:spMkLst>
            <pc:docMk/>
            <pc:sldMk cId="2857350040" sldId="367"/>
            <ac:spMk id="4" creationId="{62D0FBAE-6E38-354B-63AE-1E8316BE7ACB}"/>
          </ac:spMkLst>
        </pc:spChg>
      </pc:sldChg>
      <pc:sldChg chg="modSp">
        <pc:chgData name="Chloe McIntyre" userId="S::chloe.mcintyre@colchester.ac.uk::8a4f2e6a-44b4-4b9e-9436-b9ff5567866e" providerId="AD" clId="Web-{7121E8A5-DF2C-61CC-C7CD-E07C48E7D857}" dt="2025-09-09T12:10:34.908" v="20" actId="1076"/>
        <pc:sldMkLst>
          <pc:docMk/>
          <pc:sldMk cId="780133947" sldId="369"/>
        </pc:sldMkLst>
        <pc:spChg chg="mod">
          <ac:chgData name="Chloe McIntyre" userId="S::chloe.mcintyre@colchester.ac.uk::8a4f2e6a-44b4-4b9e-9436-b9ff5567866e" providerId="AD" clId="Web-{7121E8A5-DF2C-61CC-C7CD-E07C48E7D857}" dt="2025-09-09T12:10:32.126" v="19" actId="20577"/>
          <ac:spMkLst>
            <pc:docMk/>
            <pc:sldMk cId="780133947" sldId="369"/>
            <ac:spMk id="4" creationId="{62D0FBAE-6E38-354B-63AE-1E8316BE7ACB}"/>
          </ac:spMkLst>
        </pc:spChg>
        <pc:spChg chg="mod">
          <ac:chgData name="Chloe McIntyre" userId="S::chloe.mcintyre@colchester.ac.uk::8a4f2e6a-44b4-4b9e-9436-b9ff5567866e" providerId="AD" clId="Web-{7121E8A5-DF2C-61CC-C7CD-E07C48E7D857}" dt="2025-09-09T12:10:34.908" v="20" actId="1076"/>
          <ac:spMkLst>
            <pc:docMk/>
            <pc:sldMk cId="780133947" sldId="369"/>
            <ac:spMk id="7"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DA8F6B0-11A0-4689-3F74-1F12B0B95F4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D24D415A-AC54-B3D5-B767-32CD0F136C3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02BFE62-A242-4939-B5A0-7692180B3555}" type="datetimeFigureOut">
              <a:rPr lang="en-GB" smtClean="0"/>
              <a:t>17/09/2025</a:t>
            </a:fld>
            <a:endParaRPr lang="en-GB"/>
          </a:p>
        </p:txBody>
      </p:sp>
      <p:sp>
        <p:nvSpPr>
          <p:cNvPr id="4" name="Footer Placeholder 3">
            <a:extLst>
              <a:ext uri="{FF2B5EF4-FFF2-40B4-BE49-F238E27FC236}">
                <a16:creationId xmlns:a16="http://schemas.microsoft.com/office/drawing/2014/main" id="{6A1A025B-41B1-D5B4-B71C-8F45FCEDDC9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FAE342DA-2408-3C36-84BD-EC2C0DE3777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ADF4A84-2251-4ADE-9DAD-62ECF5764D77}" type="slidenum">
              <a:rPr lang="en-GB" smtClean="0"/>
              <a:t>‹#›</a:t>
            </a:fld>
            <a:endParaRPr lang="en-GB"/>
          </a:p>
        </p:txBody>
      </p:sp>
    </p:spTree>
    <p:extLst>
      <p:ext uri="{BB962C8B-B14F-4D97-AF65-F5344CB8AC3E}">
        <p14:creationId xmlns:p14="http://schemas.microsoft.com/office/powerpoint/2010/main" val="16568636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5C4960-E551-457B-91BB-0F33215ED981}" type="datetimeFigureOut">
              <a:t>9/17/2025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4518B2-77B0-4748-9D01-61BBB7B44A19}" type="slidenum">
              <a:t>‹#›</a:t>
            </a:fld>
            <a:endParaRPr lang="en-GB"/>
          </a:p>
        </p:txBody>
      </p:sp>
    </p:spTree>
    <p:extLst>
      <p:ext uri="{BB962C8B-B14F-4D97-AF65-F5344CB8AC3E}">
        <p14:creationId xmlns:p14="http://schemas.microsoft.com/office/powerpoint/2010/main" val="1520980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onlinestore.colchester.ac.uk/"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colchester.ac.uk/college-gym/"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mtu.edu/student-leadership/student-orgs/rso-resources/virtual-resources/fun-icebreaking-questions.pdf"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 Add course</a:t>
            </a:r>
          </a:p>
        </p:txBody>
      </p:sp>
      <p:sp>
        <p:nvSpPr>
          <p:cNvPr id="4" name="Slide Number Placeholder 3"/>
          <p:cNvSpPr>
            <a:spLocks noGrp="1"/>
          </p:cNvSpPr>
          <p:nvPr>
            <p:ph type="sldNum" sz="quarter" idx="5"/>
          </p:nvPr>
        </p:nvSpPr>
        <p:spPr/>
        <p:txBody>
          <a:bodyPr/>
          <a:lstStyle/>
          <a:p>
            <a:fld id="{AE4518B2-77B0-4748-9D01-61BBB7B44A19}" type="slidenum">
              <a:rPr lang="en-GB"/>
              <a:t>1</a:t>
            </a:fld>
            <a:endParaRPr lang="en-GB"/>
          </a:p>
        </p:txBody>
      </p:sp>
    </p:spTree>
    <p:extLst>
      <p:ext uri="{BB962C8B-B14F-4D97-AF65-F5344CB8AC3E}">
        <p14:creationId xmlns:p14="http://schemas.microsoft.com/office/powerpoint/2010/main" val="1696189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BEWARE: beware of parking at Matalan, max 2 hours and they will fine. </a:t>
            </a:r>
          </a:p>
          <a:p>
            <a:endParaRPr lang="en-US">
              <a:cs typeface="Calibri"/>
            </a:endParaRPr>
          </a:p>
          <a:p>
            <a:r>
              <a:rPr lang="en-US">
                <a:cs typeface="Calibri"/>
              </a:rPr>
              <a:t>ANPR – automatic number plate recognition system</a:t>
            </a:r>
          </a:p>
          <a:p>
            <a:endParaRPr lang="en-US">
              <a:cs typeface="Calibri"/>
            </a:endParaRPr>
          </a:p>
          <a:p>
            <a:r>
              <a:rPr lang="en-US"/>
              <a:t>Notes:</a:t>
            </a:r>
          </a:p>
          <a:p>
            <a:endParaRPr lang="en-US"/>
          </a:p>
          <a:p>
            <a:r>
              <a:rPr lang="en-US"/>
              <a:t>Locked bike bays are for staff only.</a:t>
            </a:r>
          </a:p>
          <a:p>
            <a:r>
              <a:rPr lang="en-US" b="1"/>
              <a:t>Only PGCE students</a:t>
            </a:r>
            <a:r>
              <a:rPr lang="en-US"/>
              <a:t> can register their cars and pay via the online store. </a:t>
            </a:r>
            <a:r>
              <a:rPr lang="en-US">
                <a:hlinkClick r:id="rId3"/>
              </a:rPr>
              <a:t>https://onlinestore.colchester.ac.uk/</a:t>
            </a:r>
            <a:r>
              <a:rPr lang="en-US"/>
              <a:t> </a:t>
            </a:r>
          </a:p>
          <a:p>
            <a:endParaRPr lang="en-US">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13</a:t>
            </a:fld>
            <a:endParaRPr lang="en-GB"/>
          </a:p>
        </p:txBody>
      </p:sp>
    </p:spTree>
    <p:extLst>
      <p:ext uri="{BB962C8B-B14F-4D97-AF65-F5344CB8AC3E}">
        <p14:creationId xmlns:p14="http://schemas.microsoft.com/office/powerpoint/2010/main" val="12120051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are also near to a Subway and another Starbucks at the Matalan retail park next to us.</a:t>
            </a:r>
          </a:p>
        </p:txBody>
      </p:sp>
      <p:sp>
        <p:nvSpPr>
          <p:cNvPr id="4" name="Slide Number Placeholder 3"/>
          <p:cNvSpPr>
            <a:spLocks noGrp="1"/>
          </p:cNvSpPr>
          <p:nvPr>
            <p:ph type="sldNum" sz="quarter" idx="5"/>
          </p:nvPr>
        </p:nvSpPr>
        <p:spPr/>
        <p:txBody>
          <a:bodyPr/>
          <a:lstStyle/>
          <a:p>
            <a:fld id="{AE4518B2-77B0-4748-9D01-61BBB7B44A19}" type="slidenum">
              <a:rPr lang="en-GB"/>
              <a:t>14</a:t>
            </a:fld>
            <a:endParaRPr lang="en-GB"/>
          </a:p>
        </p:txBody>
      </p:sp>
    </p:spTree>
    <p:extLst>
      <p:ext uri="{BB962C8B-B14F-4D97-AF65-F5344CB8AC3E}">
        <p14:creationId xmlns:p14="http://schemas.microsoft.com/office/powerpoint/2010/main" val="11868467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Official rules in classrooms is bottled water or drinks with lids on. This may be different in workshops, computer rooms etc. Beware of other classes coming in to a classroom after the lunch period due to food smells. </a:t>
            </a:r>
          </a:p>
          <a:p>
            <a:endParaRPr lang="en-US">
              <a:cs typeface="Calibri"/>
            </a:endParaRPr>
          </a:p>
          <a:p>
            <a:r>
              <a:rPr lang="en-US">
                <a:cs typeface="Calibri"/>
              </a:rPr>
              <a:t>Make sure everyone knows where to go and has someone to meet for lunch. </a:t>
            </a:r>
          </a:p>
          <a:p>
            <a:endParaRPr lang="en-US">
              <a:cs typeface="Calibri"/>
            </a:endParaRPr>
          </a:p>
          <a:p>
            <a:r>
              <a:rPr lang="en-US">
                <a:cs typeface="Calibri"/>
              </a:rPr>
              <a:t>No smoking/vaping anywhere else.</a:t>
            </a:r>
          </a:p>
        </p:txBody>
      </p:sp>
      <p:sp>
        <p:nvSpPr>
          <p:cNvPr id="4" name="Slide Number Placeholder 3"/>
          <p:cNvSpPr>
            <a:spLocks noGrp="1"/>
          </p:cNvSpPr>
          <p:nvPr>
            <p:ph type="sldNum" sz="quarter" idx="5"/>
          </p:nvPr>
        </p:nvSpPr>
        <p:spPr/>
        <p:txBody>
          <a:bodyPr/>
          <a:lstStyle/>
          <a:p>
            <a:fld id="{AE4518B2-77B0-4748-9D01-61BBB7B44A19}" type="slidenum">
              <a:rPr lang="en-GB"/>
              <a:t>15</a:t>
            </a:fld>
            <a:endParaRPr lang="en-GB"/>
          </a:p>
        </p:txBody>
      </p:sp>
    </p:spTree>
    <p:extLst>
      <p:ext uri="{BB962C8B-B14F-4D97-AF65-F5344CB8AC3E}">
        <p14:creationId xmlns:p14="http://schemas.microsoft.com/office/powerpoint/2010/main" val="30239315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Other facilities:</a:t>
            </a:r>
          </a:p>
          <a:p>
            <a:pPr marL="171450" indent="-171450">
              <a:buFont typeface="Arial"/>
              <a:buChar char="•"/>
            </a:pPr>
            <a:r>
              <a:rPr lang="en-US">
                <a:cs typeface="Calibri"/>
              </a:rPr>
              <a:t>Library in S Block. Students will visit the library over the next week. Also have technical learning resources where you can borrow cameras, recorders, laptops etc. </a:t>
            </a:r>
          </a:p>
          <a:p>
            <a:pPr marL="171450" indent="-171450">
              <a:buFont typeface="Arial"/>
              <a:buChar char="•"/>
            </a:pPr>
            <a:r>
              <a:rPr lang="en-US">
                <a:cs typeface="Calibri"/>
              </a:rPr>
              <a:t>Printing facilities all over campus – more on that later.  We also have reprographics that can print bespoke work such as dissertations.</a:t>
            </a:r>
          </a:p>
          <a:p>
            <a:pPr marL="171450" indent="-171450">
              <a:buFont typeface="Arial"/>
              <a:buChar char="•"/>
            </a:pPr>
            <a:r>
              <a:rPr lang="en-US">
                <a:cs typeface="Calibri"/>
              </a:rPr>
              <a:t>Gym (there is also a gym in the Matalan retail park too. </a:t>
            </a:r>
            <a:r>
              <a:rPr lang="en-US">
                <a:hlinkClick r:id="rId3"/>
              </a:rPr>
              <a:t>College Gym - Colchester Institute </a:t>
            </a:r>
            <a:endParaRPr lang="en-US">
              <a:cs typeface="Calibri"/>
              <a:hlinkClick r:id="rId3"/>
            </a:endParaRPr>
          </a:p>
          <a:p>
            <a:pPr marL="171450" indent="-171450">
              <a:buFont typeface="Arial"/>
              <a:buChar char="•"/>
            </a:pPr>
            <a:r>
              <a:rPr lang="en-US">
                <a:cs typeface="Calibri"/>
              </a:rPr>
              <a:t>Hairdressing and beauty salon. </a:t>
            </a:r>
          </a:p>
          <a:p>
            <a:pPr marL="171450" indent="-171450">
              <a:buFont typeface="Arial"/>
              <a:buChar char="•"/>
            </a:pPr>
            <a:endParaRPr lang="en-US">
              <a:cs typeface="Calibri"/>
            </a:endParaRPr>
          </a:p>
          <a:p>
            <a:r>
              <a:rPr lang="en-US">
                <a:cs typeface="Calibri"/>
              </a:rPr>
              <a:t>We also have a quiet reflection room which can also be used for prayer in K Block. Students just need to get the key from reception. </a:t>
            </a:r>
          </a:p>
          <a:p>
            <a:endParaRPr lang="en-US">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16</a:t>
            </a:fld>
            <a:endParaRPr lang="en-GB"/>
          </a:p>
        </p:txBody>
      </p:sp>
    </p:spTree>
    <p:extLst>
      <p:ext uri="{BB962C8B-B14F-4D97-AF65-F5344CB8AC3E}">
        <p14:creationId xmlns:p14="http://schemas.microsoft.com/office/powerpoint/2010/main" val="7045209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You can also contact UCC Academic Services in room HE103 or on 01206 712613. You are encouraged to save this number on your phone. </a:t>
            </a:r>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18</a:t>
            </a:fld>
            <a:endParaRPr lang="en-GB"/>
          </a:p>
        </p:txBody>
      </p:sp>
    </p:spTree>
    <p:extLst>
      <p:ext uri="{BB962C8B-B14F-4D97-AF65-F5344CB8AC3E}">
        <p14:creationId xmlns:p14="http://schemas.microsoft.com/office/powerpoint/2010/main" val="36709902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19</a:t>
            </a:fld>
            <a:endParaRPr lang="en-GB"/>
          </a:p>
        </p:txBody>
      </p:sp>
    </p:spTree>
    <p:extLst>
      <p:ext uri="{BB962C8B-B14F-4D97-AF65-F5344CB8AC3E}">
        <p14:creationId xmlns:p14="http://schemas.microsoft.com/office/powerpoint/2010/main" val="29332878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20</a:t>
            </a:fld>
            <a:endParaRPr lang="en-GB"/>
          </a:p>
        </p:txBody>
      </p:sp>
    </p:spTree>
    <p:extLst>
      <p:ext uri="{BB962C8B-B14F-4D97-AF65-F5344CB8AC3E}">
        <p14:creationId xmlns:p14="http://schemas.microsoft.com/office/powerpoint/2010/main" val="14259863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21</a:t>
            </a:fld>
            <a:endParaRPr lang="en-GB"/>
          </a:p>
        </p:txBody>
      </p:sp>
    </p:spTree>
    <p:extLst>
      <p:ext uri="{BB962C8B-B14F-4D97-AF65-F5344CB8AC3E}">
        <p14:creationId xmlns:p14="http://schemas.microsoft.com/office/powerpoint/2010/main" val="2781715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22</a:t>
            </a:fld>
            <a:endParaRPr lang="en-GB"/>
          </a:p>
        </p:txBody>
      </p:sp>
    </p:spTree>
    <p:extLst>
      <p:ext uri="{BB962C8B-B14F-4D97-AF65-F5344CB8AC3E}">
        <p14:creationId xmlns:p14="http://schemas.microsoft.com/office/powerpoint/2010/main" val="10491497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23</a:t>
            </a:fld>
            <a:endParaRPr lang="en-GB"/>
          </a:p>
        </p:txBody>
      </p:sp>
    </p:spTree>
    <p:extLst>
      <p:ext uri="{BB962C8B-B14F-4D97-AF65-F5344CB8AC3E}">
        <p14:creationId xmlns:p14="http://schemas.microsoft.com/office/powerpoint/2010/main" val="3703363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 remove where necessary</a:t>
            </a:r>
          </a:p>
        </p:txBody>
      </p:sp>
      <p:sp>
        <p:nvSpPr>
          <p:cNvPr id="4" name="Slide Number Placeholder 3"/>
          <p:cNvSpPr>
            <a:spLocks noGrp="1"/>
          </p:cNvSpPr>
          <p:nvPr>
            <p:ph type="sldNum" sz="quarter" idx="5"/>
          </p:nvPr>
        </p:nvSpPr>
        <p:spPr/>
        <p:txBody>
          <a:bodyPr/>
          <a:lstStyle/>
          <a:p>
            <a:fld id="{AE4518B2-77B0-4748-9D01-61BBB7B44A19}" type="slidenum">
              <a:rPr lang="en-GB"/>
              <a:t>2</a:t>
            </a:fld>
            <a:endParaRPr lang="en-GB"/>
          </a:p>
        </p:txBody>
      </p:sp>
    </p:spTree>
    <p:extLst>
      <p:ext uri="{BB962C8B-B14F-4D97-AF65-F5344CB8AC3E}">
        <p14:creationId xmlns:p14="http://schemas.microsoft.com/office/powerpoint/2010/main" val="19174936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Please add context for your learners where appropriate. </a:t>
            </a:r>
          </a:p>
          <a:p>
            <a:endParaRPr lang="en-US">
              <a:ea typeface="Calibri"/>
              <a:cs typeface="Calibri"/>
            </a:endParaRPr>
          </a:p>
          <a:p>
            <a:r>
              <a:rPr lang="en-US" b="1"/>
              <a:t>Colchester Institute is committed to the promotion of the British Values of: </a:t>
            </a:r>
            <a:endParaRPr lang="en-US"/>
          </a:p>
          <a:p>
            <a:r>
              <a:rPr lang="en-US"/>
              <a:t>•Democracy  </a:t>
            </a:r>
          </a:p>
          <a:p>
            <a:r>
              <a:rPr lang="en-US"/>
              <a:t>•Individual Liberty </a:t>
            </a:r>
            <a:endParaRPr lang="en-US">
              <a:ea typeface="Calibri"/>
              <a:cs typeface="Calibri"/>
            </a:endParaRPr>
          </a:p>
          <a:p>
            <a:r>
              <a:rPr lang="en-US"/>
              <a:t>•Mutual Respect</a:t>
            </a:r>
            <a:endParaRPr lang="en-US">
              <a:ea typeface="Calibri"/>
              <a:cs typeface="Calibri"/>
            </a:endParaRPr>
          </a:p>
          <a:p>
            <a:r>
              <a:rPr lang="en-US"/>
              <a:t>•Rule of Law </a:t>
            </a:r>
            <a:endParaRPr lang="en-US">
              <a:ea typeface="Calibri"/>
              <a:cs typeface="Calibri"/>
            </a:endParaRPr>
          </a:p>
          <a:p>
            <a:r>
              <a:rPr lang="en-US"/>
              <a:t>•Tolerance </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24</a:t>
            </a:fld>
            <a:endParaRPr lang="en-GB"/>
          </a:p>
        </p:txBody>
      </p:sp>
    </p:spTree>
    <p:extLst>
      <p:ext uri="{BB962C8B-B14F-4D97-AF65-F5344CB8AC3E}">
        <p14:creationId xmlns:p14="http://schemas.microsoft.com/office/powerpoint/2010/main" val="39122670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25</a:t>
            </a:fld>
            <a:endParaRPr lang="en-GB"/>
          </a:p>
        </p:txBody>
      </p:sp>
    </p:spTree>
    <p:extLst>
      <p:ext uri="{BB962C8B-B14F-4D97-AF65-F5344CB8AC3E}">
        <p14:creationId xmlns:p14="http://schemas.microsoft.com/office/powerpoint/2010/main" val="30885684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If you hear an intermittent sound this is warning you there is potential fire in another building. You do not need to leave. There is also a lockdown alarm which is one long continuous sound (not whirring like the main alarm).</a:t>
            </a:r>
            <a:endParaRPr lang="en-US">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26</a:t>
            </a:fld>
            <a:endParaRPr lang="en-GB"/>
          </a:p>
        </p:txBody>
      </p:sp>
    </p:spTree>
    <p:extLst>
      <p:ext uri="{BB962C8B-B14F-4D97-AF65-F5344CB8AC3E}">
        <p14:creationId xmlns:p14="http://schemas.microsoft.com/office/powerpoint/2010/main" val="11562680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27</a:t>
            </a:fld>
            <a:endParaRPr lang="en-GB"/>
          </a:p>
        </p:txBody>
      </p:sp>
    </p:spTree>
    <p:extLst>
      <p:ext uri="{BB962C8B-B14F-4D97-AF65-F5344CB8AC3E}">
        <p14:creationId xmlns:p14="http://schemas.microsoft.com/office/powerpoint/2010/main" val="15193876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lnSpc>
                <a:spcPct val="90000"/>
              </a:lnSpc>
              <a:spcBef>
                <a:spcPts val="500"/>
              </a:spcBef>
              <a:buFont typeface="Courier New,monospace"/>
              <a:buChar char="o"/>
            </a:pPr>
            <a:r>
              <a:rPr lang="en-GB" b="1"/>
              <a:t>Life support</a:t>
            </a:r>
            <a:r>
              <a:rPr lang="en-GB"/>
              <a:t>: Access to counselling for problems like anxiety, depression, low mood, relationship issues, sexual and gender identity concerns and exam pressures.</a:t>
            </a:r>
          </a:p>
          <a:p>
            <a:pPr marL="628650" lvl="1" indent="-171450">
              <a:lnSpc>
                <a:spcPct val="90000"/>
              </a:lnSpc>
              <a:spcBef>
                <a:spcPts val="500"/>
              </a:spcBef>
              <a:buFont typeface="Courier New,monospace"/>
              <a:buChar char="o"/>
            </a:pPr>
            <a:r>
              <a:rPr lang="en-GB" b="1"/>
              <a:t>Legal information:</a:t>
            </a:r>
            <a:r>
              <a:rPr lang="en-GB"/>
              <a:t> For issues that cause anxiety or distress including debt management, consumer, landlord or neighbour disputes.</a:t>
            </a:r>
          </a:p>
          <a:p>
            <a:pPr marL="628650" lvl="1" indent="-171450">
              <a:lnSpc>
                <a:spcPct val="90000"/>
              </a:lnSpc>
              <a:spcBef>
                <a:spcPts val="500"/>
              </a:spcBef>
              <a:buFont typeface="Courier New,monospace"/>
              <a:buChar char="o"/>
            </a:pPr>
            <a:r>
              <a:rPr lang="en-GB" b="1"/>
              <a:t>Bereavement support:</a:t>
            </a:r>
            <a:r>
              <a:rPr lang="en-GB"/>
              <a:t> Health Assured offers qualified and experienced counsellors who can help with grief plus legal advisors to help with related legal matters.</a:t>
            </a:r>
          </a:p>
          <a:p>
            <a:pPr marL="628650" lvl="1" indent="-171450">
              <a:lnSpc>
                <a:spcPct val="90000"/>
              </a:lnSpc>
              <a:spcBef>
                <a:spcPts val="500"/>
              </a:spcBef>
              <a:buFont typeface="Courier New,monospace"/>
              <a:buChar char="o"/>
            </a:pPr>
            <a:r>
              <a:rPr lang="en-GB" b="1"/>
              <a:t>Medical information:</a:t>
            </a:r>
            <a:r>
              <a:rPr lang="en-GB"/>
              <a:t> Qualified nurses are on hand to offer support on a range of medical or health-related issues offering practical information and advice.</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28</a:t>
            </a:fld>
            <a:endParaRPr lang="en-GB"/>
          </a:p>
        </p:txBody>
      </p:sp>
    </p:spTree>
    <p:extLst>
      <p:ext uri="{BB962C8B-B14F-4D97-AF65-F5344CB8AC3E}">
        <p14:creationId xmlns:p14="http://schemas.microsoft.com/office/powerpoint/2010/main" val="16844351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29</a:t>
            </a:fld>
            <a:endParaRPr lang="en-GB"/>
          </a:p>
        </p:txBody>
      </p:sp>
    </p:spTree>
    <p:extLst>
      <p:ext uri="{BB962C8B-B14F-4D97-AF65-F5344CB8AC3E}">
        <p14:creationId xmlns:p14="http://schemas.microsoft.com/office/powerpoint/2010/main" val="11154492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30</a:t>
            </a:fld>
            <a:endParaRPr lang="en-GB"/>
          </a:p>
        </p:txBody>
      </p:sp>
    </p:spTree>
    <p:extLst>
      <p:ext uri="{BB962C8B-B14F-4D97-AF65-F5344CB8AC3E}">
        <p14:creationId xmlns:p14="http://schemas.microsoft.com/office/powerpoint/2010/main" val="34457498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31</a:t>
            </a:fld>
            <a:endParaRPr lang="en-GB"/>
          </a:p>
        </p:txBody>
      </p:sp>
    </p:spTree>
    <p:extLst>
      <p:ext uri="{BB962C8B-B14F-4D97-AF65-F5344CB8AC3E}">
        <p14:creationId xmlns:p14="http://schemas.microsoft.com/office/powerpoint/2010/main" val="14154960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Accessibility is Tracy</a:t>
            </a:r>
            <a:endParaRPr lang="en-US">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32</a:t>
            </a:fld>
            <a:endParaRPr lang="en-GB"/>
          </a:p>
        </p:txBody>
      </p:sp>
    </p:spTree>
    <p:extLst>
      <p:ext uri="{BB962C8B-B14F-4D97-AF65-F5344CB8AC3E}">
        <p14:creationId xmlns:p14="http://schemas.microsoft.com/office/powerpoint/2010/main" val="40075137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Accessibility is Tracy</a:t>
            </a:r>
            <a:endParaRPr lang="en-US">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33</a:t>
            </a:fld>
            <a:endParaRPr lang="en-GB"/>
          </a:p>
        </p:txBody>
      </p:sp>
    </p:spTree>
    <p:extLst>
      <p:ext uri="{BB962C8B-B14F-4D97-AF65-F5344CB8AC3E}">
        <p14:creationId xmlns:p14="http://schemas.microsoft.com/office/powerpoint/2010/main" val="550340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Please add relevant information to the room/building that you are in. </a:t>
            </a:r>
          </a:p>
          <a:p>
            <a:endParaRPr lang="en-US">
              <a:cs typeface="Calibri"/>
            </a:endParaRPr>
          </a:p>
          <a:p>
            <a:r>
              <a:rPr lang="en-US">
                <a:cs typeface="Calibri"/>
              </a:rPr>
              <a:t>Please add any other relevant information relating to H&amp;S. Or add any specific presentations to the course tile. This might be done on a different day. </a:t>
            </a:r>
          </a:p>
          <a:p>
            <a:endParaRPr lang="en-US">
              <a:cs typeface="Calibri"/>
            </a:endParaRPr>
          </a:p>
          <a:p>
            <a:r>
              <a:rPr lang="en-US">
                <a:cs typeface="Calibri"/>
              </a:rPr>
              <a:t>Smoking/vaping by the Eastgate area only, not walking about. </a:t>
            </a:r>
          </a:p>
        </p:txBody>
      </p:sp>
      <p:sp>
        <p:nvSpPr>
          <p:cNvPr id="4" name="Slide Number Placeholder 3"/>
          <p:cNvSpPr>
            <a:spLocks noGrp="1"/>
          </p:cNvSpPr>
          <p:nvPr>
            <p:ph type="sldNum" sz="quarter" idx="5"/>
          </p:nvPr>
        </p:nvSpPr>
        <p:spPr/>
        <p:txBody>
          <a:bodyPr/>
          <a:lstStyle/>
          <a:p>
            <a:fld id="{AE4518B2-77B0-4748-9D01-61BBB7B44A19}" type="slidenum">
              <a:rPr lang="en-GB"/>
              <a:t>3</a:t>
            </a:fld>
            <a:endParaRPr lang="en-GB"/>
          </a:p>
        </p:txBody>
      </p:sp>
    </p:spTree>
    <p:extLst>
      <p:ext uri="{BB962C8B-B14F-4D97-AF65-F5344CB8AC3E}">
        <p14:creationId xmlns:p14="http://schemas.microsoft.com/office/powerpoint/2010/main" val="224486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US"/>
              <a:t>34</a:t>
            </a:fld>
            <a:endParaRPr lang="en-US"/>
          </a:p>
        </p:txBody>
      </p:sp>
    </p:spTree>
    <p:extLst>
      <p:ext uri="{BB962C8B-B14F-4D97-AF65-F5344CB8AC3E}">
        <p14:creationId xmlns:p14="http://schemas.microsoft.com/office/powerpoint/2010/main" val="30024009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panose="020F0502020204030204"/>
                <a:cs typeface="Calibri"/>
              </a:rPr>
              <a:t>Firstly, please explain that UCC operates within a wider college environment and therefore it is important that this information is shared. </a:t>
            </a:r>
          </a:p>
          <a:p>
            <a:endParaRPr lang="en-US">
              <a:ea typeface="Calibri" panose="020F0502020204030204"/>
              <a:cs typeface="Calibri"/>
            </a:endParaRPr>
          </a:p>
          <a:p>
            <a:r>
              <a:rPr lang="en-US">
                <a:ea typeface="Calibri" panose="020F0502020204030204"/>
                <a:cs typeface="Calibri"/>
              </a:rPr>
              <a:t>Dress code – be aware that this is an FE policy and that some parts relating to curriculum areas are not applicable. </a:t>
            </a:r>
            <a:endParaRPr lang="en-US"/>
          </a:p>
          <a:p>
            <a:endParaRPr lang="en-US">
              <a:ea typeface="Calibri" panose="020F0502020204030204"/>
              <a:cs typeface="Calibri"/>
            </a:endParaRPr>
          </a:p>
          <a:p>
            <a:r>
              <a:rPr lang="en-US">
                <a:ea typeface="Calibri" panose="020F0502020204030204"/>
                <a:cs typeface="Calibri"/>
              </a:rPr>
              <a:t>Lanyards and smoking will have been covered off early on already, this is just a reminder. </a:t>
            </a:r>
          </a:p>
          <a:p>
            <a:endParaRPr lang="en-US">
              <a:ea typeface="Calibri" panose="020F0502020204030204"/>
              <a:cs typeface="Calibri"/>
            </a:endParaRPr>
          </a:p>
          <a:p>
            <a:r>
              <a:rPr lang="en-US">
                <a:ea typeface="Calibri" panose="020F0502020204030204"/>
                <a:cs typeface="Calibri"/>
              </a:rPr>
              <a:t>Explain that they will see posters across campus reiterating professional standards like this on e on professional standards and expectations. Whilst we would not expect any of our students to do any of these things, it is still important to make everyone aware of College expectations. </a:t>
            </a:r>
          </a:p>
        </p:txBody>
      </p:sp>
      <p:sp>
        <p:nvSpPr>
          <p:cNvPr id="4" name="Slide Number Placeholder 3"/>
          <p:cNvSpPr>
            <a:spLocks noGrp="1"/>
          </p:cNvSpPr>
          <p:nvPr>
            <p:ph type="sldNum" sz="quarter" idx="5"/>
          </p:nvPr>
        </p:nvSpPr>
        <p:spPr/>
        <p:txBody>
          <a:bodyPr/>
          <a:lstStyle/>
          <a:p>
            <a:fld id="{AE4518B2-77B0-4748-9D01-61BBB7B44A19}" type="slidenum">
              <a:rPr lang="en-GB"/>
              <a:t>35</a:t>
            </a:fld>
            <a:endParaRPr lang="en-GB"/>
          </a:p>
        </p:txBody>
      </p:sp>
    </p:spTree>
    <p:extLst>
      <p:ext uri="{BB962C8B-B14F-4D97-AF65-F5344CB8AC3E}">
        <p14:creationId xmlns:p14="http://schemas.microsoft.com/office/powerpoint/2010/main" val="31110155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relevant information, including pictures if you have them, email details.</a:t>
            </a:r>
          </a:p>
          <a:p>
            <a:r>
              <a:rPr lang="en-US"/>
              <a:t>** add an other people such as assessors etc. That support your team. </a:t>
            </a:r>
          </a:p>
          <a:p>
            <a:endParaRPr lang="en-US"/>
          </a:p>
          <a:p>
            <a:r>
              <a:rPr lang="en-US"/>
              <a:t>Your team may be present at the session and introduce themselves and their interests etc. </a:t>
            </a:r>
            <a:endParaRPr lang="en-US">
              <a:cs typeface="Calibri"/>
            </a:endParaRPr>
          </a:p>
          <a:p>
            <a:pPr marL="171450" indent="-171450">
              <a:buFont typeface="Arial,Sans-Serif"/>
              <a:buChar char="•"/>
            </a:pPr>
            <a:endParaRPr lang="en-US"/>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36</a:t>
            </a:fld>
            <a:endParaRPr lang="en-GB"/>
          </a:p>
        </p:txBody>
      </p:sp>
    </p:spTree>
    <p:extLst>
      <p:ext uri="{BB962C8B-B14F-4D97-AF65-F5344CB8AC3E}">
        <p14:creationId xmlns:p14="http://schemas.microsoft.com/office/powerpoint/2010/main" val="33953063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a:t>
            </a:r>
          </a:p>
          <a:p>
            <a:pPr marL="171450" indent="-171450">
              <a:buFont typeface="Arial,Sans-Serif"/>
              <a:buChar char="•"/>
            </a:pPr>
            <a:r>
              <a:rPr lang="en-US"/>
              <a:t>The modules that you will be studying across the 3 years.</a:t>
            </a:r>
          </a:p>
          <a:p>
            <a:pPr marL="171450" indent="-171450">
              <a:buFont typeface="Arial,Sans-Serif"/>
              <a:buChar char="•"/>
            </a:pPr>
            <a:r>
              <a:rPr lang="en-US"/>
              <a:t>Any other information that is relevant. </a:t>
            </a:r>
          </a:p>
          <a:p>
            <a:endParaRPr lang="en-US"/>
          </a:p>
          <a:p>
            <a:endParaRPr lang="en-US"/>
          </a:p>
          <a:p>
            <a:pPr marL="171450" indent="-171450">
              <a:buFont typeface="Arial,Sans-Serif"/>
              <a:buChar char="•"/>
            </a:pPr>
            <a:endParaRPr lang="en-US"/>
          </a:p>
          <a:p>
            <a:pPr marL="171450" indent="-171450">
              <a:buFont typeface="Arial,Sans-Serif"/>
              <a:buChar char="•"/>
            </a:pPr>
            <a:endParaRPr lang="en-US"/>
          </a:p>
          <a:p>
            <a:endParaRPr lang="en-US">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37</a:t>
            </a:fld>
            <a:endParaRPr lang="en-GB"/>
          </a:p>
        </p:txBody>
      </p:sp>
    </p:spTree>
    <p:extLst>
      <p:ext uri="{BB962C8B-B14F-4D97-AF65-F5344CB8AC3E}">
        <p14:creationId xmlns:p14="http://schemas.microsoft.com/office/powerpoint/2010/main" val="17216102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add where you store resources etc. Will cover it more in the IT part. Delete if necessary</a:t>
            </a:r>
          </a:p>
          <a:p>
            <a:r>
              <a:rPr lang="en-US">
                <a:cs typeface="Calibri"/>
              </a:rPr>
              <a:t>Could add socials to follow, emails to sign up to etc. </a:t>
            </a:r>
          </a:p>
        </p:txBody>
      </p:sp>
      <p:sp>
        <p:nvSpPr>
          <p:cNvPr id="4" name="Slide Number Placeholder 3"/>
          <p:cNvSpPr>
            <a:spLocks noGrp="1"/>
          </p:cNvSpPr>
          <p:nvPr>
            <p:ph type="sldNum" sz="quarter" idx="5"/>
          </p:nvPr>
        </p:nvSpPr>
        <p:spPr/>
        <p:txBody>
          <a:bodyPr/>
          <a:lstStyle/>
          <a:p>
            <a:fld id="{AE4518B2-77B0-4748-9D01-61BBB7B44A19}" type="slidenum">
              <a:rPr lang="en-GB"/>
              <a:t>38</a:t>
            </a:fld>
            <a:endParaRPr lang="en-GB"/>
          </a:p>
        </p:txBody>
      </p:sp>
    </p:spTree>
    <p:extLst>
      <p:ext uri="{BB962C8B-B14F-4D97-AF65-F5344CB8AC3E}">
        <p14:creationId xmlns:p14="http://schemas.microsoft.com/office/powerpoint/2010/main" val="42744872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add a copy of the timetable. Explain that this can also be found on the Ci Connect app (check it's on there first) as it will automatically update room numbers if there are changes. </a:t>
            </a:r>
          </a:p>
        </p:txBody>
      </p:sp>
      <p:sp>
        <p:nvSpPr>
          <p:cNvPr id="4" name="Slide Number Placeholder 3"/>
          <p:cNvSpPr>
            <a:spLocks noGrp="1"/>
          </p:cNvSpPr>
          <p:nvPr>
            <p:ph type="sldNum" sz="quarter" idx="5"/>
          </p:nvPr>
        </p:nvSpPr>
        <p:spPr/>
        <p:txBody>
          <a:bodyPr/>
          <a:lstStyle/>
          <a:p>
            <a:fld id="{AE4518B2-77B0-4748-9D01-61BBB7B44A19}" type="slidenum">
              <a:rPr lang="en-GB"/>
              <a:t>39</a:t>
            </a:fld>
            <a:endParaRPr lang="en-GB"/>
          </a:p>
        </p:txBody>
      </p:sp>
    </p:spTree>
    <p:extLst>
      <p:ext uri="{BB962C8B-B14F-4D97-AF65-F5344CB8AC3E}">
        <p14:creationId xmlns:p14="http://schemas.microsoft.com/office/powerpoint/2010/main" val="37610024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*Please expand on how you run tutorials, types of things you cover and add who the pastoral tutor is and add contact details and how to book these. </a:t>
            </a:r>
          </a:p>
        </p:txBody>
      </p:sp>
      <p:sp>
        <p:nvSpPr>
          <p:cNvPr id="4" name="Slide Number Placeholder 3"/>
          <p:cNvSpPr>
            <a:spLocks noGrp="1"/>
          </p:cNvSpPr>
          <p:nvPr>
            <p:ph type="sldNum" sz="quarter" idx="5"/>
          </p:nvPr>
        </p:nvSpPr>
        <p:spPr/>
        <p:txBody>
          <a:bodyPr/>
          <a:lstStyle/>
          <a:p>
            <a:fld id="{AE4518B2-77B0-4748-9D01-61BBB7B44A19}" type="slidenum">
              <a:rPr lang="en-GB"/>
              <a:t>40</a:t>
            </a:fld>
            <a:endParaRPr lang="en-GB"/>
          </a:p>
        </p:txBody>
      </p:sp>
    </p:spTree>
    <p:extLst>
      <p:ext uri="{BB962C8B-B14F-4D97-AF65-F5344CB8AC3E}">
        <p14:creationId xmlns:p14="http://schemas.microsoft.com/office/powerpoint/2010/main" val="11622841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Requests for nominations will follow.  </a:t>
            </a:r>
          </a:p>
          <a:p>
            <a:endParaRPr lang="en-US">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41</a:t>
            </a:fld>
            <a:endParaRPr lang="en-GB"/>
          </a:p>
        </p:txBody>
      </p:sp>
    </p:spTree>
    <p:extLst>
      <p:ext uri="{BB962C8B-B14F-4D97-AF65-F5344CB8AC3E}">
        <p14:creationId xmlns:p14="http://schemas.microsoft.com/office/powerpoint/2010/main" val="8512855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42</a:t>
            </a:fld>
            <a:endParaRPr lang="en-GB"/>
          </a:p>
        </p:txBody>
      </p:sp>
    </p:spTree>
    <p:extLst>
      <p:ext uri="{BB962C8B-B14F-4D97-AF65-F5344CB8AC3E}">
        <p14:creationId xmlns:p14="http://schemas.microsoft.com/office/powerpoint/2010/main" val="42495481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Eliza will share the induction parts in the main lecture theatre but these will just act as a reminder. </a:t>
            </a:r>
          </a:p>
          <a:p>
            <a:endParaRPr lang="en-US">
              <a:ea typeface="Calibri"/>
              <a:cs typeface="Calibri"/>
            </a:endParaRPr>
          </a:p>
          <a:p>
            <a:r>
              <a:rPr lang="en-US">
                <a:ea typeface="Calibri"/>
                <a:cs typeface="Calibri"/>
              </a:rPr>
              <a:t>Please add any of your own next steps on here too. </a:t>
            </a:r>
          </a:p>
        </p:txBody>
      </p:sp>
      <p:sp>
        <p:nvSpPr>
          <p:cNvPr id="4" name="Slide Number Placeholder 3"/>
          <p:cNvSpPr>
            <a:spLocks noGrp="1"/>
          </p:cNvSpPr>
          <p:nvPr>
            <p:ph type="sldNum" sz="quarter" idx="5"/>
          </p:nvPr>
        </p:nvSpPr>
        <p:spPr/>
        <p:txBody>
          <a:bodyPr/>
          <a:lstStyle/>
          <a:p>
            <a:fld id="{AE4518B2-77B0-4748-9D01-61BBB7B44A19}" type="slidenum">
              <a:rPr lang="en-GB"/>
              <a:t>43</a:t>
            </a:fld>
            <a:endParaRPr lang="en-GB"/>
          </a:p>
        </p:txBody>
      </p:sp>
    </p:spTree>
    <p:extLst>
      <p:ext uri="{BB962C8B-B14F-4D97-AF65-F5344CB8AC3E}">
        <p14:creationId xmlns:p14="http://schemas.microsoft.com/office/powerpoint/2010/main" val="2350396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Explain that UCC wear grey lanyards. </a:t>
            </a:r>
          </a:p>
          <a:p>
            <a:endParaRPr lang="en-US">
              <a:ea typeface="Calibri"/>
              <a:cs typeface="Calibri"/>
            </a:endParaRPr>
          </a:p>
          <a:p>
            <a:pPr algn="just"/>
            <a:r>
              <a:rPr lang="en-US"/>
              <a:t>•You must wear your lanyard and ID card at all times at College. </a:t>
            </a:r>
          </a:p>
          <a:p>
            <a:pPr algn="just"/>
            <a:r>
              <a:rPr lang="en-US"/>
              <a:t>•You will also need your ID card for:</a:t>
            </a:r>
            <a:endParaRPr lang="en-US">
              <a:ea typeface="Calibri"/>
              <a:cs typeface="Calibri"/>
            </a:endParaRPr>
          </a:p>
          <a:p>
            <a:r>
              <a:rPr lang="en-US" err="1"/>
              <a:t>oIT</a:t>
            </a:r>
            <a:r>
              <a:rPr lang="en-US"/>
              <a:t> Helpdesk</a:t>
            </a:r>
            <a:endParaRPr lang="en-US">
              <a:ea typeface="Calibri"/>
              <a:cs typeface="Calibri"/>
            </a:endParaRPr>
          </a:p>
          <a:p>
            <a:r>
              <a:rPr lang="en-US" err="1"/>
              <a:t>oLibrary</a:t>
            </a:r>
            <a:endParaRPr lang="en-US" err="1">
              <a:ea typeface="Calibri"/>
              <a:cs typeface="Calibri"/>
            </a:endParaRPr>
          </a:p>
          <a:p>
            <a:r>
              <a:rPr lang="en-US" err="1"/>
              <a:t>oTo</a:t>
            </a:r>
            <a:r>
              <a:rPr lang="en-US"/>
              <a:t> access cashless catering (</a:t>
            </a:r>
            <a:r>
              <a:rPr lang="en-US" err="1"/>
              <a:t>Upay</a:t>
            </a:r>
            <a:r>
              <a:rPr lang="en-US"/>
              <a:t>)</a:t>
            </a:r>
            <a:endParaRPr lang="en-US">
              <a:ea typeface="Calibri"/>
              <a:cs typeface="Calibri"/>
            </a:endParaRPr>
          </a:p>
          <a:p>
            <a:r>
              <a:rPr lang="en-US" err="1"/>
              <a:t>oTo</a:t>
            </a:r>
            <a:r>
              <a:rPr lang="en-US"/>
              <a:t> use your bus pass or train pass</a:t>
            </a:r>
            <a:endParaRPr lang="en-US">
              <a:ea typeface="Calibri"/>
              <a:cs typeface="Calibri"/>
            </a:endParaRPr>
          </a:p>
          <a:p>
            <a:r>
              <a:rPr lang="en-US" err="1"/>
              <a:t>oTo</a:t>
            </a:r>
            <a:r>
              <a:rPr lang="en-US"/>
              <a:t> sit public exams</a:t>
            </a:r>
            <a:endParaRPr lang="en-US">
              <a:ea typeface="Calibri"/>
              <a:cs typeface="Calibri"/>
            </a:endParaRPr>
          </a:p>
          <a:p>
            <a:r>
              <a:rPr lang="en-US"/>
              <a:t>•If you forget your ID card, please ensure you are wearing a temporary student ID.</a:t>
            </a:r>
            <a:endParaRPr lang="en-US">
              <a:ea typeface="Calibri"/>
              <a:cs typeface="Calibri"/>
            </a:endParaRPr>
          </a:p>
          <a:p>
            <a:r>
              <a:rPr lang="en-US"/>
              <a:t>•If you lose your card, please go to Registry (Colchester) for a replacement.</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4</a:t>
            </a:fld>
            <a:endParaRPr lang="en-GB"/>
          </a:p>
        </p:txBody>
      </p:sp>
    </p:spTree>
    <p:extLst>
      <p:ext uri="{BB962C8B-B14F-4D97-AF65-F5344CB8AC3E}">
        <p14:creationId xmlns:p14="http://schemas.microsoft.com/office/powerpoint/2010/main" val="7890374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 remove where necessary</a:t>
            </a:r>
          </a:p>
        </p:txBody>
      </p:sp>
      <p:sp>
        <p:nvSpPr>
          <p:cNvPr id="4" name="Slide Number Placeholder 3"/>
          <p:cNvSpPr>
            <a:spLocks noGrp="1"/>
          </p:cNvSpPr>
          <p:nvPr>
            <p:ph type="sldNum" sz="quarter" idx="5"/>
          </p:nvPr>
        </p:nvSpPr>
        <p:spPr/>
        <p:txBody>
          <a:bodyPr/>
          <a:lstStyle/>
          <a:p>
            <a:fld id="{AE4518B2-77B0-4748-9D01-61BBB7B44A19}" type="slidenum">
              <a:rPr lang="en-GB"/>
              <a:t>44</a:t>
            </a:fld>
            <a:endParaRPr lang="en-GB"/>
          </a:p>
        </p:txBody>
      </p:sp>
    </p:spTree>
    <p:extLst>
      <p:ext uri="{BB962C8B-B14F-4D97-AF65-F5344CB8AC3E}">
        <p14:creationId xmlns:p14="http://schemas.microsoft.com/office/powerpoint/2010/main" val="6930357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 remove where necessary</a:t>
            </a:r>
          </a:p>
        </p:txBody>
      </p:sp>
      <p:sp>
        <p:nvSpPr>
          <p:cNvPr id="4" name="Slide Number Placeholder 3"/>
          <p:cNvSpPr>
            <a:spLocks noGrp="1"/>
          </p:cNvSpPr>
          <p:nvPr>
            <p:ph type="sldNum" sz="quarter" idx="5"/>
          </p:nvPr>
        </p:nvSpPr>
        <p:spPr/>
        <p:txBody>
          <a:bodyPr/>
          <a:lstStyle/>
          <a:p>
            <a:fld id="{AE4518B2-77B0-4748-9D01-61BBB7B44A19}" type="slidenum">
              <a:rPr lang="en-GB"/>
              <a:t>45</a:t>
            </a:fld>
            <a:endParaRPr lang="en-GB"/>
          </a:p>
        </p:txBody>
      </p:sp>
    </p:spTree>
    <p:extLst>
      <p:ext uri="{BB962C8B-B14F-4D97-AF65-F5344CB8AC3E}">
        <p14:creationId xmlns:p14="http://schemas.microsoft.com/office/powerpoint/2010/main" val="22636393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 remove where necessary</a:t>
            </a:r>
          </a:p>
        </p:txBody>
      </p:sp>
      <p:sp>
        <p:nvSpPr>
          <p:cNvPr id="4" name="Slide Number Placeholder 3"/>
          <p:cNvSpPr>
            <a:spLocks noGrp="1"/>
          </p:cNvSpPr>
          <p:nvPr>
            <p:ph type="sldNum" sz="quarter" idx="5"/>
          </p:nvPr>
        </p:nvSpPr>
        <p:spPr/>
        <p:txBody>
          <a:bodyPr/>
          <a:lstStyle/>
          <a:p>
            <a:fld id="{AE4518B2-77B0-4748-9D01-61BBB7B44A19}" type="slidenum">
              <a:rPr lang="en-GB"/>
              <a:t>46</a:t>
            </a:fld>
            <a:endParaRPr lang="en-GB"/>
          </a:p>
        </p:txBody>
      </p:sp>
    </p:spTree>
    <p:extLst>
      <p:ext uri="{BB962C8B-B14F-4D97-AF65-F5344CB8AC3E}">
        <p14:creationId xmlns:p14="http://schemas.microsoft.com/office/powerpoint/2010/main" val="18917448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 remove where necessary</a:t>
            </a:r>
          </a:p>
        </p:txBody>
      </p:sp>
      <p:sp>
        <p:nvSpPr>
          <p:cNvPr id="4" name="Slide Number Placeholder 3"/>
          <p:cNvSpPr>
            <a:spLocks noGrp="1"/>
          </p:cNvSpPr>
          <p:nvPr>
            <p:ph type="sldNum" sz="quarter" idx="5"/>
          </p:nvPr>
        </p:nvSpPr>
        <p:spPr/>
        <p:txBody>
          <a:bodyPr/>
          <a:lstStyle/>
          <a:p>
            <a:fld id="{AE4518B2-77B0-4748-9D01-61BBB7B44A19}" type="slidenum">
              <a:rPr lang="en-GB"/>
              <a:t>47</a:t>
            </a:fld>
            <a:endParaRPr lang="en-GB"/>
          </a:p>
        </p:txBody>
      </p:sp>
    </p:spTree>
    <p:extLst>
      <p:ext uri="{BB962C8B-B14F-4D97-AF65-F5344CB8AC3E}">
        <p14:creationId xmlns:p14="http://schemas.microsoft.com/office/powerpoint/2010/main" val="6732013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do have a student charter but this is currently being updated. </a:t>
            </a:r>
          </a:p>
          <a:p>
            <a:endParaRPr lang="en-US">
              <a:cs typeface="Calibri"/>
            </a:endParaRPr>
          </a:p>
          <a:p>
            <a:r>
              <a:rPr lang="en-US">
                <a:cs typeface="Calibri"/>
              </a:rPr>
              <a:t>You could try an icebreaker. If you could eliminate one thing from your daily routine what would it be? What will make you smile today? Would you rather? </a:t>
            </a:r>
            <a:r>
              <a:rPr lang="en-US">
                <a:hlinkClick r:id="rId3"/>
              </a:rPr>
              <a:t>https://www.mtu.edu/student-leadership/student-orgs/rso-resources/virtual-resources/fun-icebreaking-questions.pdf</a:t>
            </a:r>
            <a:r>
              <a:rPr lang="en-US"/>
              <a:t> </a:t>
            </a:r>
            <a:r>
              <a:rPr lang="en-US">
                <a:cs typeface="Calibri"/>
              </a:rPr>
              <a:t>Could try Task Master inspired tasks</a:t>
            </a:r>
          </a:p>
          <a:p>
            <a:endParaRPr lang="en-US"/>
          </a:p>
          <a:p>
            <a:r>
              <a:rPr lang="en-US"/>
              <a:t>Suggested activity to build class contract:</a:t>
            </a:r>
          </a:p>
          <a:p>
            <a:endParaRPr lang="en-US"/>
          </a:p>
          <a:p>
            <a:r>
              <a:rPr lang="en-US"/>
              <a:t>Flip chart paper, pens.</a:t>
            </a:r>
          </a:p>
          <a:p>
            <a:endParaRPr lang="en-US"/>
          </a:p>
          <a:p>
            <a:r>
              <a:rPr lang="en-US"/>
              <a:t>Write what makes a good team/learning environment</a:t>
            </a:r>
          </a:p>
          <a:p>
            <a:r>
              <a:rPr lang="en-US"/>
              <a:t>Write what doesn't make a good team/learning environment.</a:t>
            </a:r>
          </a:p>
          <a:p>
            <a:r>
              <a:rPr lang="en-US"/>
              <a:t>Write what they want from the teacher.</a:t>
            </a:r>
          </a:p>
          <a:p>
            <a:endParaRPr lang="en-US">
              <a:cs typeface="Calibri" panose="020F0502020204030204"/>
            </a:endParaRPr>
          </a:p>
          <a:p>
            <a:r>
              <a:rPr lang="en-US">
                <a:cs typeface="Calibri" panose="020F0502020204030204"/>
              </a:rPr>
              <a:t>Or,</a:t>
            </a:r>
          </a:p>
          <a:p>
            <a:r>
              <a:rPr lang="en-US">
                <a:cs typeface="Calibri" panose="020F0502020204030204"/>
              </a:rPr>
              <a:t>Fears and expectations</a:t>
            </a:r>
            <a:endParaRPr lang="en-US"/>
          </a:p>
          <a:p>
            <a:endParaRPr lang="en-US"/>
          </a:p>
          <a:p>
            <a:r>
              <a:rPr lang="en-US"/>
              <a:t>Try to draw out:</a:t>
            </a:r>
          </a:p>
          <a:p>
            <a:pPr marL="171450" indent="-171450">
              <a:buFont typeface="Arial,Sans-Serif"/>
              <a:buChar char="•"/>
            </a:pPr>
            <a:r>
              <a:rPr lang="en-US"/>
              <a:t>Lateness</a:t>
            </a:r>
          </a:p>
          <a:p>
            <a:pPr marL="171450" indent="-171450">
              <a:buFont typeface="Arial,Sans-Serif"/>
              <a:buChar char="•"/>
            </a:pPr>
            <a:r>
              <a:rPr lang="en-US"/>
              <a:t>Group work, </a:t>
            </a:r>
          </a:p>
          <a:p>
            <a:pPr marL="171450" indent="-171450">
              <a:buFont typeface="Arial,Sans-Serif"/>
              <a:buChar char="•"/>
            </a:pPr>
            <a:r>
              <a:rPr lang="en-US"/>
              <a:t>Open to being in different groups rather than same table groups.</a:t>
            </a:r>
          </a:p>
          <a:p>
            <a:pPr marL="171450" indent="-171450">
              <a:buFont typeface="Arial,Sans-Serif"/>
              <a:buChar char="•"/>
            </a:pPr>
            <a:r>
              <a:rPr lang="en-US"/>
              <a:t>Completing independent activities</a:t>
            </a:r>
          </a:p>
          <a:p>
            <a:pPr marL="171450" indent="-171450">
              <a:buFont typeface="Arial,Sans-Serif"/>
              <a:buChar char="•"/>
            </a:pPr>
            <a:r>
              <a:rPr lang="en-US"/>
              <a:t>Interrupting – hands up</a:t>
            </a:r>
          </a:p>
          <a:p>
            <a:pPr marL="171450" indent="-171450">
              <a:buFont typeface="Arial,Sans-Serif"/>
              <a:buChar char="•"/>
            </a:pPr>
            <a:r>
              <a:rPr lang="en-US"/>
              <a:t>Taking turns</a:t>
            </a:r>
          </a:p>
          <a:p>
            <a:pPr marL="171450" indent="-171450">
              <a:buFont typeface="Arial,Sans-Serif"/>
              <a:buChar char="•"/>
            </a:pPr>
            <a:r>
              <a:rPr lang="en-US"/>
              <a:t>Respecting each other and their opinions, culture and backgrounds.</a:t>
            </a:r>
          </a:p>
          <a:p>
            <a:pPr marL="171450" indent="-171450">
              <a:buFont typeface="Arial,Sans-Serif"/>
              <a:buChar char="•"/>
            </a:pPr>
            <a:r>
              <a:rPr lang="en-US"/>
              <a:t>Constructive feedback including tone. Handling difficult conversations?</a:t>
            </a:r>
          </a:p>
          <a:p>
            <a:pPr marL="171450" indent="-171450">
              <a:buFont typeface="Arial,Sans-Serif"/>
              <a:buChar char="•"/>
            </a:pPr>
            <a:r>
              <a:rPr lang="en-US"/>
              <a:t>Participation</a:t>
            </a:r>
          </a:p>
          <a:p>
            <a:pPr marL="171450" indent="-171450">
              <a:buFont typeface="Arial,Sans-Serif"/>
              <a:buChar char="•"/>
            </a:pPr>
            <a:r>
              <a:rPr lang="en-US"/>
              <a:t>Respecting the environment</a:t>
            </a:r>
          </a:p>
          <a:p>
            <a:pPr marL="171450" indent="-171450">
              <a:buFont typeface="Arial,Sans-Serif"/>
              <a:buChar char="•"/>
            </a:pPr>
            <a:r>
              <a:rPr lang="en-US"/>
              <a:t>Food/drinks</a:t>
            </a:r>
          </a:p>
          <a:p>
            <a:pPr marL="171450" indent="-171450">
              <a:buFont typeface="Arial,Sans-Serif"/>
              <a:buChar char="•"/>
            </a:pPr>
            <a:r>
              <a:rPr lang="en-US"/>
              <a:t>Including everyone – everyone has a voice</a:t>
            </a:r>
          </a:p>
          <a:p>
            <a:pPr marL="171450" indent="-171450">
              <a:buFont typeface="Arial,Sans-Serif"/>
              <a:buChar char="•"/>
            </a:pPr>
            <a:r>
              <a:rPr lang="en-US"/>
              <a:t>Work standards.</a:t>
            </a:r>
          </a:p>
          <a:p>
            <a:pPr marL="171450" indent="-171450">
              <a:buFont typeface="Arial,Sans-Serif"/>
              <a:buChar char="•"/>
            </a:pPr>
            <a:r>
              <a:rPr lang="en-US"/>
              <a:t>Listen.</a:t>
            </a:r>
          </a:p>
          <a:p>
            <a:pPr marL="171450" indent="-171450">
              <a:buFont typeface="Arial,Sans-Serif"/>
              <a:buChar char="•"/>
            </a:pPr>
            <a:r>
              <a:rPr lang="en-US">
                <a:ea typeface="Calibri" panose="020F0502020204030204"/>
                <a:cs typeface="Calibri"/>
              </a:rPr>
              <a:t>Reporting absences.</a:t>
            </a:r>
          </a:p>
          <a:p>
            <a:pPr marL="171450" indent="-171450">
              <a:buFont typeface="Arial,Sans-Serif"/>
              <a:buChar char="•"/>
            </a:pPr>
            <a:endParaRPr lang="en-US">
              <a:ea typeface="Calibri" panose="020F0502020204030204"/>
              <a:cs typeface="Calibri"/>
            </a:endParaRPr>
          </a:p>
          <a:p>
            <a:endParaRPr lang="en-US">
              <a:ea typeface="Calibri" panose="020F0502020204030204"/>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48</a:t>
            </a:fld>
            <a:endParaRPr lang="en-GB"/>
          </a:p>
        </p:txBody>
      </p:sp>
    </p:spTree>
    <p:extLst>
      <p:ext uri="{BB962C8B-B14F-4D97-AF65-F5344CB8AC3E}">
        <p14:creationId xmlns:p14="http://schemas.microsoft.com/office/powerpoint/2010/main" val="29376751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49</a:t>
            </a:fld>
            <a:endParaRPr lang="en-GB"/>
          </a:p>
        </p:txBody>
      </p:sp>
    </p:spTree>
    <p:extLst>
      <p:ext uri="{BB962C8B-B14F-4D97-AF65-F5344CB8AC3E}">
        <p14:creationId xmlns:p14="http://schemas.microsoft.com/office/powerpoint/2010/main" val="24863960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Eliza will share the induction parts in the main lecture theatre but these will just act as a reminder. </a:t>
            </a:r>
          </a:p>
          <a:p>
            <a:endParaRPr lang="en-US">
              <a:ea typeface="Calibri"/>
              <a:cs typeface="Calibri"/>
            </a:endParaRPr>
          </a:p>
          <a:p>
            <a:r>
              <a:rPr lang="en-US">
                <a:ea typeface="Calibri"/>
                <a:cs typeface="Calibri"/>
              </a:rPr>
              <a:t>Please add any of your own next steps on here too. </a:t>
            </a:r>
          </a:p>
        </p:txBody>
      </p:sp>
      <p:sp>
        <p:nvSpPr>
          <p:cNvPr id="4" name="Slide Number Placeholder 3"/>
          <p:cNvSpPr>
            <a:spLocks noGrp="1"/>
          </p:cNvSpPr>
          <p:nvPr>
            <p:ph type="sldNum" sz="quarter" idx="5"/>
          </p:nvPr>
        </p:nvSpPr>
        <p:spPr/>
        <p:txBody>
          <a:bodyPr/>
          <a:lstStyle/>
          <a:p>
            <a:fld id="{AE4518B2-77B0-4748-9D01-61BBB7B44A19}" type="slidenum">
              <a:rPr lang="en-GB"/>
              <a:t>50</a:t>
            </a:fld>
            <a:endParaRPr lang="en-GB"/>
          </a:p>
        </p:txBody>
      </p:sp>
    </p:spTree>
    <p:extLst>
      <p:ext uri="{BB962C8B-B14F-4D97-AF65-F5344CB8AC3E}">
        <p14:creationId xmlns:p14="http://schemas.microsoft.com/office/powerpoint/2010/main" val="33119178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Eliza will share the induction parts in the main lecture theatre but these will just act as a reminder. </a:t>
            </a:r>
          </a:p>
          <a:p>
            <a:endParaRPr lang="en-US">
              <a:ea typeface="Calibri"/>
              <a:cs typeface="Calibri"/>
            </a:endParaRPr>
          </a:p>
          <a:p>
            <a:r>
              <a:rPr lang="en-US">
                <a:ea typeface="Calibri"/>
                <a:cs typeface="Calibri"/>
              </a:rPr>
              <a:t>Please add any of your own next steps on here too. </a:t>
            </a:r>
          </a:p>
        </p:txBody>
      </p:sp>
      <p:sp>
        <p:nvSpPr>
          <p:cNvPr id="4" name="Slide Number Placeholder 3"/>
          <p:cNvSpPr>
            <a:spLocks noGrp="1"/>
          </p:cNvSpPr>
          <p:nvPr>
            <p:ph type="sldNum" sz="quarter" idx="5"/>
          </p:nvPr>
        </p:nvSpPr>
        <p:spPr/>
        <p:txBody>
          <a:bodyPr/>
          <a:lstStyle/>
          <a:p>
            <a:fld id="{AE4518B2-77B0-4748-9D01-61BBB7B44A19}" type="slidenum">
              <a:rPr lang="en-GB"/>
              <a:t>51</a:t>
            </a:fld>
            <a:endParaRPr lang="en-GB"/>
          </a:p>
        </p:txBody>
      </p:sp>
    </p:spTree>
    <p:extLst>
      <p:ext uri="{BB962C8B-B14F-4D97-AF65-F5344CB8AC3E}">
        <p14:creationId xmlns:p14="http://schemas.microsoft.com/office/powerpoint/2010/main" val="42495481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You could share the Moodle page again if you like. </a:t>
            </a:r>
          </a:p>
          <a:p>
            <a:endParaRPr lang="en-US">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52</a:t>
            </a:fld>
            <a:endParaRPr lang="en-GB"/>
          </a:p>
        </p:txBody>
      </p:sp>
    </p:spTree>
    <p:extLst>
      <p:ext uri="{BB962C8B-B14F-4D97-AF65-F5344CB8AC3E}">
        <p14:creationId xmlns:p14="http://schemas.microsoft.com/office/powerpoint/2010/main" val="25608571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Course leader to show where these are. You may not have completed all of these in the induction day. </a:t>
            </a:r>
          </a:p>
          <a:p>
            <a:endParaRPr lang="en-US"/>
          </a:p>
          <a:p>
            <a:r>
              <a:rPr lang="en-US"/>
              <a:t>We will check centrally. The checklists can be reviewed in pastoral meetings if required. </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53</a:t>
            </a:fld>
            <a:endParaRPr lang="en-GB"/>
          </a:p>
        </p:txBody>
      </p:sp>
    </p:spTree>
    <p:extLst>
      <p:ext uri="{BB962C8B-B14F-4D97-AF65-F5344CB8AC3E}">
        <p14:creationId xmlns:p14="http://schemas.microsoft.com/office/powerpoint/2010/main" val="10823141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5</a:t>
            </a:fld>
            <a:endParaRPr lang="en-GB"/>
          </a:p>
        </p:txBody>
      </p:sp>
    </p:spTree>
    <p:extLst>
      <p:ext uri="{BB962C8B-B14F-4D97-AF65-F5344CB8AC3E}">
        <p14:creationId xmlns:p14="http://schemas.microsoft.com/office/powerpoint/2010/main" val="31923598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will check centrally. The checklists can be reviewed in pastoral meetings if required. </a:t>
            </a:r>
          </a:p>
          <a:p>
            <a:endParaRPr lang="en-US">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54</a:t>
            </a:fld>
            <a:endParaRPr lang="en-GB"/>
          </a:p>
        </p:txBody>
      </p:sp>
    </p:spTree>
    <p:extLst>
      <p:ext uri="{BB962C8B-B14F-4D97-AF65-F5344CB8AC3E}">
        <p14:creationId xmlns:p14="http://schemas.microsoft.com/office/powerpoint/2010/main" val="20758483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Drop in -General support = IT, Moodle, getting sorted, worried etc. Go to Academic Services for administrative support such as finance etc. </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55</a:t>
            </a:fld>
            <a:endParaRPr lang="en-GB"/>
          </a:p>
        </p:txBody>
      </p:sp>
    </p:spTree>
    <p:extLst>
      <p:ext uri="{BB962C8B-B14F-4D97-AF65-F5344CB8AC3E}">
        <p14:creationId xmlns:p14="http://schemas.microsoft.com/office/powerpoint/2010/main" val="416608604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56</a:t>
            </a:fld>
            <a:endParaRPr lang="en-GB"/>
          </a:p>
        </p:txBody>
      </p:sp>
    </p:spTree>
    <p:extLst>
      <p:ext uri="{BB962C8B-B14F-4D97-AF65-F5344CB8AC3E}">
        <p14:creationId xmlns:p14="http://schemas.microsoft.com/office/powerpoint/2010/main" val="15502834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57</a:t>
            </a:fld>
            <a:endParaRPr lang="en-GB"/>
          </a:p>
        </p:txBody>
      </p:sp>
    </p:spTree>
    <p:extLst>
      <p:ext uri="{BB962C8B-B14F-4D97-AF65-F5344CB8AC3E}">
        <p14:creationId xmlns:p14="http://schemas.microsoft.com/office/powerpoint/2010/main" val="32497539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58</a:t>
            </a:fld>
            <a:endParaRPr lang="en-GB"/>
          </a:p>
        </p:txBody>
      </p:sp>
    </p:spTree>
    <p:extLst>
      <p:ext uri="{BB962C8B-B14F-4D97-AF65-F5344CB8AC3E}">
        <p14:creationId xmlns:p14="http://schemas.microsoft.com/office/powerpoint/2010/main" val="2486396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6</a:t>
            </a:fld>
            <a:endParaRPr lang="en-GB"/>
          </a:p>
        </p:txBody>
      </p:sp>
    </p:spTree>
    <p:extLst>
      <p:ext uri="{BB962C8B-B14F-4D97-AF65-F5344CB8AC3E}">
        <p14:creationId xmlns:p14="http://schemas.microsoft.com/office/powerpoint/2010/main" val="640848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Sans-Serif"/>
              <a:buNone/>
            </a:pPr>
            <a:endParaRPr lang="en-US" dirty="0"/>
          </a:p>
          <a:p>
            <a:pPr marL="0" indent="0">
              <a:buFont typeface="Arial,Sans-Serif"/>
              <a:buNone/>
            </a:pPr>
            <a:endParaRPr lang="en-US" dirty="0"/>
          </a:p>
          <a:p>
            <a:pPr marL="171450" indent="-171450">
              <a:buFont typeface="Arial,Sans-Serif"/>
              <a:buChar char="•"/>
            </a:pPr>
            <a:r>
              <a:rPr lang="en-US" dirty="0"/>
              <a:t>Brief placement information if relevant but explain that you will cover this in more detail later in the session. </a:t>
            </a:r>
          </a:p>
          <a:p>
            <a:pPr marL="171450" indent="-171450">
              <a:buFont typeface="Arial,Sans-Serif"/>
              <a:buChar char="•"/>
            </a:pPr>
            <a:endParaRPr lang="en-US" dirty="0"/>
          </a:p>
          <a:p>
            <a:pPr marL="171450" indent="-171450">
              <a:buFont typeface="Arial,Sans-Serif"/>
              <a:buChar char="•"/>
            </a:pPr>
            <a:r>
              <a:rPr lang="en-US" dirty="0">
                <a:cs typeface="Calibri"/>
              </a:rPr>
              <a:t>Add as many slides as you like. </a:t>
            </a:r>
          </a:p>
          <a:p>
            <a:r>
              <a:rPr lang="en-US" dirty="0"/>
              <a:t> </a:t>
            </a: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AE4518B2-77B0-4748-9D01-61BBB7B44A19}" type="slidenum">
              <a:rPr lang="en-GB"/>
              <a:t>7</a:t>
            </a:fld>
            <a:endParaRPr lang="en-GB"/>
          </a:p>
        </p:txBody>
      </p:sp>
    </p:spTree>
    <p:extLst>
      <p:ext uri="{BB962C8B-B14F-4D97-AF65-F5344CB8AC3E}">
        <p14:creationId xmlns:p14="http://schemas.microsoft.com/office/powerpoint/2010/main" val="3993849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E4518B2-77B0-4748-9D01-61BBB7B44A19}" type="slidenum">
              <a:rPr lang="en-GB" smtClean="0"/>
              <a:t>8</a:t>
            </a:fld>
            <a:endParaRPr lang="en-GB"/>
          </a:p>
        </p:txBody>
      </p:sp>
    </p:spTree>
    <p:extLst>
      <p:ext uri="{BB962C8B-B14F-4D97-AF65-F5344CB8AC3E}">
        <p14:creationId xmlns:p14="http://schemas.microsoft.com/office/powerpoint/2010/main" val="1557828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 remove where necessary</a:t>
            </a:r>
          </a:p>
        </p:txBody>
      </p:sp>
      <p:sp>
        <p:nvSpPr>
          <p:cNvPr id="4" name="Slide Number Placeholder 3"/>
          <p:cNvSpPr>
            <a:spLocks noGrp="1"/>
          </p:cNvSpPr>
          <p:nvPr>
            <p:ph type="sldNum" sz="quarter" idx="5"/>
          </p:nvPr>
        </p:nvSpPr>
        <p:spPr/>
        <p:txBody>
          <a:bodyPr/>
          <a:lstStyle/>
          <a:p>
            <a:fld id="{AE4518B2-77B0-4748-9D01-61BBB7B44A19}" type="slidenum">
              <a:rPr lang="en-GB"/>
              <a:t>11</a:t>
            </a:fld>
            <a:endParaRPr lang="en-GB"/>
          </a:p>
        </p:txBody>
      </p:sp>
    </p:spTree>
    <p:extLst>
      <p:ext uri="{BB962C8B-B14F-4D97-AF65-F5344CB8AC3E}">
        <p14:creationId xmlns:p14="http://schemas.microsoft.com/office/powerpoint/2010/main" val="36762352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17/09/2025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17/09/2025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17/09/2025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8372F-C4F6-4F5C-9A52-6B8AFD5349F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87851BF-7CBE-4D78-827A-D291C4DAC0D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020D786-6F0D-4B87-9021-045FA7A18485}"/>
              </a:ext>
            </a:extLst>
          </p:cNvPr>
          <p:cNvSpPr>
            <a:spLocks noGrp="1"/>
          </p:cNvSpPr>
          <p:nvPr>
            <p:ph type="dt" sz="half" idx="10"/>
          </p:nvPr>
        </p:nvSpPr>
        <p:spPr/>
        <p:txBody>
          <a:bodyPr/>
          <a:lstStyle/>
          <a:p>
            <a:fld id="{28E54596-C27B-49E4-BA7B-214665B4B11B}" type="datetimeFigureOut">
              <a:rPr lang="en-GB" smtClean="0"/>
              <a:t>17/09/2025</a:t>
            </a:fld>
            <a:endParaRPr lang="en-GB"/>
          </a:p>
        </p:txBody>
      </p:sp>
      <p:sp>
        <p:nvSpPr>
          <p:cNvPr id="5" name="Footer Placeholder 4">
            <a:extLst>
              <a:ext uri="{FF2B5EF4-FFF2-40B4-BE49-F238E27FC236}">
                <a16:creationId xmlns:a16="http://schemas.microsoft.com/office/drawing/2014/main" id="{4CFAA02A-0ABA-4526-B9EF-CA182AD1FD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6EC41ED-CA47-4908-86BC-F545A20DF3B1}"/>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23591062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B724E-F85C-43E6-A771-617C04DBEB5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7AE23BC-949B-44D1-BCC7-00959E990E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2A6AF4E-6EE2-4793-A36B-E1833520DB81}"/>
              </a:ext>
            </a:extLst>
          </p:cNvPr>
          <p:cNvSpPr>
            <a:spLocks noGrp="1"/>
          </p:cNvSpPr>
          <p:nvPr>
            <p:ph type="dt" sz="half" idx="10"/>
          </p:nvPr>
        </p:nvSpPr>
        <p:spPr/>
        <p:txBody>
          <a:bodyPr/>
          <a:lstStyle/>
          <a:p>
            <a:fld id="{28E54596-C27B-49E4-BA7B-214665B4B11B}" type="datetimeFigureOut">
              <a:rPr lang="en-GB" smtClean="0"/>
              <a:t>17/09/2025</a:t>
            </a:fld>
            <a:endParaRPr lang="en-GB"/>
          </a:p>
        </p:txBody>
      </p:sp>
      <p:sp>
        <p:nvSpPr>
          <p:cNvPr id="5" name="Footer Placeholder 4">
            <a:extLst>
              <a:ext uri="{FF2B5EF4-FFF2-40B4-BE49-F238E27FC236}">
                <a16:creationId xmlns:a16="http://schemas.microsoft.com/office/drawing/2014/main" id="{62EE716B-93E3-4E4C-913B-A3419325CE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E503E59-B8EB-438C-8E51-07F685A28E91}"/>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35173012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8372F-C4F6-4F5C-9A52-6B8AFD5349F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87851BF-7CBE-4D78-827A-D291C4DAC0D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020D786-6F0D-4B87-9021-045FA7A18485}"/>
              </a:ext>
            </a:extLst>
          </p:cNvPr>
          <p:cNvSpPr>
            <a:spLocks noGrp="1"/>
          </p:cNvSpPr>
          <p:nvPr>
            <p:ph type="dt" sz="half" idx="10"/>
          </p:nvPr>
        </p:nvSpPr>
        <p:spPr/>
        <p:txBody>
          <a:bodyPr/>
          <a:lstStyle/>
          <a:p>
            <a:fld id="{28E54596-C27B-49E4-BA7B-214665B4B11B}" type="datetimeFigureOut">
              <a:rPr lang="en-GB" smtClean="0"/>
              <a:t>17/09/2025</a:t>
            </a:fld>
            <a:endParaRPr lang="en-GB"/>
          </a:p>
        </p:txBody>
      </p:sp>
      <p:sp>
        <p:nvSpPr>
          <p:cNvPr id="5" name="Footer Placeholder 4">
            <a:extLst>
              <a:ext uri="{FF2B5EF4-FFF2-40B4-BE49-F238E27FC236}">
                <a16:creationId xmlns:a16="http://schemas.microsoft.com/office/drawing/2014/main" id="{4CFAA02A-0ABA-4526-B9EF-CA182AD1FD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6EC41ED-CA47-4908-86BC-F545A20DF3B1}"/>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8126971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5FEA1-12B2-45C5-9898-C58FE43477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73A978B-3D71-4871-BCAA-7153FBF508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A5017CB-DAE1-4873-BBD5-A96DCB5FAEAF}"/>
              </a:ext>
            </a:extLst>
          </p:cNvPr>
          <p:cNvSpPr>
            <a:spLocks noGrp="1"/>
          </p:cNvSpPr>
          <p:nvPr>
            <p:ph type="dt" sz="half" idx="10"/>
          </p:nvPr>
        </p:nvSpPr>
        <p:spPr/>
        <p:txBody>
          <a:bodyPr/>
          <a:lstStyle/>
          <a:p>
            <a:fld id="{28E54596-C27B-49E4-BA7B-214665B4B11B}" type="datetimeFigureOut">
              <a:rPr lang="en-GB" smtClean="0"/>
              <a:t>17/09/2025</a:t>
            </a:fld>
            <a:endParaRPr lang="en-GB"/>
          </a:p>
        </p:txBody>
      </p:sp>
      <p:sp>
        <p:nvSpPr>
          <p:cNvPr id="5" name="Footer Placeholder 4">
            <a:extLst>
              <a:ext uri="{FF2B5EF4-FFF2-40B4-BE49-F238E27FC236}">
                <a16:creationId xmlns:a16="http://schemas.microsoft.com/office/drawing/2014/main" id="{2A591B37-5D31-49A2-9EAB-9967F270292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B62AEB2-960D-446E-A91A-D83636CDD239}"/>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19039932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E65A3-3E30-4080-B354-53C2E165255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9D12187-23F2-4BA7-893B-1FEBF8B10C8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B3D3865-3F87-45B8-A60E-13F3425C160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55467E6-67FB-4A4D-866A-E01BFDA89B4F}"/>
              </a:ext>
            </a:extLst>
          </p:cNvPr>
          <p:cNvSpPr>
            <a:spLocks noGrp="1"/>
          </p:cNvSpPr>
          <p:nvPr>
            <p:ph type="dt" sz="half" idx="10"/>
          </p:nvPr>
        </p:nvSpPr>
        <p:spPr/>
        <p:txBody>
          <a:bodyPr/>
          <a:lstStyle/>
          <a:p>
            <a:fld id="{28E54596-C27B-49E4-BA7B-214665B4B11B}" type="datetimeFigureOut">
              <a:rPr lang="en-GB" smtClean="0"/>
              <a:t>17/09/2025</a:t>
            </a:fld>
            <a:endParaRPr lang="en-GB"/>
          </a:p>
        </p:txBody>
      </p:sp>
      <p:sp>
        <p:nvSpPr>
          <p:cNvPr id="6" name="Footer Placeholder 5">
            <a:extLst>
              <a:ext uri="{FF2B5EF4-FFF2-40B4-BE49-F238E27FC236}">
                <a16:creationId xmlns:a16="http://schemas.microsoft.com/office/drawing/2014/main" id="{D33BA83A-0620-456A-9B1C-1568C6B2672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DAD4804-4802-4AC1-B851-06EAB8A11A8B}"/>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541951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1F4E6-FC44-4382-A463-4ECC87DDF7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4D5669E-FFAC-4F2D-93AC-D7286C9D02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7721AB8-28CE-4B5D-AE8F-2D0C9C289B9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2EC6E76-A382-44BC-ADE0-F55CE69DFE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BF39409-96A6-46B7-BA4F-755C54BA6FD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7B5A30A-B383-4DC2-B32A-B3F3CB5409EE}"/>
              </a:ext>
            </a:extLst>
          </p:cNvPr>
          <p:cNvSpPr>
            <a:spLocks noGrp="1"/>
          </p:cNvSpPr>
          <p:nvPr>
            <p:ph type="dt" sz="half" idx="10"/>
          </p:nvPr>
        </p:nvSpPr>
        <p:spPr/>
        <p:txBody>
          <a:bodyPr/>
          <a:lstStyle/>
          <a:p>
            <a:fld id="{28E54596-C27B-49E4-BA7B-214665B4B11B}" type="datetimeFigureOut">
              <a:rPr lang="en-GB" smtClean="0"/>
              <a:t>17/09/2025</a:t>
            </a:fld>
            <a:endParaRPr lang="en-GB"/>
          </a:p>
        </p:txBody>
      </p:sp>
      <p:sp>
        <p:nvSpPr>
          <p:cNvPr id="8" name="Footer Placeholder 7">
            <a:extLst>
              <a:ext uri="{FF2B5EF4-FFF2-40B4-BE49-F238E27FC236}">
                <a16:creationId xmlns:a16="http://schemas.microsoft.com/office/drawing/2014/main" id="{331989A7-903F-4A03-A1D1-B597BB4FE03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0CE3534-7209-49F3-AAB3-AF3C3B90E56C}"/>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38470638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5C82D-CBCF-437F-9019-0B313979106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749D6CC-F331-44F1-A53A-ED024F3429E1}"/>
              </a:ext>
            </a:extLst>
          </p:cNvPr>
          <p:cNvSpPr>
            <a:spLocks noGrp="1"/>
          </p:cNvSpPr>
          <p:nvPr>
            <p:ph type="dt" sz="half" idx="10"/>
          </p:nvPr>
        </p:nvSpPr>
        <p:spPr/>
        <p:txBody>
          <a:bodyPr/>
          <a:lstStyle/>
          <a:p>
            <a:fld id="{28E54596-C27B-49E4-BA7B-214665B4B11B}" type="datetimeFigureOut">
              <a:rPr lang="en-GB" smtClean="0"/>
              <a:t>17/09/2025</a:t>
            </a:fld>
            <a:endParaRPr lang="en-GB"/>
          </a:p>
        </p:txBody>
      </p:sp>
      <p:sp>
        <p:nvSpPr>
          <p:cNvPr id="4" name="Footer Placeholder 3">
            <a:extLst>
              <a:ext uri="{FF2B5EF4-FFF2-40B4-BE49-F238E27FC236}">
                <a16:creationId xmlns:a16="http://schemas.microsoft.com/office/drawing/2014/main" id="{B3EC1252-9CBE-4728-8650-0B5E47D8472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DA9DD70-BAF3-48F2-8033-F4EC74344C1E}"/>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576465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7DFF13-8692-41DE-9399-9993F76E7F52}"/>
              </a:ext>
            </a:extLst>
          </p:cNvPr>
          <p:cNvSpPr>
            <a:spLocks noGrp="1"/>
          </p:cNvSpPr>
          <p:nvPr>
            <p:ph type="dt" sz="half" idx="10"/>
          </p:nvPr>
        </p:nvSpPr>
        <p:spPr/>
        <p:txBody>
          <a:bodyPr/>
          <a:lstStyle/>
          <a:p>
            <a:fld id="{28E54596-C27B-49E4-BA7B-214665B4B11B}" type="datetimeFigureOut">
              <a:rPr lang="en-GB" smtClean="0"/>
              <a:t>17/09/2025</a:t>
            </a:fld>
            <a:endParaRPr lang="en-GB"/>
          </a:p>
        </p:txBody>
      </p:sp>
      <p:sp>
        <p:nvSpPr>
          <p:cNvPr id="3" name="Footer Placeholder 2">
            <a:extLst>
              <a:ext uri="{FF2B5EF4-FFF2-40B4-BE49-F238E27FC236}">
                <a16:creationId xmlns:a16="http://schemas.microsoft.com/office/drawing/2014/main" id="{7749E165-7D6D-40CD-AC44-509D70E53D8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FBB3EF9-0156-494C-932B-CB0F36ED1997}"/>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1876081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46CE7D5-CF57-46EF-B807-FDD0502418D4}" type="datetimeFigureOut">
              <a:rPr lang="en-GB" smtClean="0"/>
              <a:t>17/09/2025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62F18-027A-49A7-B9EF-DB23413549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6437FFA-928F-4264-BDB4-0F59C70605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3D434A7-EEE7-4AF5-8B1D-222D94D572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EDCF9CA-B7CD-4B37-A578-6E2BFDE7ECAE}"/>
              </a:ext>
            </a:extLst>
          </p:cNvPr>
          <p:cNvSpPr>
            <a:spLocks noGrp="1"/>
          </p:cNvSpPr>
          <p:nvPr>
            <p:ph type="dt" sz="half" idx="10"/>
          </p:nvPr>
        </p:nvSpPr>
        <p:spPr/>
        <p:txBody>
          <a:bodyPr/>
          <a:lstStyle/>
          <a:p>
            <a:fld id="{28E54596-C27B-49E4-BA7B-214665B4B11B}" type="datetimeFigureOut">
              <a:rPr lang="en-GB" smtClean="0"/>
              <a:t>17/09/2025</a:t>
            </a:fld>
            <a:endParaRPr lang="en-GB"/>
          </a:p>
        </p:txBody>
      </p:sp>
      <p:sp>
        <p:nvSpPr>
          <p:cNvPr id="6" name="Footer Placeholder 5">
            <a:extLst>
              <a:ext uri="{FF2B5EF4-FFF2-40B4-BE49-F238E27FC236}">
                <a16:creationId xmlns:a16="http://schemas.microsoft.com/office/drawing/2014/main" id="{7C8413CF-4E83-48A8-A0D5-DB3666DC687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1F35CD9-C5C0-4446-A26E-5EDE134A9C6A}"/>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33860635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54ECA-DB6E-4230-A9FD-77A7F8D6AA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B107E2F-0E4F-4238-BD2D-B5DFE641C6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1A7422C-9472-483C-A518-FD817C2AB0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0E2CA53-B75F-4AB2-B594-1E6907624362}"/>
              </a:ext>
            </a:extLst>
          </p:cNvPr>
          <p:cNvSpPr>
            <a:spLocks noGrp="1"/>
          </p:cNvSpPr>
          <p:nvPr>
            <p:ph type="dt" sz="half" idx="10"/>
          </p:nvPr>
        </p:nvSpPr>
        <p:spPr/>
        <p:txBody>
          <a:bodyPr/>
          <a:lstStyle/>
          <a:p>
            <a:fld id="{28E54596-C27B-49E4-BA7B-214665B4B11B}" type="datetimeFigureOut">
              <a:rPr lang="en-GB" smtClean="0"/>
              <a:t>17/09/2025</a:t>
            </a:fld>
            <a:endParaRPr lang="en-GB"/>
          </a:p>
        </p:txBody>
      </p:sp>
      <p:sp>
        <p:nvSpPr>
          <p:cNvPr id="6" name="Footer Placeholder 5">
            <a:extLst>
              <a:ext uri="{FF2B5EF4-FFF2-40B4-BE49-F238E27FC236}">
                <a16:creationId xmlns:a16="http://schemas.microsoft.com/office/drawing/2014/main" id="{8F36F54E-7D39-4C10-8B88-5C7426970BC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698D6E0-69FC-4A73-A0D6-379A5805207E}"/>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1805888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B810E-E44E-4CF6-AFC1-CA26CFB2725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E9D4781-3D17-4E3B-B0FE-55598E3AEFE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B59773B-A801-4DE1-8303-62D1C9BD4179}"/>
              </a:ext>
            </a:extLst>
          </p:cNvPr>
          <p:cNvSpPr>
            <a:spLocks noGrp="1"/>
          </p:cNvSpPr>
          <p:nvPr>
            <p:ph type="dt" sz="half" idx="10"/>
          </p:nvPr>
        </p:nvSpPr>
        <p:spPr/>
        <p:txBody>
          <a:bodyPr/>
          <a:lstStyle/>
          <a:p>
            <a:fld id="{28E54596-C27B-49E4-BA7B-214665B4B11B}" type="datetimeFigureOut">
              <a:rPr lang="en-GB" smtClean="0"/>
              <a:t>17/09/2025</a:t>
            </a:fld>
            <a:endParaRPr lang="en-GB"/>
          </a:p>
        </p:txBody>
      </p:sp>
      <p:sp>
        <p:nvSpPr>
          <p:cNvPr id="5" name="Footer Placeholder 4">
            <a:extLst>
              <a:ext uri="{FF2B5EF4-FFF2-40B4-BE49-F238E27FC236}">
                <a16:creationId xmlns:a16="http://schemas.microsoft.com/office/drawing/2014/main" id="{5ECA621F-B375-49BC-B383-3AE0CBBAA8F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092330B-2CDF-4763-B974-01A87CEBD2C2}"/>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4776387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E8D148-AC53-4961-9AF5-84F5D739091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A830B5A-6AFB-423E-AE3D-97FC8A6FA6A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613E166-DDF6-4B13-BDF6-0E542E6AEA30}"/>
              </a:ext>
            </a:extLst>
          </p:cNvPr>
          <p:cNvSpPr>
            <a:spLocks noGrp="1"/>
          </p:cNvSpPr>
          <p:nvPr>
            <p:ph type="dt" sz="half" idx="10"/>
          </p:nvPr>
        </p:nvSpPr>
        <p:spPr/>
        <p:txBody>
          <a:bodyPr/>
          <a:lstStyle/>
          <a:p>
            <a:fld id="{28E54596-C27B-49E4-BA7B-214665B4B11B}" type="datetimeFigureOut">
              <a:rPr lang="en-GB" smtClean="0"/>
              <a:t>17/09/2025</a:t>
            </a:fld>
            <a:endParaRPr lang="en-GB"/>
          </a:p>
        </p:txBody>
      </p:sp>
      <p:sp>
        <p:nvSpPr>
          <p:cNvPr id="5" name="Footer Placeholder 4">
            <a:extLst>
              <a:ext uri="{FF2B5EF4-FFF2-40B4-BE49-F238E27FC236}">
                <a16:creationId xmlns:a16="http://schemas.microsoft.com/office/drawing/2014/main" id="{734E9E0B-A0C8-4294-80B3-289ACDAA70F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14FDDC-2CAD-404C-B6FD-044567FF2594}"/>
              </a:ext>
            </a:extLst>
          </p:cNvPr>
          <p:cNvSpPr>
            <a:spLocks noGrp="1"/>
          </p:cNvSpPr>
          <p:nvPr>
            <p:ph type="sldNum" sz="quarter" idx="12"/>
          </p:nvPr>
        </p:nvSpPr>
        <p:spPr/>
        <p:txBody>
          <a:bodyPr/>
          <a:lstStyle/>
          <a:p>
            <a:fld id="{68B5C638-55BF-4AED-BCD1-AA54C1CD188C}" type="slidenum">
              <a:rPr lang="en-GB" smtClean="0"/>
              <a:t>‹#›</a:t>
            </a:fld>
            <a:endParaRPr lang="en-GB"/>
          </a:p>
        </p:txBody>
      </p:sp>
    </p:spTree>
    <p:extLst>
      <p:ext uri="{BB962C8B-B14F-4D97-AF65-F5344CB8AC3E}">
        <p14:creationId xmlns:p14="http://schemas.microsoft.com/office/powerpoint/2010/main" val="1778796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17/09/2025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17/09/2025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17/09/2025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17/09/2025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17/09/2025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17/09/2025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17/09/2025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17/09/2025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702F7F-5B28-416B-8FD1-35BEA2AE45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6D26797-BD4A-4EC4-BF1B-E57DC0117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4908FC4-DEEA-4907-9DBB-3AC3506501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E54596-C27B-49E4-BA7B-214665B4B11B}" type="datetimeFigureOut">
              <a:rPr lang="en-GB" smtClean="0"/>
              <a:t>17/09/2025</a:t>
            </a:fld>
            <a:endParaRPr lang="en-GB"/>
          </a:p>
        </p:txBody>
      </p:sp>
      <p:sp>
        <p:nvSpPr>
          <p:cNvPr id="5" name="Footer Placeholder 4">
            <a:extLst>
              <a:ext uri="{FF2B5EF4-FFF2-40B4-BE49-F238E27FC236}">
                <a16:creationId xmlns:a16="http://schemas.microsoft.com/office/drawing/2014/main" id="{008E97ED-4B3F-468F-AC84-F4ABFC8F66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0245549-72B8-4E8E-98ED-E111FF8F9F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B5C638-55BF-4AED-BCD1-AA54C1CD188C}" type="slidenum">
              <a:rPr lang="en-GB" smtClean="0"/>
              <a:t>‹#›</a:t>
            </a:fld>
            <a:endParaRPr lang="en-GB"/>
          </a:p>
        </p:txBody>
      </p:sp>
    </p:spTree>
    <p:extLst>
      <p:ext uri="{BB962C8B-B14F-4D97-AF65-F5344CB8AC3E}">
        <p14:creationId xmlns:p14="http://schemas.microsoft.com/office/powerpoint/2010/main" val="1253637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13.jpe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hyperlink" Target="https://portal.colchester.ac.uk/support_departments/FinandRes/Facilities/car_parking/Pages/default.aspx" TargetMode="External"/><Relationship Id="rId5" Type="http://schemas.openxmlformats.org/officeDocument/2006/relationships/hyperlink" Target="mailto:student.finance@colchester.ac.uk" TargetMode="Externa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6.jpeg"/><Relationship Id="rId5" Type="http://schemas.openxmlformats.org/officeDocument/2006/relationships/hyperlink" Target="https://www.colchester.ac.uk/open-to-the-public/restaurants/#balkerne" TargetMode="Externa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17.jpe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8.jpeg"/><Relationship Id="rId7"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19.jpeg"/><Relationship Id="rId5" Type="http://schemas.openxmlformats.org/officeDocument/2006/relationships/image" Target="../media/image2.png"/><Relationship Id="rId4" Type="http://schemas.openxmlformats.org/officeDocument/2006/relationships/image" Target="../media/image1.emf"/><Relationship Id="rId9" Type="http://schemas.openxmlformats.org/officeDocument/2006/relationships/hyperlink" Target="https://www.colchester.ac.uk/facilitie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5.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4.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31.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hyperlink" Target="https://moodle.ccacolchester.com/course/view.php?id=7027" TargetMode="External"/><Relationship Id="rId5" Type="http://schemas.openxmlformats.org/officeDocument/2006/relationships/hyperlink" Target="https://healthassuredeap.co.uk/?wlfrom=%2Fhome%2F" TargetMode="Externa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image" Target="../media/image5.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hyperlink" Target="http://www.colchester.ac.uk/emotional-wellbeing-support/" TargetMode="Externa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hyperlink" Target="https://forms.office.com/Pages/ResponsePage.aspx?id=j9tVkVqQWUugUicQFm8ApPTCzC3hrGNIk9B7oRIdRppUNE1aRzROUVQ2OFUxUUVVMVpMVjJEMFZOWS4u" TargetMode="External"/><Relationship Id="rId5" Type="http://schemas.openxmlformats.org/officeDocument/2006/relationships/hyperlink" Target="https://forms.office.com/Pages/ResponsePage.aspx?id=j9tVkVqQWUugUicQFm8ApPTCzC3hrGNIk9B7oRIdRppURTAyS0FLTUYwRFlONlFCV1JSNFQ4MVpQUC4u" TargetMode="Externa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hyperlink" Target="https://www.colchester.ac.uk/wp-content/uploads/2020/04/UCC-Reasonable-Adjustment-Code-of-Practice-2022.pdf" TargetMode="External"/><Relationship Id="rId5" Type="http://schemas.openxmlformats.org/officeDocument/2006/relationships/hyperlink" Target="mailto:uccsupport@colchester.ac.uk" TargetMode="Externa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hyperlink" Target="https://moodle.ccacolchester.com/course/view.php?id=7027" TargetMode="Externa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0.xml"/><Relationship Id="rId1" Type="http://schemas.openxmlformats.org/officeDocument/2006/relationships/slideLayout" Target="../slideLayouts/slideLayout15.xml"/><Relationship Id="rId5" Type="http://schemas.openxmlformats.org/officeDocument/2006/relationships/image" Target="../media/image3.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1.xml"/><Relationship Id="rId1" Type="http://schemas.openxmlformats.org/officeDocument/2006/relationships/slideLayout" Target="../slideLayouts/slideLayout14.xml"/><Relationship Id="rId5" Type="http://schemas.openxmlformats.org/officeDocument/2006/relationships/image" Target="../media/image34.pn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2.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3.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4.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5.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6.xml"/><Relationship Id="rId1" Type="http://schemas.openxmlformats.org/officeDocument/2006/relationships/slideLayout" Target="../slideLayouts/slideLayout14.xml"/><Relationship Id="rId5" Type="http://schemas.openxmlformats.org/officeDocument/2006/relationships/hyperlink" Target="https://moodle.ccacolchester.com/course/view.php?id=6882" TargetMode="Externa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7.xml"/><Relationship Id="rId1" Type="http://schemas.openxmlformats.org/officeDocument/2006/relationships/slideLayout" Target="../slideLayouts/slideLayout14.xml"/><Relationship Id="rId5" Type="http://schemas.openxmlformats.org/officeDocument/2006/relationships/image" Target="../media/image35.jpe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png"/><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1.xml"/><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2.xml"/><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3.xml"/><Relationship Id="rId1" Type="http://schemas.openxmlformats.org/officeDocument/2006/relationships/slideLayout" Target="../slideLayouts/slideLayout12.xml"/><Relationship Id="rId5" Type="http://schemas.openxmlformats.org/officeDocument/2006/relationships/image" Target="../media/image13.jpeg"/><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4.xml"/><Relationship Id="rId1" Type="http://schemas.openxmlformats.org/officeDocument/2006/relationships/slideLayout" Target="../slideLayouts/slideLayout14.xml"/><Relationship Id="rId5" Type="http://schemas.openxmlformats.org/officeDocument/2006/relationships/image" Target="../media/image39.jpeg"/><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40.jpe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7.jpeg"/><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3.png"/><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7.xml"/><Relationship Id="rId1" Type="http://schemas.openxmlformats.org/officeDocument/2006/relationships/slideLayout" Target="../slideLayouts/slideLayout15.xml"/><Relationship Id="rId6" Type="http://schemas.openxmlformats.org/officeDocument/2006/relationships/image" Target="../media/image42.jpeg"/><Relationship Id="rId5" Type="http://schemas.openxmlformats.org/officeDocument/2006/relationships/image" Target="../media/image3.png"/><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8.xml"/><Relationship Id="rId1" Type="http://schemas.openxmlformats.org/officeDocument/2006/relationships/slideLayout" Target="../slideLayouts/slideLayout14.xml"/><Relationship Id="rId6" Type="http://schemas.openxmlformats.org/officeDocument/2006/relationships/image" Target="../media/image43.png"/><Relationship Id="rId5" Type="http://schemas.openxmlformats.org/officeDocument/2006/relationships/hyperlink" Target="https://moodle.ccacolchester.com/course/view.php?id=7323" TargetMode="External"/><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9.xml"/><Relationship Id="rId1" Type="http://schemas.openxmlformats.org/officeDocument/2006/relationships/slideLayout" Target="../slideLayouts/slideLayout14.xml"/><Relationship Id="rId6" Type="http://schemas.openxmlformats.org/officeDocument/2006/relationships/image" Target="../media/image44.jpeg"/><Relationship Id="rId5" Type="http://schemas.openxmlformats.org/officeDocument/2006/relationships/hyperlink" Target="https://moodle.ccacolchester.com/course/view.php?id=7323&amp;section=1&amp;singlesec=1" TargetMode="External"/><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0.xml"/><Relationship Id="rId1" Type="http://schemas.openxmlformats.org/officeDocument/2006/relationships/slideLayout" Target="../slideLayouts/slideLayout14.xml"/><Relationship Id="rId6" Type="http://schemas.openxmlformats.org/officeDocument/2006/relationships/image" Target="../media/image45.png"/><Relationship Id="rId5" Type="http://schemas.openxmlformats.org/officeDocument/2006/relationships/hyperlink" Target="https://moodle.ccacolchester.com/course/view.php?id=7323&amp;section=3&amp;singlesec=3" TargetMode="External"/><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1.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2.xml"/><Relationship Id="rId1" Type="http://schemas.openxmlformats.org/officeDocument/2006/relationships/slideLayout" Target="../slideLayouts/slideLayout14.xml"/><Relationship Id="rId6" Type="http://schemas.openxmlformats.org/officeDocument/2006/relationships/image" Target="../media/image46.png"/><Relationship Id="rId5" Type="http://schemas.openxmlformats.org/officeDocument/2006/relationships/hyperlink" Target="https://moodle.ccacolchester.com/course/view.php?id=7323&amp;section=4&amp;singlesec=4" TargetMode="External"/><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48.jpeg"/><Relationship Id="rId2" Type="http://schemas.openxmlformats.org/officeDocument/2006/relationships/notesSlide" Target="../notesSlides/notesSlide53.xml"/><Relationship Id="rId1" Type="http://schemas.openxmlformats.org/officeDocument/2006/relationships/slideLayout" Target="../slideLayouts/slideLayout14.xml"/><Relationship Id="rId6" Type="http://schemas.openxmlformats.org/officeDocument/2006/relationships/image" Target="../media/image47.png"/><Relationship Id="rId5" Type="http://schemas.openxmlformats.org/officeDocument/2006/relationships/hyperlink" Target="https://moodle.ccacolchester.com/course/view.php?id=7297" TargetMode="External"/><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4.xml"/><Relationship Id="rId1" Type="http://schemas.openxmlformats.org/officeDocument/2006/relationships/slideLayout" Target="../slideLayouts/slideLayout15.xml"/><Relationship Id="rId6" Type="http://schemas.openxmlformats.org/officeDocument/2006/relationships/image" Target="../media/image49.jpe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5.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a16="http://schemas.microsoft.com/office/drawing/2014/main" id="{F7DBB453-3B2B-48E7-B508-1EE14D05A0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7694" y="366492"/>
            <a:ext cx="2916613" cy="58420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ctrTitle"/>
          </p:nvPr>
        </p:nvSpPr>
        <p:spPr>
          <a:xfrm>
            <a:off x="1524000" y="1349973"/>
            <a:ext cx="9144000" cy="2387600"/>
          </a:xfrm>
        </p:spPr>
        <p:txBody>
          <a:bodyPr>
            <a:normAutofit/>
          </a:bodyPr>
          <a:lstStyle/>
          <a:p>
            <a:pPr algn="ctr"/>
            <a:r>
              <a:rPr lang="en-GB" b="1" dirty="0">
                <a:cs typeface="Calibri Light"/>
              </a:rPr>
              <a:t>Welcome to University Centre Colchester</a:t>
            </a:r>
          </a:p>
        </p:txBody>
      </p:sp>
      <p:sp>
        <p:nvSpPr>
          <p:cNvPr id="3" name="Subtitle 2">
            <a:extLst>
              <a:ext uri="{FF2B5EF4-FFF2-40B4-BE49-F238E27FC236}">
                <a16:creationId xmlns:a16="http://schemas.microsoft.com/office/drawing/2014/main" id="{838227D7-05B9-6D67-2917-F16B5E382412}"/>
              </a:ext>
            </a:extLst>
          </p:cNvPr>
          <p:cNvSpPr>
            <a:spLocks noGrp="1"/>
          </p:cNvSpPr>
          <p:nvPr>
            <p:ph type="subTitle" idx="1"/>
          </p:nvPr>
        </p:nvSpPr>
        <p:spPr>
          <a:xfrm>
            <a:off x="1524000" y="4276952"/>
            <a:ext cx="9144000" cy="980848"/>
          </a:xfrm>
        </p:spPr>
        <p:txBody>
          <a:bodyPr vert="horz" lIns="91440" tIns="45720" rIns="91440" bIns="45720" rtlCol="0" anchor="t">
            <a:normAutofit fontScale="92500" lnSpcReduction="10000"/>
          </a:bodyPr>
          <a:lstStyle/>
          <a:p>
            <a:r>
              <a:rPr lang="en-GB" sz="3200">
                <a:cs typeface="Calibri"/>
              </a:rPr>
              <a:t>Dip. HE. Person-Centred Counselling</a:t>
            </a:r>
          </a:p>
          <a:p>
            <a:r>
              <a:rPr lang="en-GB" sz="3200">
                <a:cs typeface="Calibri"/>
              </a:rPr>
              <a:t>BA (Hons) Counselling &amp; Psychotherapy</a:t>
            </a:r>
          </a:p>
          <a:p>
            <a:endParaRPr lang="en-GB" sz="3200"/>
          </a:p>
        </p:txBody>
      </p:sp>
    </p:spTree>
    <p:extLst>
      <p:ext uri="{BB962C8B-B14F-4D97-AF65-F5344CB8AC3E}">
        <p14:creationId xmlns:p14="http://schemas.microsoft.com/office/powerpoint/2010/main" val="10524704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2"/>
          <a:stretch>
            <a:fillRect/>
          </a:stretch>
        </p:blipFill>
        <p:spPr>
          <a:xfrm>
            <a:off x="10062609" y="6152690"/>
            <a:ext cx="1656184" cy="413495"/>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a16="http://schemas.microsoft.com/office/drawing/2014/main" id="{F7DBB453-3B2B-48E7-B508-1EE14D05A0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7694" y="366492"/>
            <a:ext cx="2916613" cy="58420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p:txBody>
          <a:bodyPr/>
          <a:lstStyle/>
          <a:p>
            <a:r>
              <a:rPr lang="en-GB">
                <a:cs typeface="Calibri Light"/>
              </a:rPr>
              <a:t>IT and Learning Technologies</a:t>
            </a:r>
            <a:endParaRPr lang="en-GB"/>
          </a:p>
        </p:txBody>
      </p:sp>
      <p:pic>
        <p:nvPicPr>
          <p:cNvPr id="5" name="Picture 4">
            <a:extLst>
              <a:ext uri="{FF2B5EF4-FFF2-40B4-BE49-F238E27FC236}">
                <a16:creationId xmlns:a16="http://schemas.microsoft.com/office/drawing/2014/main" id="{AFD1EBF1-6FCA-5E36-4135-E96156DC403D}"/>
              </a:ext>
            </a:extLst>
          </p:cNvPr>
          <p:cNvPicPr>
            <a:picLocks noChangeAspect="1"/>
          </p:cNvPicPr>
          <p:nvPr/>
        </p:nvPicPr>
        <p:blipFill>
          <a:blip r:embed="rId5"/>
          <a:stretch>
            <a:fillRect/>
          </a:stretch>
        </p:blipFill>
        <p:spPr>
          <a:xfrm>
            <a:off x="7488348" y="1709738"/>
            <a:ext cx="3859102" cy="981541"/>
          </a:xfrm>
          <a:prstGeom prst="rect">
            <a:avLst/>
          </a:prstGeom>
        </p:spPr>
      </p:pic>
      <p:pic>
        <p:nvPicPr>
          <p:cNvPr id="4" name="Content Placeholder 2">
            <a:extLst>
              <a:ext uri="{FF2B5EF4-FFF2-40B4-BE49-F238E27FC236}">
                <a16:creationId xmlns:a16="http://schemas.microsoft.com/office/drawing/2014/main" id="{092788D1-E696-242A-720E-324E2B90E503}"/>
              </a:ext>
            </a:extLst>
          </p:cNvPr>
          <p:cNvPicPr>
            <a:picLocks noChangeAspect="1"/>
          </p:cNvPicPr>
          <p:nvPr/>
        </p:nvPicPr>
        <p:blipFill>
          <a:blip r:embed="rId6"/>
          <a:stretch>
            <a:fillRect/>
          </a:stretch>
        </p:blipFill>
        <p:spPr>
          <a:xfrm>
            <a:off x="326845" y="1620315"/>
            <a:ext cx="919336" cy="817471"/>
          </a:xfrm>
          <a:prstGeom prst="rect">
            <a:avLst/>
          </a:prstGeom>
        </p:spPr>
      </p:pic>
    </p:spTree>
    <p:extLst>
      <p:ext uri="{BB962C8B-B14F-4D97-AF65-F5344CB8AC3E}">
        <p14:creationId xmlns:p14="http://schemas.microsoft.com/office/powerpoint/2010/main" val="29266190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normAutofit/>
          </a:bodyPr>
          <a:lstStyle/>
          <a:p>
            <a:r>
              <a:rPr lang="en-GB">
                <a:cs typeface="Calibri Light"/>
              </a:rPr>
              <a:t>LUNCH </a:t>
            </a: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644310"/>
            <a:ext cx="11198383" cy="4123728"/>
          </a:xfrm>
        </p:spPr>
        <p:txBody>
          <a:bodyPr vert="horz" lIns="91440" tIns="45720" rIns="91440" bIns="45720" rtlCol="0" anchor="t">
            <a:normAutofit/>
          </a:bodyPr>
          <a:lstStyle/>
          <a:p>
            <a:pPr marL="0" indent="0">
              <a:buNone/>
            </a:pPr>
            <a:endParaRPr lang="en-US" sz="2400">
              <a:latin typeface="Calibri"/>
              <a:cs typeface="Arial"/>
            </a:endParaRPr>
          </a:p>
          <a:p>
            <a:pPr>
              <a:buFont typeface="Arial"/>
              <a:buChar char="•"/>
            </a:pPr>
            <a:endParaRPr lang="en-US" sz="2400">
              <a:latin typeface="Calibri"/>
              <a:cs typeface="Arial"/>
            </a:endParaRPr>
          </a:p>
          <a:p>
            <a:pPr marL="0" indent="0">
              <a:buNone/>
            </a:pPr>
            <a:endParaRPr lang="en-GB" sz="2400">
              <a:latin typeface="Calibri"/>
              <a:cs typeface="Arial"/>
            </a:endParaRPr>
          </a:p>
          <a:p>
            <a:pPr marL="0" indent="0">
              <a:buNone/>
            </a:pPr>
            <a:endParaRPr lang="en-GB">
              <a:cs typeface="Calibri"/>
            </a:endParaRPr>
          </a:p>
        </p:txBody>
      </p:sp>
      <p:pic>
        <p:nvPicPr>
          <p:cNvPr id="5" name="Picture 4" descr="Variety of sandwiches">
            <a:extLst>
              <a:ext uri="{FF2B5EF4-FFF2-40B4-BE49-F238E27FC236}">
                <a16:creationId xmlns:a16="http://schemas.microsoft.com/office/drawing/2014/main" id="{29C229E3-443F-19B9-43E9-7DEDC31BE6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253037"/>
            <a:ext cx="12192000" cy="4761943"/>
          </a:xfrm>
          <a:prstGeom prst="rect">
            <a:avLst/>
          </a:prstGeom>
        </p:spPr>
      </p:pic>
    </p:spTree>
    <p:extLst>
      <p:ext uri="{BB962C8B-B14F-4D97-AF65-F5344CB8AC3E}">
        <p14:creationId xmlns:p14="http://schemas.microsoft.com/office/powerpoint/2010/main" val="27026542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2"/>
          <a:stretch>
            <a:fillRect/>
          </a:stretch>
        </p:blipFill>
        <p:spPr>
          <a:xfrm>
            <a:off x="10062609" y="6152690"/>
            <a:ext cx="1656184" cy="413495"/>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a16="http://schemas.microsoft.com/office/drawing/2014/main" id="{F7DBB453-3B2B-48E7-B508-1EE14D05A0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7694" y="366492"/>
            <a:ext cx="2916613" cy="58420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p:txBody>
          <a:bodyPr/>
          <a:lstStyle/>
          <a:p>
            <a:r>
              <a:rPr lang="en-GB">
                <a:cs typeface="Calibri Light"/>
              </a:rPr>
              <a:t>Life on Campus</a:t>
            </a:r>
            <a:endParaRPr lang="en-GB">
              <a:ea typeface="Calibri Light"/>
              <a:cs typeface="Calibri Light"/>
            </a:endParaRPr>
          </a:p>
        </p:txBody>
      </p:sp>
      <p:pic>
        <p:nvPicPr>
          <p:cNvPr id="4" name="Picture 3">
            <a:extLst>
              <a:ext uri="{FF2B5EF4-FFF2-40B4-BE49-F238E27FC236}">
                <a16:creationId xmlns:a16="http://schemas.microsoft.com/office/drawing/2014/main" id="{7EB7ACAA-80A5-620B-EE22-C8E4F19362DE}"/>
              </a:ext>
            </a:extLst>
          </p:cNvPr>
          <p:cNvPicPr>
            <a:picLocks noChangeAspect="1"/>
          </p:cNvPicPr>
          <p:nvPr/>
        </p:nvPicPr>
        <p:blipFill>
          <a:blip r:embed="rId5"/>
          <a:stretch>
            <a:fillRect/>
          </a:stretch>
        </p:blipFill>
        <p:spPr>
          <a:xfrm>
            <a:off x="1420427" y="4562475"/>
            <a:ext cx="3311371" cy="1038225"/>
          </a:xfrm>
          <a:prstGeom prst="rect">
            <a:avLst/>
          </a:prstGeom>
        </p:spPr>
      </p:pic>
      <p:pic>
        <p:nvPicPr>
          <p:cNvPr id="5" name="Picture 4">
            <a:extLst>
              <a:ext uri="{FF2B5EF4-FFF2-40B4-BE49-F238E27FC236}">
                <a16:creationId xmlns:a16="http://schemas.microsoft.com/office/drawing/2014/main" id="{B174FEDE-BBE7-6AC9-20E4-255AEE5680ED}"/>
              </a:ext>
            </a:extLst>
          </p:cNvPr>
          <p:cNvPicPr>
            <a:picLocks noChangeAspect="1"/>
          </p:cNvPicPr>
          <p:nvPr/>
        </p:nvPicPr>
        <p:blipFill>
          <a:blip r:embed="rId6"/>
          <a:stretch>
            <a:fillRect/>
          </a:stretch>
        </p:blipFill>
        <p:spPr>
          <a:xfrm>
            <a:off x="6738152" y="2052636"/>
            <a:ext cx="4323194" cy="3282844"/>
          </a:xfrm>
          <a:prstGeom prst="rect">
            <a:avLst/>
          </a:prstGeom>
        </p:spPr>
      </p:pic>
    </p:spTree>
    <p:extLst>
      <p:ext uri="{BB962C8B-B14F-4D97-AF65-F5344CB8AC3E}">
        <p14:creationId xmlns:p14="http://schemas.microsoft.com/office/powerpoint/2010/main" val="11652392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p:txBody>
          <a:bodyPr/>
          <a:lstStyle/>
          <a:p>
            <a:r>
              <a:rPr lang="en-GB">
                <a:solidFill>
                  <a:schemeClr val="bg1"/>
                </a:solidFill>
                <a:latin typeface="Calibri"/>
                <a:ea typeface="+mj-lt"/>
                <a:cs typeface="+mj-lt"/>
              </a:rPr>
              <a:t>Travelling to UCC and Parking</a:t>
            </a:r>
          </a:p>
          <a:p>
            <a:endParaRPr lang="en-GB">
              <a:cs typeface="Calibri Light"/>
            </a:endParaRPr>
          </a:p>
        </p:txBody>
      </p:sp>
      <p:sp>
        <p:nvSpPr>
          <p:cNvPr id="6" name="Text Placeholder 5">
            <a:extLst>
              <a:ext uri="{FF2B5EF4-FFF2-40B4-BE49-F238E27FC236}">
                <a16:creationId xmlns:a16="http://schemas.microsoft.com/office/drawing/2014/main" id="{FD8136B8-6F48-2716-BEAB-5B9D66F19E1E}"/>
              </a:ext>
            </a:extLst>
          </p:cNvPr>
          <p:cNvSpPr>
            <a:spLocks noGrp="1"/>
          </p:cNvSpPr>
          <p:nvPr>
            <p:ph type="body" idx="1"/>
          </p:nvPr>
        </p:nvSpPr>
        <p:spPr>
          <a:xfrm>
            <a:off x="839788" y="1376363"/>
            <a:ext cx="5157787" cy="823912"/>
          </a:xfrm>
        </p:spPr>
        <p:txBody>
          <a:bodyPr/>
          <a:lstStyle/>
          <a:p>
            <a:r>
              <a:rPr lang="en-GB">
                <a:cs typeface="Calibri"/>
              </a:rPr>
              <a:t>Bus or Train</a:t>
            </a:r>
            <a:endParaRPr lang="en-GB"/>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sz="half" idx="2"/>
          </p:nvPr>
        </p:nvSpPr>
        <p:spPr>
          <a:xfrm>
            <a:off x="872445" y="2287361"/>
            <a:ext cx="5157787" cy="3684588"/>
          </a:xfrm>
        </p:spPr>
        <p:txBody>
          <a:bodyPr vert="horz" lIns="91440" tIns="45720" rIns="91440" bIns="45720" rtlCol="0" anchor="t">
            <a:normAutofit/>
          </a:bodyPr>
          <a:lstStyle/>
          <a:p>
            <a:pPr>
              <a:buFont typeface="Arial"/>
              <a:buChar char="•"/>
            </a:pPr>
            <a:r>
              <a:rPr lang="en-GB" sz="2200">
                <a:latin typeface="Calibri"/>
                <a:cs typeface="Arial"/>
              </a:rPr>
              <a:t>Email </a:t>
            </a:r>
            <a:r>
              <a:rPr lang="en-GB" sz="2200">
                <a:latin typeface="Calibri"/>
                <a:cs typeface="Arial"/>
                <a:hlinkClick r:id="rId5"/>
              </a:rPr>
              <a:t>student.finance@colchester.ac.uk</a:t>
            </a:r>
            <a:r>
              <a:rPr lang="en-GB" sz="2200">
                <a:latin typeface="Calibri"/>
                <a:cs typeface="Arial"/>
              </a:rPr>
              <a:t> or visit student services on the ground floor of B Block for information about bus passes or train tickets. </a:t>
            </a:r>
          </a:p>
          <a:p>
            <a:pPr marL="0" indent="0">
              <a:buNone/>
            </a:pPr>
            <a:endParaRPr lang="en-GB" sz="1700">
              <a:latin typeface="Calibri"/>
              <a:cs typeface="Arial"/>
            </a:endParaRPr>
          </a:p>
          <a:p>
            <a:endParaRPr lang="en-GB">
              <a:cs typeface="Calibri"/>
            </a:endParaRPr>
          </a:p>
        </p:txBody>
      </p:sp>
      <p:sp>
        <p:nvSpPr>
          <p:cNvPr id="11" name="Text Placeholder 10">
            <a:extLst>
              <a:ext uri="{FF2B5EF4-FFF2-40B4-BE49-F238E27FC236}">
                <a16:creationId xmlns:a16="http://schemas.microsoft.com/office/drawing/2014/main" id="{AE4681F2-59F5-DEF3-3C79-0D89E07ED2A1}"/>
              </a:ext>
            </a:extLst>
          </p:cNvPr>
          <p:cNvSpPr>
            <a:spLocks noGrp="1"/>
          </p:cNvSpPr>
          <p:nvPr>
            <p:ph type="body" sz="quarter" idx="3"/>
          </p:nvPr>
        </p:nvSpPr>
        <p:spPr>
          <a:xfrm>
            <a:off x="6172200" y="1376363"/>
            <a:ext cx="5183188" cy="823912"/>
          </a:xfrm>
        </p:spPr>
        <p:txBody>
          <a:bodyPr/>
          <a:lstStyle/>
          <a:p>
            <a:r>
              <a:rPr lang="en-GB">
                <a:cs typeface="Calibri"/>
              </a:rPr>
              <a:t>Car</a:t>
            </a:r>
            <a:endParaRPr lang="en-GB"/>
          </a:p>
        </p:txBody>
      </p:sp>
      <p:sp>
        <p:nvSpPr>
          <p:cNvPr id="12" name="Content Placeholder 11">
            <a:extLst>
              <a:ext uri="{FF2B5EF4-FFF2-40B4-BE49-F238E27FC236}">
                <a16:creationId xmlns:a16="http://schemas.microsoft.com/office/drawing/2014/main" id="{58816EC2-4A39-1F7E-D1CA-6EDE6799E49E}"/>
              </a:ext>
            </a:extLst>
          </p:cNvPr>
          <p:cNvSpPr>
            <a:spLocks noGrp="1"/>
          </p:cNvSpPr>
          <p:nvPr>
            <p:ph sz="quarter" idx="4"/>
          </p:nvPr>
        </p:nvSpPr>
        <p:spPr>
          <a:xfrm>
            <a:off x="6172200" y="2287361"/>
            <a:ext cx="5183188" cy="3684588"/>
          </a:xfrm>
        </p:spPr>
        <p:txBody>
          <a:bodyPr vert="horz" lIns="91440" tIns="45720" rIns="91440" bIns="45720" rtlCol="0" anchor="t">
            <a:normAutofit/>
          </a:bodyPr>
          <a:lstStyle/>
          <a:p>
            <a:r>
              <a:rPr lang="en-GB" sz="2200">
                <a:cs typeface="Calibri"/>
              </a:rPr>
              <a:t>If you're travelling by car, we have ANPR system which allows you entry and exit from the campus in the Eastgate entrance. </a:t>
            </a:r>
          </a:p>
          <a:p>
            <a:r>
              <a:rPr lang="en-GB" sz="2200">
                <a:cs typeface="Calibri"/>
              </a:rPr>
              <a:t>The current cost is £2.50 per day via Just Park app. </a:t>
            </a:r>
            <a:r>
              <a:rPr lang="en-GB" sz="2200">
                <a:ea typeface="+mn-lt"/>
                <a:cs typeface="+mn-lt"/>
              </a:rPr>
              <a:t>You can do this now, or on the day you park, by text or phone.  Further information can be found </a:t>
            </a:r>
            <a:r>
              <a:rPr lang="en-GB" sz="2200">
                <a:solidFill>
                  <a:srgbClr val="0563C1"/>
                </a:solidFill>
                <a:ea typeface="+mn-lt"/>
                <a:cs typeface="+mn-lt"/>
                <a:hlinkClick r:id="rId6"/>
              </a:rPr>
              <a:t>here</a:t>
            </a:r>
            <a:r>
              <a:rPr lang="en-GB" sz="2200">
                <a:solidFill>
                  <a:srgbClr val="0563C1"/>
                </a:solidFill>
                <a:ea typeface="+mn-lt"/>
                <a:cs typeface="+mn-lt"/>
              </a:rPr>
              <a:t>. </a:t>
            </a:r>
            <a:r>
              <a:rPr lang="en-GB" sz="2200">
                <a:ea typeface="+mn-lt"/>
                <a:cs typeface="+mn-lt"/>
              </a:rPr>
              <a:t>QR codes are located in the car park. </a:t>
            </a:r>
          </a:p>
          <a:p>
            <a:pPr marL="0" indent="0">
              <a:buNone/>
            </a:pPr>
            <a:endParaRPr lang="en-GB" sz="2200">
              <a:ea typeface="Calibri"/>
              <a:cs typeface="Calibri"/>
            </a:endParaRPr>
          </a:p>
          <a:p>
            <a:endParaRPr lang="en-GB" sz="2200">
              <a:ea typeface="Calibri"/>
              <a:cs typeface="Calibri"/>
            </a:endParaRPr>
          </a:p>
        </p:txBody>
      </p:sp>
      <p:sp>
        <p:nvSpPr>
          <p:cNvPr id="14" name="Text Placeholder 5">
            <a:extLst>
              <a:ext uri="{FF2B5EF4-FFF2-40B4-BE49-F238E27FC236}">
                <a16:creationId xmlns:a16="http://schemas.microsoft.com/office/drawing/2014/main" id="{94E84194-D316-9DCE-55B2-353FB0A10045}"/>
              </a:ext>
            </a:extLst>
          </p:cNvPr>
          <p:cNvSpPr txBox="1">
            <a:spLocks/>
          </p:cNvSpPr>
          <p:nvPr/>
        </p:nvSpPr>
        <p:spPr>
          <a:xfrm>
            <a:off x="872445" y="3716792"/>
            <a:ext cx="5157787"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GB">
                <a:cs typeface="Calibri"/>
              </a:rPr>
              <a:t>Bike or Motorbike</a:t>
            </a:r>
            <a:endParaRPr lang="en-GB"/>
          </a:p>
        </p:txBody>
      </p:sp>
      <p:sp>
        <p:nvSpPr>
          <p:cNvPr id="19" name="Content Placeholder 11">
            <a:extLst>
              <a:ext uri="{FF2B5EF4-FFF2-40B4-BE49-F238E27FC236}">
                <a16:creationId xmlns:a16="http://schemas.microsoft.com/office/drawing/2014/main" id="{6117C3AB-3A60-A58E-695A-EBFDD311B68A}"/>
              </a:ext>
            </a:extLst>
          </p:cNvPr>
          <p:cNvSpPr txBox="1">
            <a:spLocks/>
          </p:cNvSpPr>
          <p:nvPr/>
        </p:nvSpPr>
        <p:spPr>
          <a:xfrm>
            <a:off x="827315" y="4627790"/>
            <a:ext cx="5183188" cy="368458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a:cs typeface="Calibri"/>
              </a:rPr>
              <a:t>Parking is free.</a:t>
            </a:r>
          </a:p>
          <a:p>
            <a:r>
              <a:rPr lang="en-GB" sz="2200">
                <a:cs typeface="Calibri"/>
              </a:rPr>
              <a:t>Cycle bays are at the front of the main building.</a:t>
            </a:r>
          </a:p>
        </p:txBody>
      </p:sp>
    </p:spTree>
    <p:extLst>
      <p:ext uri="{BB962C8B-B14F-4D97-AF65-F5344CB8AC3E}">
        <p14:creationId xmlns:p14="http://schemas.microsoft.com/office/powerpoint/2010/main" val="31358104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a:solidFill>
                  <a:schemeClr val="bg1"/>
                </a:solidFill>
                <a:latin typeface="Calibri"/>
                <a:ea typeface="+mj-lt"/>
                <a:cs typeface="+mj-lt"/>
              </a:rPr>
              <a:t>Food and Drink on Campus</a:t>
            </a:r>
          </a:p>
          <a:p>
            <a:endParaRPr lang="en-GB">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a:latin typeface="Calibri"/>
              <a:cs typeface="Arial"/>
            </a:endParaRPr>
          </a:p>
          <a:p>
            <a:pPr marL="0" indent="0">
              <a:buNone/>
            </a:pPr>
            <a:endParaRPr lang="en-GB" sz="1700">
              <a:latin typeface="Calibri"/>
              <a:cs typeface="Arial"/>
            </a:endParaRPr>
          </a:p>
          <a:p>
            <a:endParaRPr lang="en-GB">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8294914"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a:latin typeface="Calibri"/>
                <a:ea typeface="+mn-lt"/>
                <a:cs typeface="Arial"/>
              </a:rPr>
              <a:t>The</a:t>
            </a:r>
            <a:r>
              <a:rPr lang="en-GB" sz="2000">
                <a:latin typeface="Calibri"/>
                <a:cs typeface="Arial"/>
              </a:rPr>
              <a:t> following refectories are open serving </a:t>
            </a:r>
            <a:r>
              <a:rPr lang="en-GB" sz="2000">
                <a:latin typeface="Calibri"/>
                <a:ea typeface="+mn-lt"/>
                <a:cs typeface="Arial"/>
              </a:rPr>
              <a:t>a </a:t>
            </a:r>
            <a:r>
              <a:rPr lang="en-GB" sz="2000">
                <a:latin typeface="Calibri"/>
                <a:cs typeface="Arial"/>
              </a:rPr>
              <a:t>range </a:t>
            </a:r>
            <a:r>
              <a:rPr lang="en-GB" sz="2000">
                <a:latin typeface="Calibri"/>
                <a:ea typeface="+mn-lt"/>
                <a:cs typeface="Arial"/>
              </a:rPr>
              <a:t>of hot </a:t>
            </a:r>
            <a:r>
              <a:rPr lang="en-GB" sz="2000">
                <a:latin typeface="Calibri"/>
                <a:cs typeface="Arial"/>
              </a:rPr>
              <a:t>and cold food and drinks:</a:t>
            </a:r>
            <a:r>
              <a:rPr lang="en-GB" sz="2000" b="1">
                <a:latin typeface="Calibri"/>
                <a:cs typeface="Arial"/>
              </a:rPr>
              <a:t>   </a:t>
            </a:r>
            <a:endParaRPr lang="en-GB" sz="2000">
              <a:latin typeface="Calibri"/>
              <a:cs typeface="Arial"/>
            </a:endParaRPr>
          </a:p>
          <a:p>
            <a:pPr marL="0" indent="0">
              <a:buNone/>
            </a:pPr>
            <a:endParaRPr lang="en-GB" sz="2000" b="1">
              <a:latin typeface="Calibri"/>
              <a:cs typeface="Arial"/>
            </a:endParaRPr>
          </a:p>
          <a:p>
            <a:pPr lvl="1"/>
            <a:r>
              <a:rPr lang="en-GB" sz="2000">
                <a:latin typeface="Calibri"/>
                <a:cs typeface="Arial"/>
              </a:rPr>
              <a:t>Eat Central (C Block) </a:t>
            </a:r>
          </a:p>
          <a:p>
            <a:pPr lvl="1"/>
            <a:r>
              <a:rPr lang="en-GB" sz="2000">
                <a:latin typeface="Calibri"/>
                <a:cs typeface="Arial"/>
              </a:rPr>
              <a:t>Costa (UCC Building)</a:t>
            </a:r>
          </a:p>
          <a:p>
            <a:pPr lvl="1"/>
            <a:r>
              <a:rPr lang="en-GB" sz="2000">
                <a:latin typeface="Calibri"/>
                <a:cs typeface="Arial"/>
              </a:rPr>
              <a:t>Starbucks (K Block) coffee shop/light bites.</a:t>
            </a:r>
          </a:p>
          <a:p>
            <a:endParaRPr lang="en-GB" sz="1800">
              <a:latin typeface="Calibri"/>
              <a:cs typeface="Arial"/>
            </a:endParaRPr>
          </a:p>
          <a:p>
            <a:r>
              <a:rPr lang="en-GB" sz="2000" i="1">
                <a:latin typeface="Calibri"/>
                <a:cs typeface="Arial"/>
              </a:rPr>
              <a:t>Opening times are displayed locally.</a:t>
            </a:r>
          </a:p>
          <a:p>
            <a:endParaRPr lang="en-GB" sz="2000">
              <a:latin typeface="Calibri"/>
              <a:cs typeface="Arial"/>
            </a:endParaRPr>
          </a:p>
          <a:p>
            <a:r>
              <a:rPr lang="en-GB" sz="2000">
                <a:latin typeface="Calibri"/>
                <a:cs typeface="Arial"/>
              </a:rPr>
              <a:t>Within the CH&amp;FS building there is CH&amp;FS Takeaway on a Friday, and we also have the fantastic restaurant, </a:t>
            </a:r>
            <a:r>
              <a:rPr lang="en-GB" sz="2000">
                <a:latin typeface="Calibri"/>
                <a:cs typeface="Arial"/>
                <a:hlinkClick r:id="rId5"/>
              </a:rPr>
              <a:t>The Balkerne</a:t>
            </a:r>
            <a:r>
              <a:rPr lang="en-GB" sz="2000">
                <a:latin typeface="Calibri"/>
                <a:cs typeface="Arial"/>
              </a:rPr>
              <a:t>, which is open to the public.</a:t>
            </a:r>
            <a:endParaRPr lang="en-US" sz="2000">
              <a:latin typeface="Calibri"/>
              <a:cs typeface="Arial"/>
            </a:endParaRPr>
          </a:p>
          <a:p>
            <a:endParaRPr lang="en-US" sz="2000">
              <a:latin typeface="Arial"/>
              <a:cs typeface="Arial"/>
            </a:endParaRPr>
          </a:p>
          <a:p>
            <a:endParaRPr lang="en-GB" sz="2600">
              <a:cs typeface="Calibri" panose="020F0502020204030204"/>
            </a:endParaRPr>
          </a:p>
        </p:txBody>
      </p:sp>
      <p:pic>
        <p:nvPicPr>
          <p:cNvPr id="5" name="Picture 4" descr="A building with a curved roof and glass windows&#10;&#10;Description automatically generated">
            <a:extLst>
              <a:ext uri="{FF2B5EF4-FFF2-40B4-BE49-F238E27FC236}">
                <a16:creationId xmlns:a16="http://schemas.microsoft.com/office/drawing/2014/main" id="{E38F63AF-5A26-DB9C-5409-66BA7C1ECC6B}"/>
              </a:ext>
            </a:extLst>
          </p:cNvPr>
          <p:cNvPicPr>
            <a:picLocks noChangeAspect="1"/>
          </p:cNvPicPr>
          <p:nvPr/>
        </p:nvPicPr>
        <p:blipFill>
          <a:blip r:embed="rId6"/>
          <a:stretch>
            <a:fillRect/>
          </a:stretch>
        </p:blipFill>
        <p:spPr>
          <a:xfrm>
            <a:off x="8893754" y="2151733"/>
            <a:ext cx="2928007" cy="2565419"/>
          </a:xfrm>
          <a:prstGeom prst="rect">
            <a:avLst/>
          </a:prstGeom>
        </p:spPr>
      </p:pic>
    </p:spTree>
    <p:extLst>
      <p:ext uri="{BB962C8B-B14F-4D97-AF65-F5344CB8AC3E}">
        <p14:creationId xmlns:p14="http://schemas.microsoft.com/office/powerpoint/2010/main" val="12562334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a:solidFill>
                  <a:schemeClr val="bg1"/>
                </a:solidFill>
                <a:latin typeface="Calibri"/>
                <a:ea typeface="+mj-lt"/>
                <a:cs typeface="+mj-lt"/>
              </a:rPr>
              <a:t>Food, Drink and Breaks</a:t>
            </a:r>
          </a:p>
          <a:p>
            <a:endParaRPr lang="en-GB">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a:latin typeface="Calibri"/>
              <a:cs typeface="Arial"/>
            </a:endParaRPr>
          </a:p>
          <a:p>
            <a:pPr marL="0" indent="0">
              <a:buNone/>
            </a:pPr>
            <a:endParaRPr lang="en-GB" sz="1700">
              <a:latin typeface="Calibri"/>
              <a:cs typeface="Arial"/>
            </a:endParaRPr>
          </a:p>
          <a:p>
            <a:endParaRPr lang="en-GB">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8294914"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a:ea typeface="+mn-lt"/>
                <a:cs typeface="+mn-lt"/>
              </a:rPr>
              <a:t>All students attending UCC for a full day will have time to have lunch and there will be plenty of opportunities for breaks during the day. </a:t>
            </a:r>
          </a:p>
          <a:p>
            <a:r>
              <a:rPr lang="en-GB" sz="2200">
                <a:latin typeface="Calibri"/>
                <a:cs typeface="Arial"/>
              </a:rPr>
              <a:t>We encourage you to relax and use the UCC student lounge in HE05 where there is a kitchen with a microwave and fridge that you're welcome to use too. </a:t>
            </a:r>
            <a:endParaRPr lang="en-US" sz="2200">
              <a:latin typeface="Calibri"/>
              <a:cs typeface="Arial"/>
            </a:endParaRPr>
          </a:p>
          <a:p>
            <a:r>
              <a:rPr lang="en-GB" sz="2200">
                <a:latin typeface="Calibri"/>
                <a:cs typeface="Arial"/>
              </a:rPr>
              <a:t>You're welcome bring your own food and drink to UCC, or purchase it using a </a:t>
            </a:r>
            <a:r>
              <a:rPr lang="en-GB" sz="2200" b="1">
                <a:latin typeface="Calibri"/>
                <a:cs typeface="Arial"/>
              </a:rPr>
              <a:t>cashless method</a:t>
            </a:r>
            <a:r>
              <a:rPr lang="en-GB" sz="2200">
                <a:latin typeface="Calibri"/>
                <a:cs typeface="Arial"/>
              </a:rPr>
              <a:t>, in our many refectories. </a:t>
            </a:r>
          </a:p>
          <a:p>
            <a:r>
              <a:rPr lang="en-GB" sz="2200">
                <a:latin typeface="Calibri"/>
                <a:cs typeface="Arial"/>
              </a:rPr>
              <a:t>Please refer to your course leaders and lecturers about eating and drinking in classrooms.</a:t>
            </a:r>
          </a:p>
          <a:p>
            <a:r>
              <a:rPr lang="en-GB" sz="2200">
                <a:latin typeface="Calibri"/>
                <a:cs typeface="Arial"/>
              </a:rPr>
              <a:t>There is a dedicated smoking and vaping area by the entrance of the student car park (Eastgate entrance).</a:t>
            </a:r>
          </a:p>
          <a:p>
            <a:endParaRPr lang="en-GB" sz="2600">
              <a:cs typeface="Calibri" panose="020F0502020204030204"/>
            </a:endParaRPr>
          </a:p>
        </p:txBody>
      </p:sp>
      <p:pic>
        <p:nvPicPr>
          <p:cNvPr id="5" name="Picture 4" descr="A group of people sitting on a floor&#10;&#10;Description automatically generated">
            <a:extLst>
              <a:ext uri="{FF2B5EF4-FFF2-40B4-BE49-F238E27FC236}">
                <a16:creationId xmlns:a16="http://schemas.microsoft.com/office/drawing/2014/main" id="{E38F63AF-5A26-DB9C-5409-66BA7C1ECC6B}"/>
              </a:ext>
            </a:extLst>
          </p:cNvPr>
          <p:cNvPicPr>
            <a:picLocks noChangeAspect="1"/>
          </p:cNvPicPr>
          <p:nvPr/>
        </p:nvPicPr>
        <p:blipFill>
          <a:blip r:embed="rId5"/>
          <a:stretch>
            <a:fillRect/>
          </a:stretch>
        </p:blipFill>
        <p:spPr>
          <a:xfrm>
            <a:off x="9013497" y="1589314"/>
            <a:ext cx="2742950" cy="4114800"/>
          </a:xfrm>
          <a:prstGeom prst="rect">
            <a:avLst/>
          </a:prstGeom>
        </p:spPr>
      </p:pic>
    </p:spTree>
    <p:extLst>
      <p:ext uri="{BB962C8B-B14F-4D97-AF65-F5344CB8AC3E}">
        <p14:creationId xmlns:p14="http://schemas.microsoft.com/office/powerpoint/2010/main" val="1477638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white printer with a black screen&#10;&#10;Description automatically generated">
            <a:extLst>
              <a:ext uri="{FF2B5EF4-FFF2-40B4-BE49-F238E27FC236}">
                <a16:creationId xmlns:a16="http://schemas.microsoft.com/office/drawing/2014/main" id="{24979E1E-E249-D035-0708-532752D4E183}"/>
              </a:ext>
            </a:extLst>
          </p:cNvPr>
          <p:cNvPicPr>
            <a:picLocks noChangeAspect="1"/>
          </p:cNvPicPr>
          <p:nvPr/>
        </p:nvPicPr>
        <p:blipFill>
          <a:blip r:embed="rId3"/>
          <a:stretch>
            <a:fillRect/>
          </a:stretch>
        </p:blipFill>
        <p:spPr>
          <a:xfrm>
            <a:off x="2489428" y="1851934"/>
            <a:ext cx="3370488" cy="2555420"/>
          </a:xfrm>
          <a:prstGeom prst="rect">
            <a:avLst/>
          </a:prstGeom>
        </p:spPr>
      </p:pic>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4"/>
          <a:stretch>
            <a:fillRect/>
          </a:stretch>
        </p:blipFill>
        <p:spPr>
          <a:xfrm>
            <a:off x="10062609" y="6152690"/>
            <a:ext cx="1656184" cy="413495"/>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a:solidFill>
                  <a:schemeClr val="bg1"/>
                </a:solidFill>
                <a:latin typeface="Calibri"/>
                <a:ea typeface="+mj-lt"/>
                <a:cs typeface="+mj-lt"/>
              </a:rPr>
              <a:t>Facilities on Campus</a:t>
            </a:r>
          </a:p>
          <a:p>
            <a:endParaRPr lang="en-GB">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a:latin typeface="Calibri"/>
              <a:cs typeface="Arial"/>
            </a:endParaRPr>
          </a:p>
          <a:p>
            <a:pPr marL="0" indent="0">
              <a:buNone/>
            </a:pPr>
            <a:endParaRPr lang="en-GB" sz="1700">
              <a:latin typeface="Calibri"/>
              <a:cs typeface="Arial"/>
            </a:endParaRPr>
          </a:p>
          <a:p>
            <a:endParaRPr lang="en-GB">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8294914"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a:latin typeface="Arial"/>
              <a:cs typeface="Arial"/>
            </a:endParaRPr>
          </a:p>
          <a:p>
            <a:endParaRPr lang="en-GB" sz="2600">
              <a:cs typeface="Calibri" panose="020F0502020204030204"/>
            </a:endParaRPr>
          </a:p>
        </p:txBody>
      </p:sp>
      <p:pic>
        <p:nvPicPr>
          <p:cNvPr id="5" name="Picture 4" descr="A room with chairs and a table&#10;&#10;Description automatically generated">
            <a:extLst>
              <a:ext uri="{FF2B5EF4-FFF2-40B4-BE49-F238E27FC236}">
                <a16:creationId xmlns:a16="http://schemas.microsoft.com/office/drawing/2014/main" id="{E38F63AF-5A26-DB9C-5409-66BA7C1ECC6B}"/>
              </a:ext>
            </a:extLst>
          </p:cNvPr>
          <p:cNvPicPr>
            <a:picLocks noChangeAspect="1"/>
          </p:cNvPicPr>
          <p:nvPr/>
        </p:nvPicPr>
        <p:blipFill>
          <a:blip r:embed="rId6"/>
          <a:stretch>
            <a:fillRect/>
          </a:stretch>
        </p:blipFill>
        <p:spPr>
          <a:xfrm>
            <a:off x="9448124" y="1846932"/>
            <a:ext cx="2276467" cy="2565419"/>
          </a:xfrm>
          <a:prstGeom prst="rect">
            <a:avLst/>
          </a:prstGeom>
        </p:spPr>
      </p:pic>
      <p:pic>
        <p:nvPicPr>
          <p:cNvPr id="6" name="Picture 5" descr="A room with exercise equipment&#10;&#10;Description automatically generated">
            <a:extLst>
              <a:ext uri="{FF2B5EF4-FFF2-40B4-BE49-F238E27FC236}">
                <a16:creationId xmlns:a16="http://schemas.microsoft.com/office/drawing/2014/main" id="{44010148-D86C-9100-F680-36995851B136}"/>
              </a:ext>
            </a:extLst>
          </p:cNvPr>
          <p:cNvPicPr>
            <a:picLocks noChangeAspect="1"/>
          </p:cNvPicPr>
          <p:nvPr/>
        </p:nvPicPr>
        <p:blipFill>
          <a:blip r:embed="rId7"/>
          <a:stretch>
            <a:fillRect/>
          </a:stretch>
        </p:blipFill>
        <p:spPr>
          <a:xfrm>
            <a:off x="5802087" y="1844409"/>
            <a:ext cx="2862942" cy="2548696"/>
          </a:xfrm>
          <a:prstGeom prst="rect">
            <a:avLst/>
          </a:prstGeom>
        </p:spPr>
      </p:pic>
      <p:pic>
        <p:nvPicPr>
          <p:cNvPr id="11" name="Picture 10" descr="A library with a few bookshelves&#10;&#10;Description automatically generated">
            <a:extLst>
              <a:ext uri="{FF2B5EF4-FFF2-40B4-BE49-F238E27FC236}">
                <a16:creationId xmlns:a16="http://schemas.microsoft.com/office/drawing/2014/main" id="{46AA4E10-7F19-DC38-0161-CDAABC772DD4}"/>
              </a:ext>
            </a:extLst>
          </p:cNvPr>
          <p:cNvPicPr>
            <a:picLocks noChangeAspect="1"/>
          </p:cNvPicPr>
          <p:nvPr/>
        </p:nvPicPr>
        <p:blipFill>
          <a:blip r:embed="rId8"/>
          <a:stretch>
            <a:fillRect/>
          </a:stretch>
        </p:blipFill>
        <p:spPr>
          <a:xfrm>
            <a:off x="566057" y="1839686"/>
            <a:ext cx="1926772" cy="2558143"/>
          </a:xfrm>
          <a:prstGeom prst="rect">
            <a:avLst/>
          </a:prstGeom>
        </p:spPr>
      </p:pic>
      <p:sp>
        <p:nvSpPr>
          <p:cNvPr id="12" name="TextBox 11">
            <a:extLst>
              <a:ext uri="{FF2B5EF4-FFF2-40B4-BE49-F238E27FC236}">
                <a16:creationId xmlns:a16="http://schemas.microsoft.com/office/drawing/2014/main" id="{C7FD2700-950C-14D2-BE74-B746C99DA368}"/>
              </a:ext>
            </a:extLst>
          </p:cNvPr>
          <p:cNvSpPr txBox="1"/>
          <p:nvPr/>
        </p:nvSpPr>
        <p:spPr>
          <a:xfrm>
            <a:off x="566057" y="5018314"/>
            <a:ext cx="111578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cs typeface="Calibri"/>
              </a:rPr>
              <a:t>Further details about all the student facilities that we have on offer, including opening hours can be found </a:t>
            </a:r>
            <a:r>
              <a:rPr lang="en-GB">
                <a:cs typeface="Calibri"/>
                <a:hlinkClick r:id="rId9"/>
              </a:rPr>
              <a:t>here</a:t>
            </a:r>
            <a:r>
              <a:rPr lang="en-GB">
                <a:cs typeface="Calibri"/>
              </a:rPr>
              <a:t>. </a:t>
            </a:r>
            <a:endParaRPr lang="en-GB"/>
          </a:p>
        </p:txBody>
      </p:sp>
    </p:spTree>
    <p:extLst>
      <p:ext uri="{BB962C8B-B14F-4D97-AF65-F5344CB8AC3E}">
        <p14:creationId xmlns:p14="http://schemas.microsoft.com/office/powerpoint/2010/main" val="11001269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2"/>
          <a:stretch>
            <a:fillRect/>
          </a:stretch>
        </p:blipFill>
        <p:spPr>
          <a:xfrm>
            <a:off x="10062609" y="6152690"/>
            <a:ext cx="1656184" cy="413495"/>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a16="http://schemas.microsoft.com/office/drawing/2014/main" id="{F7DBB453-3B2B-48E7-B508-1EE14D05A0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7694" y="366492"/>
            <a:ext cx="2916613" cy="58420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p:txBody>
          <a:bodyPr/>
          <a:lstStyle/>
          <a:p>
            <a:r>
              <a:rPr lang="en-GB">
                <a:cs typeface="Calibri Light"/>
              </a:rPr>
              <a:t>Support, Wellbeing and Keeping Safe</a:t>
            </a:r>
            <a:endParaRPr lang="en-GB">
              <a:ea typeface="Calibri Light"/>
              <a:cs typeface="Calibri Light"/>
            </a:endParaRPr>
          </a:p>
        </p:txBody>
      </p:sp>
    </p:spTree>
    <p:extLst>
      <p:ext uri="{BB962C8B-B14F-4D97-AF65-F5344CB8AC3E}">
        <p14:creationId xmlns:p14="http://schemas.microsoft.com/office/powerpoint/2010/main" val="28079210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endParaRPr lang="en-GB">
              <a:solidFill>
                <a:schemeClr val="bg1"/>
              </a:solidFill>
              <a:latin typeface="Calibri"/>
              <a:ea typeface="+mj-lt"/>
              <a:cs typeface="+mj-lt"/>
            </a:endParaRPr>
          </a:p>
          <a:p>
            <a:endParaRPr lang="en-GB">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a:latin typeface="Calibri"/>
              <a:cs typeface="Arial"/>
            </a:endParaRPr>
          </a:p>
          <a:p>
            <a:pPr marL="0" indent="0">
              <a:buNone/>
            </a:pPr>
            <a:endParaRPr lang="en-GB" sz="1700">
              <a:latin typeface="Calibri"/>
              <a:cs typeface="Arial"/>
            </a:endParaRPr>
          </a:p>
          <a:p>
            <a:endParaRPr lang="en-GB">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a:latin typeface="Calibri"/>
              <a:ea typeface="Calibri"/>
              <a:cs typeface="Arial"/>
            </a:endParaRPr>
          </a:p>
          <a:p>
            <a:endParaRPr lang="en-US"/>
          </a:p>
          <a:p>
            <a:endParaRPr lang="en-US" sz="2000">
              <a:latin typeface="Arial"/>
              <a:cs typeface="Arial"/>
            </a:endParaRPr>
          </a:p>
          <a:p>
            <a:endParaRPr lang="en-GB" sz="2600">
              <a:cs typeface="Calibri" panose="020F0502020204030204"/>
            </a:endParaRPr>
          </a:p>
        </p:txBody>
      </p:sp>
      <p:pic>
        <p:nvPicPr>
          <p:cNvPr id="5" name="Picture 4">
            <a:extLst>
              <a:ext uri="{FF2B5EF4-FFF2-40B4-BE49-F238E27FC236}">
                <a16:creationId xmlns:a16="http://schemas.microsoft.com/office/drawing/2014/main" id="{DFDB263B-8E99-CDEC-66E7-7148A58E54CD}"/>
              </a:ext>
            </a:extLst>
          </p:cNvPr>
          <p:cNvPicPr>
            <a:picLocks noChangeAspect="1"/>
          </p:cNvPicPr>
          <p:nvPr/>
        </p:nvPicPr>
        <p:blipFill>
          <a:blip r:embed="rId5"/>
          <a:stretch>
            <a:fillRect/>
          </a:stretch>
        </p:blipFill>
        <p:spPr>
          <a:xfrm>
            <a:off x="1524000" y="584080"/>
            <a:ext cx="9144000" cy="5143500"/>
          </a:xfrm>
          <a:prstGeom prst="rect">
            <a:avLst/>
          </a:prstGeom>
        </p:spPr>
      </p:pic>
    </p:spTree>
    <p:extLst>
      <p:ext uri="{BB962C8B-B14F-4D97-AF65-F5344CB8AC3E}">
        <p14:creationId xmlns:p14="http://schemas.microsoft.com/office/powerpoint/2010/main" val="35707514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endParaRPr lang="en-GB">
              <a:solidFill>
                <a:schemeClr val="bg1"/>
              </a:solidFill>
              <a:latin typeface="Calibri"/>
              <a:ea typeface="+mj-lt"/>
              <a:cs typeface="+mj-lt"/>
            </a:endParaRPr>
          </a:p>
          <a:p>
            <a:endParaRPr lang="en-GB">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a:latin typeface="Calibri"/>
              <a:cs typeface="Arial"/>
            </a:endParaRPr>
          </a:p>
          <a:p>
            <a:pPr marL="0" indent="0">
              <a:buNone/>
            </a:pPr>
            <a:endParaRPr lang="en-GB" sz="1700">
              <a:latin typeface="Calibri"/>
              <a:cs typeface="Arial"/>
            </a:endParaRPr>
          </a:p>
          <a:p>
            <a:endParaRPr lang="en-GB">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a:latin typeface="Calibri"/>
              <a:ea typeface="Calibri"/>
              <a:cs typeface="Arial"/>
            </a:endParaRPr>
          </a:p>
          <a:p>
            <a:endParaRPr lang="en-US"/>
          </a:p>
          <a:p>
            <a:endParaRPr lang="en-US" sz="2000">
              <a:latin typeface="Arial"/>
              <a:cs typeface="Arial"/>
            </a:endParaRPr>
          </a:p>
          <a:p>
            <a:endParaRPr lang="en-GB" sz="2600">
              <a:cs typeface="Calibri" panose="020F0502020204030204"/>
            </a:endParaRPr>
          </a:p>
        </p:txBody>
      </p:sp>
      <p:pic>
        <p:nvPicPr>
          <p:cNvPr id="5" name="Picture 4">
            <a:extLst>
              <a:ext uri="{FF2B5EF4-FFF2-40B4-BE49-F238E27FC236}">
                <a16:creationId xmlns:a16="http://schemas.microsoft.com/office/drawing/2014/main" id="{EE4DB4AF-F098-A8A7-B9BD-5D60F0F46BCA}"/>
              </a:ext>
            </a:extLst>
          </p:cNvPr>
          <p:cNvPicPr>
            <a:picLocks noChangeAspect="1"/>
          </p:cNvPicPr>
          <p:nvPr/>
        </p:nvPicPr>
        <p:blipFill>
          <a:blip r:embed="rId5"/>
          <a:stretch>
            <a:fillRect/>
          </a:stretch>
        </p:blipFill>
        <p:spPr>
          <a:xfrm>
            <a:off x="1524000" y="742231"/>
            <a:ext cx="9144000" cy="5143500"/>
          </a:xfrm>
          <a:prstGeom prst="rect">
            <a:avLst/>
          </a:prstGeom>
        </p:spPr>
      </p:pic>
    </p:spTree>
    <p:extLst>
      <p:ext uri="{BB962C8B-B14F-4D97-AF65-F5344CB8AC3E}">
        <p14:creationId xmlns:p14="http://schemas.microsoft.com/office/powerpoint/2010/main" val="1372790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a:solidFill>
                  <a:schemeClr val="bg1"/>
                </a:solidFill>
                <a:latin typeface="Calibri"/>
                <a:ea typeface="+mj-lt"/>
                <a:cs typeface="+mj-lt"/>
              </a:rPr>
              <a:t>Induction</a:t>
            </a:r>
          </a:p>
          <a:p>
            <a:endParaRPr lang="en-GB">
              <a:cs typeface="Calibri Light"/>
            </a:endParaRPr>
          </a:p>
        </p:txBody>
      </p:sp>
      <p:sp>
        <p:nvSpPr>
          <p:cNvPr id="10" name="TextBox 9">
            <a:extLst>
              <a:ext uri="{FF2B5EF4-FFF2-40B4-BE49-F238E27FC236}">
                <a16:creationId xmlns:a16="http://schemas.microsoft.com/office/drawing/2014/main" id="{87B8F858-DBA8-449E-562E-7CF486E1E899}"/>
              </a:ext>
            </a:extLst>
          </p:cNvPr>
          <p:cNvSpPr txBox="1"/>
          <p:nvPr/>
        </p:nvSpPr>
        <p:spPr>
          <a:xfrm>
            <a:off x="5285806" y="2276856"/>
            <a:ext cx="5466444" cy="3046988"/>
          </a:xfrm>
          <a:prstGeom prst="rect">
            <a:avLst/>
          </a:prstGeom>
          <a:noFill/>
        </p:spPr>
        <p:txBody>
          <a:bodyPr wrap="square">
            <a:spAutoFit/>
          </a:bodyPr>
          <a:lstStyle/>
          <a:p>
            <a:r>
              <a:rPr lang="en-GB" sz="2400" dirty="0"/>
              <a:t> </a:t>
            </a:r>
          </a:p>
          <a:p>
            <a:pPr marL="0" indent="0">
              <a:buNone/>
            </a:pPr>
            <a:endParaRPr lang="en-GB" sz="2400" dirty="0"/>
          </a:p>
          <a:p>
            <a:pPr marL="0" indent="0">
              <a:buNone/>
            </a:pPr>
            <a:r>
              <a:rPr lang="en-GB" sz="2400" dirty="0"/>
              <a:t>Accredited by British Association for Counselling &amp; Psychotherapy (HE Dip.)</a:t>
            </a:r>
          </a:p>
          <a:p>
            <a:pPr marL="0" indent="0">
              <a:buNone/>
            </a:pPr>
            <a:endParaRPr lang="en-GB" sz="2400" dirty="0"/>
          </a:p>
          <a:p>
            <a:pPr marL="0" indent="0">
              <a:buNone/>
            </a:pPr>
            <a:r>
              <a:rPr lang="en-GB" sz="2400" dirty="0"/>
              <a:t>Validated by University of East Anglia</a:t>
            </a:r>
          </a:p>
          <a:p>
            <a:endParaRPr lang="en-GB" sz="2400" dirty="0">
              <a:solidFill>
                <a:schemeClr val="tx1">
                  <a:lumMod val="85000"/>
                  <a:lumOff val="15000"/>
                </a:schemeClr>
              </a:solidFill>
            </a:endParaRPr>
          </a:p>
          <a:p>
            <a:r>
              <a:rPr lang="en-GB" sz="2400" dirty="0">
                <a:solidFill>
                  <a:schemeClr val="tx1">
                    <a:lumMod val="85000"/>
                    <a:lumOff val="15000"/>
                  </a:schemeClr>
                </a:solidFill>
              </a:rPr>
              <a:t> </a:t>
            </a:r>
            <a:endParaRPr lang="en-GB" sz="2400" dirty="0"/>
          </a:p>
        </p:txBody>
      </p:sp>
      <p:pic>
        <p:nvPicPr>
          <p:cNvPr id="5" name="Picture 4">
            <a:extLst>
              <a:ext uri="{FF2B5EF4-FFF2-40B4-BE49-F238E27FC236}">
                <a16:creationId xmlns:a16="http://schemas.microsoft.com/office/drawing/2014/main" id="{BF514ADD-1A02-2F6B-0A01-EFCDDCE6C919}"/>
              </a:ext>
            </a:extLst>
          </p:cNvPr>
          <p:cNvPicPr>
            <a:picLocks noChangeAspect="1"/>
          </p:cNvPicPr>
          <p:nvPr/>
        </p:nvPicPr>
        <p:blipFill>
          <a:blip r:embed="rId5"/>
          <a:stretch>
            <a:fillRect/>
          </a:stretch>
        </p:blipFill>
        <p:spPr>
          <a:xfrm>
            <a:off x="124287" y="1290362"/>
            <a:ext cx="5023068" cy="4549586"/>
          </a:xfrm>
          <a:prstGeom prst="rect">
            <a:avLst/>
          </a:prstGeom>
        </p:spPr>
      </p:pic>
    </p:spTree>
    <p:extLst>
      <p:ext uri="{BB962C8B-B14F-4D97-AF65-F5344CB8AC3E}">
        <p14:creationId xmlns:p14="http://schemas.microsoft.com/office/powerpoint/2010/main" val="30088381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endParaRPr lang="en-GB">
              <a:solidFill>
                <a:schemeClr val="bg1"/>
              </a:solidFill>
              <a:latin typeface="Calibri"/>
              <a:ea typeface="+mj-lt"/>
              <a:cs typeface="+mj-lt"/>
            </a:endParaRPr>
          </a:p>
          <a:p>
            <a:endParaRPr lang="en-GB">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a:latin typeface="Calibri"/>
              <a:cs typeface="Arial"/>
            </a:endParaRPr>
          </a:p>
          <a:p>
            <a:pPr marL="0" indent="0">
              <a:buNone/>
            </a:pPr>
            <a:endParaRPr lang="en-GB" sz="1700">
              <a:latin typeface="Calibri"/>
              <a:cs typeface="Arial"/>
            </a:endParaRPr>
          </a:p>
          <a:p>
            <a:endParaRPr lang="en-GB">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a:latin typeface="Calibri"/>
              <a:ea typeface="Calibri"/>
              <a:cs typeface="Arial"/>
            </a:endParaRPr>
          </a:p>
          <a:p>
            <a:endParaRPr lang="en-US"/>
          </a:p>
          <a:p>
            <a:endParaRPr lang="en-US" sz="2000">
              <a:latin typeface="Arial"/>
              <a:cs typeface="Arial"/>
            </a:endParaRPr>
          </a:p>
          <a:p>
            <a:endParaRPr lang="en-GB" sz="2600">
              <a:cs typeface="Calibri" panose="020F0502020204030204"/>
            </a:endParaRPr>
          </a:p>
        </p:txBody>
      </p:sp>
      <p:pic>
        <p:nvPicPr>
          <p:cNvPr id="5" name="Picture 4">
            <a:extLst>
              <a:ext uri="{FF2B5EF4-FFF2-40B4-BE49-F238E27FC236}">
                <a16:creationId xmlns:a16="http://schemas.microsoft.com/office/drawing/2014/main" id="{8085725E-397A-25B5-692E-26A7971556C4}"/>
              </a:ext>
            </a:extLst>
          </p:cNvPr>
          <p:cNvPicPr>
            <a:picLocks noChangeAspect="1"/>
          </p:cNvPicPr>
          <p:nvPr/>
        </p:nvPicPr>
        <p:blipFill>
          <a:blip r:embed="rId5"/>
          <a:stretch>
            <a:fillRect/>
          </a:stretch>
        </p:blipFill>
        <p:spPr>
          <a:xfrm>
            <a:off x="1592239" y="720772"/>
            <a:ext cx="9144000" cy="5143500"/>
          </a:xfrm>
          <a:prstGeom prst="rect">
            <a:avLst/>
          </a:prstGeom>
        </p:spPr>
      </p:pic>
    </p:spTree>
    <p:extLst>
      <p:ext uri="{BB962C8B-B14F-4D97-AF65-F5344CB8AC3E}">
        <p14:creationId xmlns:p14="http://schemas.microsoft.com/office/powerpoint/2010/main" val="29742515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endParaRPr lang="en-GB">
              <a:solidFill>
                <a:schemeClr val="bg1"/>
              </a:solidFill>
              <a:latin typeface="Calibri"/>
              <a:ea typeface="+mj-lt"/>
              <a:cs typeface="+mj-lt"/>
            </a:endParaRPr>
          </a:p>
          <a:p>
            <a:endParaRPr lang="en-GB">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a:latin typeface="Calibri"/>
              <a:cs typeface="Arial"/>
            </a:endParaRPr>
          </a:p>
          <a:p>
            <a:pPr marL="0" indent="0">
              <a:buNone/>
            </a:pPr>
            <a:endParaRPr lang="en-GB" sz="1700">
              <a:latin typeface="Calibri"/>
              <a:cs typeface="Arial"/>
            </a:endParaRPr>
          </a:p>
          <a:p>
            <a:endParaRPr lang="en-GB">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a:latin typeface="Calibri"/>
              <a:ea typeface="Calibri"/>
              <a:cs typeface="Arial"/>
            </a:endParaRPr>
          </a:p>
          <a:p>
            <a:endParaRPr lang="en-US"/>
          </a:p>
          <a:p>
            <a:endParaRPr lang="en-US" sz="2000">
              <a:latin typeface="Arial"/>
              <a:cs typeface="Arial"/>
            </a:endParaRPr>
          </a:p>
          <a:p>
            <a:endParaRPr lang="en-GB" sz="2600">
              <a:cs typeface="Calibri" panose="020F0502020204030204"/>
            </a:endParaRPr>
          </a:p>
        </p:txBody>
      </p:sp>
      <p:pic>
        <p:nvPicPr>
          <p:cNvPr id="5" name="Picture 4" descr="A colorful splashes of paint on a white background&#10;&#10;Description automatically generated">
            <a:extLst>
              <a:ext uri="{FF2B5EF4-FFF2-40B4-BE49-F238E27FC236}">
                <a16:creationId xmlns:a16="http://schemas.microsoft.com/office/drawing/2014/main" id="{D8ED6471-ACF1-6B77-2A85-20650AC8A00E}"/>
              </a:ext>
            </a:extLst>
          </p:cNvPr>
          <p:cNvPicPr>
            <a:picLocks noChangeAspect="1"/>
          </p:cNvPicPr>
          <p:nvPr/>
        </p:nvPicPr>
        <p:blipFill>
          <a:blip r:embed="rId5"/>
          <a:stretch>
            <a:fillRect/>
          </a:stretch>
        </p:blipFill>
        <p:spPr>
          <a:xfrm>
            <a:off x="1524000" y="742231"/>
            <a:ext cx="9144000" cy="5143500"/>
          </a:xfrm>
          <a:prstGeom prst="rect">
            <a:avLst/>
          </a:prstGeom>
        </p:spPr>
      </p:pic>
    </p:spTree>
    <p:extLst>
      <p:ext uri="{BB962C8B-B14F-4D97-AF65-F5344CB8AC3E}">
        <p14:creationId xmlns:p14="http://schemas.microsoft.com/office/powerpoint/2010/main" val="3180499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endParaRPr lang="en-GB">
              <a:solidFill>
                <a:schemeClr val="bg1"/>
              </a:solidFill>
              <a:latin typeface="Calibri"/>
              <a:ea typeface="+mj-lt"/>
              <a:cs typeface="+mj-lt"/>
            </a:endParaRPr>
          </a:p>
          <a:p>
            <a:endParaRPr lang="en-GB">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a:latin typeface="Calibri"/>
              <a:cs typeface="Arial"/>
            </a:endParaRPr>
          </a:p>
          <a:p>
            <a:pPr marL="0" indent="0">
              <a:buNone/>
            </a:pPr>
            <a:endParaRPr lang="en-GB" sz="1700">
              <a:latin typeface="Calibri"/>
              <a:cs typeface="Arial"/>
            </a:endParaRPr>
          </a:p>
          <a:p>
            <a:endParaRPr lang="en-GB">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a:latin typeface="Calibri"/>
              <a:ea typeface="Calibri"/>
              <a:cs typeface="Arial"/>
            </a:endParaRPr>
          </a:p>
          <a:p>
            <a:endParaRPr lang="en-US"/>
          </a:p>
          <a:p>
            <a:endParaRPr lang="en-US" sz="2000">
              <a:latin typeface="Arial"/>
              <a:cs typeface="Arial"/>
            </a:endParaRPr>
          </a:p>
          <a:p>
            <a:endParaRPr lang="en-GB" sz="2600">
              <a:cs typeface="Calibri" panose="020F0502020204030204"/>
            </a:endParaRPr>
          </a:p>
        </p:txBody>
      </p:sp>
      <p:pic>
        <p:nvPicPr>
          <p:cNvPr id="5" name="Picture 4" descr="A purple and white text&#10;&#10;Description automatically generated">
            <a:extLst>
              <a:ext uri="{FF2B5EF4-FFF2-40B4-BE49-F238E27FC236}">
                <a16:creationId xmlns:a16="http://schemas.microsoft.com/office/drawing/2014/main" id="{9E6CF1C0-84DB-109D-4F68-A140A9C514D2}"/>
              </a:ext>
            </a:extLst>
          </p:cNvPr>
          <p:cNvPicPr>
            <a:picLocks noChangeAspect="1"/>
          </p:cNvPicPr>
          <p:nvPr/>
        </p:nvPicPr>
        <p:blipFill>
          <a:blip r:embed="rId5"/>
          <a:stretch>
            <a:fillRect/>
          </a:stretch>
        </p:blipFill>
        <p:spPr>
          <a:xfrm>
            <a:off x="1524000" y="742231"/>
            <a:ext cx="9144000" cy="5143500"/>
          </a:xfrm>
          <a:prstGeom prst="rect">
            <a:avLst/>
          </a:prstGeom>
        </p:spPr>
      </p:pic>
    </p:spTree>
    <p:extLst>
      <p:ext uri="{BB962C8B-B14F-4D97-AF65-F5344CB8AC3E}">
        <p14:creationId xmlns:p14="http://schemas.microsoft.com/office/powerpoint/2010/main" val="26752081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endParaRPr lang="en-GB">
              <a:solidFill>
                <a:schemeClr val="bg1"/>
              </a:solidFill>
              <a:latin typeface="Calibri"/>
              <a:ea typeface="+mj-lt"/>
              <a:cs typeface="+mj-lt"/>
            </a:endParaRPr>
          </a:p>
          <a:p>
            <a:endParaRPr lang="en-GB">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a:latin typeface="Calibri"/>
              <a:cs typeface="Arial"/>
            </a:endParaRPr>
          </a:p>
          <a:p>
            <a:pPr marL="0" indent="0">
              <a:buNone/>
            </a:pPr>
            <a:endParaRPr lang="en-GB" sz="1700">
              <a:latin typeface="Calibri"/>
              <a:cs typeface="Arial"/>
            </a:endParaRPr>
          </a:p>
          <a:p>
            <a:endParaRPr lang="en-GB">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a:latin typeface="Calibri"/>
              <a:ea typeface="Calibri"/>
              <a:cs typeface="Arial"/>
            </a:endParaRPr>
          </a:p>
          <a:p>
            <a:endParaRPr lang="en-US"/>
          </a:p>
          <a:p>
            <a:endParaRPr lang="en-US" sz="2000">
              <a:latin typeface="Arial"/>
              <a:cs typeface="Arial"/>
            </a:endParaRPr>
          </a:p>
          <a:p>
            <a:endParaRPr lang="en-GB" sz="2600">
              <a:cs typeface="Calibri" panose="020F0502020204030204"/>
            </a:endParaRPr>
          </a:p>
        </p:txBody>
      </p:sp>
      <p:pic>
        <p:nvPicPr>
          <p:cNvPr id="5" name="Picture 4">
            <a:extLst>
              <a:ext uri="{FF2B5EF4-FFF2-40B4-BE49-F238E27FC236}">
                <a16:creationId xmlns:a16="http://schemas.microsoft.com/office/drawing/2014/main" id="{EFD9547F-5BA5-2DF3-AE56-154A520331B5}"/>
              </a:ext>
            </a:extLst>
          </p:cNvPr>
          <p:cNvPicPr>
            <a:picLocks noChangeAspect="1"/>
          </p:cNvPicPr>
          <p:nvPr/>
        </p:nvPicPr>
        <p:blipFill>
          <a:blip r:embed="rId5"/>
          <a:stretch>
            <a:fillRect/>
          </a:stretch>
        </p:blipFill>
        <p:spPr>
          <a:xfrm>
            <a:off x="1524000" y="857250"/>
            <a:ext cx="9144000" cy="5143500"/>
          </a:xfrm>
          <a:prstGeom prst="rect">
            <a:avLst/>
          </a:prstGeom>
        </p:spPr>
      </p:pic>
    </p:spTree>
    <p:extLst>
      <p:ext uri="{BB962C8B-B14F-4D97-AF65-F5344CB8AC3E}">
        <p14:creationId xmlns:p14="http://schemas.microsoft.com/office/powerpoint/2010/main" val="38207589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a:solidFill>
                  <a:schemeClr val="bg1"/>
                </a:solidFill>
                <a:latin typeface="Calibri"/>
                <a:ea typeface="+mj-lt"/>
                <a:cs typeface="+mj-lt"/>
              </a:rPr>
              <a:t>Prevent</a:t>
            </a:r>
          </a:p>
          <a:p>
            <a:endParaRPr lang="en-GB">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a:latin typeface="Calibri"/>
              <a:cs typeface="Arial"/>
            </a:endParaRPr>
          </a:p>
          <a:p>
            <a:pPr marL="0" indent="0">
              <a:buNone/>
            </a:pPr>
            <a:endParaRPr lang="en-GB" sz="1700">
              <a:latin typeface="Calibri"/>
              <a:cs typeface="Arial"/>
            </a:endParaRPr>
          </a:p>
          <a:p>
            <a:endParaRPr lang="en-GB">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a:latin typeface="Calibri"/>
              <a:ea typeface="Calibri"/>
              <a:cs typeface="Arial"/>
            </a:endParaRPr>
          </a:p>
          <a:p>
            <a:endParaRPr lang="en-US"/>
          </a:p>
          <a:p>
            <a:endParaRPr lang="en-US" sz="2000">
              <a:latin typeface="Arial"/>
              <a:cs typeface="Arial"/>
            </a:endParaRPr>
          </a:p>
          <a:p>
            <a:endParaRPr lang="en-GB" sz="2600">
              <a:cs typeface="Calibri" panose="020F0502020204030204"/>
            </a:endParaRPr>
          </a:p>
        </p:txBody>
      </p:sp>
      <p:sp>
        <p:nvSpPr>
          <p:cNvPr id="6" name="TextBox 5">
            <a:extLst>
              <a:ext uri="{FF2B5EF4-FFF2-40B4-BE49-F238E27FC236}">
                <a16:creationId xmlns:a16="http://schemas.microsoft.com/office/drawing/2014/main" id="{4DD7F1D6-006D-3CD8-4E34-2AB98423AF1F}"/>
              </a:ext>
            </a:extLst>
          </p:cNvPr>
          <p:cNvSpPr txBox="1"/>
          <p:nvPr/>
        </p:nvSpPr>
        <p:spPr>
          <a:xfrm>
            <a:off x="23005" y="1245080"/>
            <a:ext cx="11225838" cy="47243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latin typeface="Calibri"/>
                <a:ea typeface="Calibri"/>
                <a:cs typeface="Segoe UI"/>
              </a:rPr>
              <a:t>What is Prevent?</a:t>
            </a:r>
            <a:r>
              <a:rPr lang="en-US" sz="2000">
                <a:latin typeface="Calibri"/>
                <a:ea typeface="Calibri"/>
                <a:cs typeface="Segoe UI"/>
              </a:rPr>
              <a:t>​</a:t>
            </a:r>
          </a:p>
          <a:p>
            <a:r>
              <a:rPr lang="en-GB" sz="2000">
                <a:latin typeface="Calibri"/>
                <a:ea typeface="Calibri"/>
                <a:cs typeface="Segoe UI"/>
              </a:rPr>
              <a:t>​</a:t>
            </a:r>
          </a:p>
          <a:p>
            <a:r>
              <a:rPr lang="en-GB" sz="2000">
                <a:latin typeface="Calibri"/>
                <a:ea typeface="Calibri"/>
                <a:cs typeface="Segoe UI"/>
              </a:rPr>
              <a:t>Prevent is the name of the Government’s strategy to stop people from​</a:t>
            </a:r>
          </a:p>
          <a:p>
            <a:r>
              <a:rPr lang="en-GB" sz="2000">
                <a:latin typeface="Calibri"/>
                <a:ea typeface="Calibri"/>
                <a:cs typeface="Segoe UI"/>
              </a:rPr>
              <a:t>being drawn into extremist behaviour and terrorism (Preventing people from​</a:t>
            </a:r>
          </a:p>
          <a:p>
            <a:r>
              <a:rPr lang="en-GB" sz="2000">
                <a:latin typeface="Calibri"/>
                <a:ea typeface="Calibri"/>
                <a:cs typeface="Segoe UI"/>
              </a:rPr>
              <a:t>being radicalised)​</a:t>
            </a:r>
          </a:p>
          <a:p>
            <a:r>
              <a:rPr lang="en-GB" sz="2000">
                <a:latin typeface="Calibri"/>
                <a:ea typeface="Calibri"/>
                <a:cs typeface="Segoe UI"/>
              </a:rPr>
              <a:t>​</a:t>
            </a:r>
          </a:p>
          <a:p>
            <a:r>
              <a:rPr lang="en-GB" sz="2000">
                <a:latin typeface="Calibri"/>
                <a:ea typeface="Calibri"/>
                <a:cs typeface="Segoe UI"/>
              </a:rPr>
              <a:t>Our college, as a wider institution has a duty to act to Prevent people being drawn into extremism and terrorism and to promote British Values. Local threats include county lines, knife crime and gangs.</a:t>
            </a:r>
            <a:endParaRPr lang="en-GB" sz="2000">
              <a:latin typeface="Arial"/>
              <a:cs typeface="Segoe UI"/>
            </a:endParaRPr>
          </a:p>
          <a:p>
            <a:endParaRPr lang="en-GB" sz="2000">
              <a:solidFill>
                <a:srgbClr val="000000"/>
              </a:solidFill>
              <a:latin typeface="Calibri"/>
              <a:ea typeface="Calibri"/>
              <a:cs typeface="Segoe UI"/>
            </a:endParaRPr>
          </a:p>
          <a:p>
            <a:pPr algn="ctr"/>
            <a:r>
              <a:rPr lang="en-GB" sz="2000">
                <a:latin typeface="Calibri"/>
                <a:ea typeface="Calibri"/>
                <a:cs typeface="Arial"/>
              </a:rPr>
              <a:t>If you have concerns that you or someone you know is being radicalised or </a:t>
            </a:r>
            <a:endParaRPr lang="en-GB" sz="2000">
              <a:latin typeface="Calibri"/>
              <a:ea typeface="Calibri"/>
              <a:cs typeface="Calibri"/>
            </a:endParaRPr>
          </a:p>
          <a:p>
            <a:pPr algn="ctr"/>
            <a:r>
              <a:rPr lang="en-GB" sz="2000">
                <a:latin typeface="Calibri"/>
                <a:ea typeface="Calibri"/>
                <a:cs typeface="Arial"/>
              </a:rPr>
              <a:t>exploited then it is important you share your concerns. You can share you </a:t>
            </a:r>
            <a:endParaRPr lang="en-GB" sz="2000">
              <a:latin typeface="Calibri"/>
              <a:ea typeface="Calibri"/>
              <a:cs typeface="Calibri"/>
            </a:endParaRPr>
          </a:p>
          <a:p>
            <a:pPr algn="ctr"/>
            <a:r>
              <a:rPr lang="en-GB" sz="2000">
                <a:latin typeface="Calibri"/>
                <a:ea typeface="Calibri"/>
                <a:cs typeface="Arial"/>
              </a:rPr>
              <a:t>concerns with the Safeguarding Team at College, </a:t>
            </a:r>
            <a:r>
              <a:rPr lang="en-GB" sz="2000" b="1">
                <a:latin typeface="Calibri"/>
                <a:ea typeface="Calibri"/>
                <a:cs typeface="Arial"/>
              </a:rPr>
              <a:t>01206 718282</a:t>
            </a:r>
            <a:r>
              <a:rPr lang="en-GB" sz="2000">
                <a:latin typeface="Calibri"/>
                <a:ea typeface="Calibri"/>
                <a:cs typeface="Arial"/>
              </a:rPr>
              <a:t> or talk to your </a:t>
            </a:r>
            <a:endParaRPr lang="en-GB" sz="2000">
              <a:latin typeface="Calibri"/>
              <a:ea typeface="Calibri"/>
              <a:cs typeface="Calibri"/>
            </a:endParaRPr>
          </a:p>
          <a:p>
            <a:pPr algn="ctr"/>
            <a:r>
              <a:rPr lang="en-GB" sz="2000">
                <a:latin typeface="Calibri"/>
                <a:ea typeface="Calibri"/>
                <a:cs typeface="Arial"/>
              </a:rPr>
              <a:t>Course Leader who will support you to access the Safeguarding Team.  </a:t>
            </a:r>
            <a:r>
              <a:rPr lang="en-GB" sz="2200">
                <a:latin typeface="Calibri"/>
                <a:ea typeface="Calibri"/>
                <a:cs typeface="Arial"/>
              </a:rPr>
              <a:t> </a:t>
            </a:r>
            <a:endParaRPr lang="en-GB" sz="2200">
              <a:latin typeface="Calibri"/>
              <a:ea typeface="Calibri"/>
              <a:cs typeface="Calibri"/>
            </a:endParaRPr>
          </a:p>
          <a:p>
            <a:endParaRPr lang="en-GB" sz="2400">
              <a:latin typeface="Calibri"/>
              <a:ea typeface="Calibri"/>
              <a:cs typeface="Segoe UI"/>
            </a:endParaRPr>
          </a:p>
          <a:p>
            <a:endParaRPr lang="en-GB" sz="1500">
              <a:latin typeface="Arial"/>
              <a:cs typeface="Segoe UI"/>
            </a:endParaRPr>
          </a:p>
        </p:txBody>
      </p:sp>
      <p:pic>
        <p:nvPicPr>
          <p:cNvPr id="10" name="Picture 9" descr="A black and white logo&#10;&#10;Description automatically generated">
            <a:extLst>
              <a:ext uri="{FF2B5EF4-FFF2-40B4-BE49-F238E27FC236}">
                <a16:creationId xmlns:a16="http://schemas.microsoft.com/office/drawing/2014/main" id="{7B2581EE-74B2-EE5C-CD18-1AE4525A6D71}"/>
              </a:ext>
            </a:extLst>
          </p:cNvPr>
          <p:cNvPicPr>
            <a:picLocks noChangeAspect="1"/>
          </p:cNvPicPr>
          <p:nvPr/>
        </p:nvPicPr>
        <p:blipFill>
          <a:blip r:embed="rId5"/>
          <a:stretch>
            <a:fillRect/>
          </a:stretch>
        </p:blipFill>
        <p:spPr>
          <a:xfrm>
            <a:off x="10062982" y="1417965"/>
            <a:ext cx="2158940" cy="1146595"/>
          </a:xfrm>
          <a:prstGeom prst="rect">
            <a:avLst/>
          </a:prstGeom>
        </p:spPr>
      </p:pic>
    </p:spTree>
    <p:extLst>
      <p:ext uri="{BB962C8B-B14F-4D97-AF65-F5344CB8AC3E}">
        <p14:creationId xmlns:p14="http://schemas.microsoft.com/office/powerpoint/2010/main" val="31691155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endParaRPr lang="en-GB">
              <a:solidFill>
                <a:schemeClr val="bg1"/>
              </a:solidFill>
              <a:latin typeface="Calibri"/>
              <a:ea typeface="+mj-lt"/>
              <a:cs typeface="+mj-lt"/>
            </a:endParaRPr>
          </a:p>
          <a:p>
            <a:endParaRPr lang="en-GB">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a:latin typeface="Calibri"/>
              <a:cs typeface="Arial"/>
            </a:endParaRPr>
          </a:p>
          <a:p>
            <a:pPr marL="0" indent="0">
              <a:buNone/>
            </a:pPr>
            <a:endParaRPr lang="en-GB" sz="1700">
              <a:latin typeface="Calibri"/>
              <a:cs typeface="Arial"/>
            </a:endParaRPr>
          </a:p>
          <a:p>
            <a:endParaRPr lang="en-GB">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a:latin typeface="Calibri"/>
              <a:ea typeface="Calibri"/>
              <a:cs typeface="Arial"/>
            </a:endParaRPr>
          </a:p>
          <a:p>
            <a:endParaRPr lang="en-US"/>
          </a:p>
          <a:p>
            <a:endParaRPr lang="en-US" sz="2000">
              <a:latin typeface="Arial"/>
              <a:cs typeface="Arial"/>
            </a:endParaRPr>
          </a:p>
          <a:p>
            <a:endParaRPr lang="en-GB" sz="2600">
              <a:cs typeface="Calibri" panose="020F0502020204030204"/>
            </a:endParaRPr>
          </a:p>
        </p:txBody>
      </p:sp>
      <p:pic>
        <p:nvPicPr>
          <p:cNvPr id="5" name="Picture 4" descr="A colorful powder explosion on a white background&#10;&#10;Description automatically generated">
            <a:extLst>
              <a:ext uri="{FF2B5EF4-FFF2-40B4-BE49-F238E27FC236}">
                <a16:creationId xmlns:a16="http://schemas.microsoft.com/office/drawing/2014/main" id="{D042CC96-2178-BE6F-E018-A81FD24788DD}"/>
              </a:ext>
            </a:extLst>
          </p:cNvPr>
          <p:cNvPicPr>
            <a:picLocks noChangeAspect="1"/>
          </p:cNvPicPr>
          <p:nvPr/>
        </p:nvPicPr>
        <p:blipFill>
          <a:blip r:embed="rId5"/>
          <a:stretch>
            <a:fillRect/>
          </a:stretch>
        </p:blipFill>
        <p:spPr>
          <a:xfrm>
            <a:off x="1524000" y="720772"/>
            <a:ext cx="9144000" cy="5143500"/>
          </a:xfrm>
          <a:prstGeom prst="rect">
            <a:avLst/>
          </a:prstGeom>
        </p:spPr>
      </p:pic>
    </p:spTree>
    <p:extLst>
      <p:ext uri="{BB962C8B-B14F-4D97-AF65-F5344CB8AC3E}">
        <p14:creationId xmlns:p14="http://schemas.microsoft.com/office/powerpoint/2010/main" val="34022492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endParaRPr lang="en-GB">
              <a:solidFill>
                <a:schemeClr val="bg1"/>
              </a:solidFill>
              <a:latin typeface="Calibri"/>
              <a:ea typeface="+mj-lt"/>
              <a:cs typeface="+mj-lt"/>
            </a:endParaRPr>
          </a:p>
          <a:p>
            <a:endParaRPr lang="en-GB">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04267" y="927655"/>
            <a:ext cx="11198383" cy="4351338"/>
          </a:xfrm>
        </p:spPr>
        <p:txBody>
          <a:bodyPr vert="horz" lIns="91440" tIns="45720" rIns="91440" bIns="45720" rtlCol="0" anchor="t">
            <a:normAutofit/>
          </a:bodyPr>
          <a:lstStyle/>
          <a:p>
            <a:pPr>
              <a:buFont typeface="Arial"/>
              <a:buChar char="•"/>
            </a:pPr>
            <a:endParaRPr lang="en-GB" sz="3000">
              <a:latin typeface="Calibri"/>
              <a:cs typeface="Arial"/>
            </a:endParaRPr>
          </a:p>
          <a:p>
            <a:pPr marL="0" indent="0">
              <a:buNone/>
            </a:pPr>
            <a:endParaRPr lang="en-GB" sz="1700">
              <a:latin typeface="Calibri"/>
              <a:cs typeface="Arial"/>
            </a:endParaRPr>
          </a:p>
          <a:p>
            <a:endParaRPr lang="en-GB">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a:latin typeface="Calibri"/>
              <a:ea typeface="Calibri"/>
              <a:cs typeface="Arial"/>
            </a:endParaRPr>
          </a:p>
          <a:p>
            <a:endParaRPr lang="en-US"/>
          </a:p>
          <a:p>
            <a:endParaRPr lang="en-US" sz="2000">
              <a:latin typeface="Arial"/>
              <a:cs typeface="Arial"/>
            </a:endParaRPr>
          </a:p>
          <a:p>
            <a:endParaRPr lang="en-GB" sz="2600">
              <a:cs typeface="Calibri" panose="020F0502020204030204"/>
            </a:endParaRPr>
          </a:p>
        </p:txBody>
      </p:sp>
      <p:pic>
        <p:nvPicPr>
          <p:cNvPr id="5" name="Picture 4">
            <a:extLst>
              <a:ext uri="{FF2B5EF4-FFF2-40B4-BE49-F238E27FC236}">
                <a16:creationId xmlns:a16="http://schemas.microsoft.com/office/drawing/2014/main" id="{4CED26B2-670E-6DDB-04BF-7C9D0DE18E6A}"/>
              </a:ext>
            </a:extLst>
          </p:cNvPr>
          <p:cNvPicPr>
            <a:picLocks noChangeAspect="1"/>
          </p:cNvPicPr>
          <p:nvPr/>
        </p:nvPicPr>
        <p:blipFill>
          <a:blip r:embed="rId5"/>
          <a:stretch>
            <a:fillRect/>
          </a:stretch>
        </p:blipFill>
        <p:spPr>
          <a:xfrm>
            <a:off x="1524000" y="720772"/>
            <a:ext cx="9144000" cy="5143500"/>
          </a:xfrm>
          <a:prstGeom prst="rect">
            <a:avLst/>
          </a:prstGeom>
        </p:spPr>
      </p:pic>
    </p:spTree>
    <p:extLst>
      <p:ext uri="{BB962C8B-B14F-4D97-AF65-F5344CB8AC3E}">
        <p14:creationId xmlns:p14="http://schemas.microsoft.com/office/powerpoint/2010/main" val="31696719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endParaRPr lang="en-GB">
              <a:solidFill>
                <a:schemeClr val="bg1"/>
              </a:solidFill>
              <a:latin typeface="Calibri"/>
              <a:ea typeface="+mj-lt"/>
              <a:cs typeface="+mj-lt"/>
            </a:endParaRPr>
          </a:p>
          <a:p>
            <a:endParaRPr lang="en-GB">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03624" y="1488586"/>
            <a:ext cx="8409176" cy="4351338"/>
          </a:xfrm>
        </p:spPr>
        <p:txBody>
          <a:bodyPr vert="horz" lIns="91440" tIns="45720" rIns="91440" bIns="45720" rtlCol="0" anchor="t">
            <a:normAutofit/>
          </a:bodyPr>
          <a:lstStyle/>
          <a:p>
            <a:pPr>
              <a:buNone/>
            </a:pPr>
            <a:endParaRPr lang="en-GB" sz="2000" b="1">
              <a:latin typeface="Arial"/>
              <a:ea typeface="Calibri"/>
              <a:cs typeface="Arial"/>
            </a:endParaRPr>
          </a:p>
          <a:p>
            <a:pPr marL="0" indent="0">
              <a:buNone/>
            </a:pPr>
            <a:endParaRPr lang="en-GB" sz="1700">
              <a:ea typeface="Calibri"/>
              <a:cs typeface="Arial"/>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a:latin typeface="Calibri"/>
              <a:ea typeface="Calibri"/>
              <a:cs typeface="Arial"/>
            </a:endParaRPr>
          </a:p>
          <a:p>
            <a:endParaRPr lang="en-US"/>
          </a:p>
          <a:p>
            <a:endParaRPr lang="en-US" sz="2000">
              <a:latin typeface="Arial"/>
              <a:cs typeface="Arial"/>
            </a:endParaRPr>
          </a:p>
          <a:p>
            <a:endParaRPr lang="en-GB" sz="2600">
              <a:cs typeface="Calibri" panose="020F0502020204030204"/>
            </a:endParaRPr>
          </a:p>
        </p:txBody>
      </p:sp>
      <p:pic>
        <p:nvPicPr>
          <p:cNvPr id="6" name="Picture 5" descr="A colorful background with text and words&#10;&#10;Description automatically generated">
            <a:extLst>
              <a:ext uri="{FF2B5EF4-FFF2-40B4-BE49-F238E27FC236}">
                <a16:creationId xmlns:a16="http://schemas.microsoft.com/office/drawing/2014/main" id="{060232DC-F402-B335-D47E-DD571F59DC74}"/>
              </a:ext>
            </a:extLst>
          </p:cNvPr>
          <p:cNvPicPr>
            <a:picLocks noChangeAspect="1"/>
          </p:cNvPicPr>
          <p:nvPr/>
        </p:nvPicPr>
        <p:blipFill>
          <a:blip r:embed="rId5"/>
          <a:stretch>
            <a:fillRect/>
          </a:stretch>
        </p:blipFill>
        <p:spPr>
          <a:xfrm>
            <a:off x="1524000" y="720772"/>
            <a:ext cx="9144000" cy="5143500"/>
          </a:xfrm>
          <a:prstGeom prst="rect">
            <a:avLst/>
          </a:prstGeom>
        </p:spPr>
      </p:pic>
    </p:spTree>
    <p:extLst>
      <p:ext uri="{BB962C8B-B14F-4D97-AF65-F5344CB8AC3E}">
        <p14:creationId xmlns:p14="http://schemas.microsoft.com/office/powerpoint/2010/main" val="18008332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a:solidFill>
                  <a:schemeClr val="bg1"/>
                </a:solidFill>
                <a:latin typeface="Calibri"/>
                <a:ea typeface="+mj-lt"/>
                <a:cs typeface="+mj-lt"/>
              </a:rPr>
              <a:t>Student Welfare</a:t>
            </a:r>
          </a:p>
          <a:p>
            <a:endParaRPr lang="en-GB">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03624" y="1488586"/>
            <a:ext cx="8409176" cy="4351338"/>
          </a:xfrm>
        </p:spPr>
        <p:txBody>
          <a:bodyPr vert="horz" lIns="91440" tIns="45720" rIns="91440" bIns="45720" rtlCol="0" anchor="t">
            <a:noAutofit/>
          </a:bodyPr>
          <a:lstStyle/>
          <a:p>
            <a:pPr>
              <a:buFont typeface="Arial,Sans-Serif" panose="020B0604020202020204" pitchFamily="34" charset="0"/>
              <a:buChar char="•"/>
            </a:pPr>
            <a:r>
              <a:rPr lang="en-GB" sz="2400">
                <a:latin typeface="Calibri"/>
                <a:ea typeface="Calibri"/>
                <a:cs typeface="Arial"/>
              </a:rPr>
              <a:t>We understand that sometimes things can feel very difficult and overwhelming. Whilst y</a:t>
            </a:r>
            <a:r>
              <a:rPr lang="en-GB" sz="2400">
                <a:latin typeface="Calibri"/>
                <a:ea typeface="Calibri"/>
                <a:cs typeface="Calibri"/>
              </a:rPr>
              <a:t>our first port of call will likely be your Course Leader or Pastoral Leader,  UCC has </a:t>
            </a:r>
            <a:r>
              <a:rPr lang="en-GB" sz="2400">
                <a:latin typeface="Calibri"/>
                <a:ea typeface="Calibri"/>
                <a:cs typeface="Arial"/>
              </a:rPr>
              <a:t>teamed up with </a:t>
            </a:r>
            <a:r>
              <a:rPr lang="en-GB" sz="2400" b="1">
                <a:latin typeface="Calibri"/>
                <a:ea typeface="Calibri"/>
                <a:cs typeface="Arial"/>
              </a:rPr>
              <a:t>Health Assured</a:t>
            </a:r>
            <a:r>
              <a:rPr lang="en-GB" sz="2400">
                <a:latin typeface="Calibri"/>
                <a:ea typeface="Calibri"/>
                <a:cs typeface="Arial"/>
              </a:rPr>
              <a:t> to provide all UCC students access to the Student Assistance Programme (SAP). The confidential programme is designed to help students deal with personal or student related problems such as: </a:t>
            </a:r>
            <a:endParaRPr lang="en-GB">
              <a:latin typeface="Calibri"/>
              <a:ea typeface="Calibri"/>
              <a:cs typeface="Arial"/>
            </a:endParaRPr>
          </a:p>
          <a:p>
            <a:pPr marL="0" indent="0">
              <a:buNone/>
            </a:pPr>
            <a:endParaRPr lang="en-GB" sz="2400" b="1">
              <a:latin typeface="Calibri"/>
              <a:ea typeface="Calibri"/>
              <a:cs typeface="Arial"/>
            </a:endParaRPr>
          </a:p>
          <a:p>
            <a:pPr lvl="1">
              <a:buFont typeface="Courier New" panose="020B0604020202020204" pitchFamily="34" charset="0"/>
              <a:buChar char="o"/>
            </a:pPr>
            <a:r>
              <a:rPr lang="en-GB" sz="2000" b="1">
                <a:latin typeface="Calibri"/>
                <a:ea typeface="Calibri"/>
                <a:cs typeface="Arial"/>
              </a:rPr>
              <a:t>Life support</a:t>
            </a:r>
            <a:endParaRPr lang="en-GB" sz="2000">
              <a:latin typeface="Calibri"/>
              <a:ea typeface="Calibri"/>
              <a:cs typeface="Arial"/>
            </a:endParaRPr>
          </a:p>
          <a:p>
            <a:pPr lvl="1">
              <a:buFont typeface="Courier New" panose="020B0604020202020204" pitchFamily="34" charset="0"/>
              <a:buChar char="o"/>
            </a:pPr>
            <a:r>
              <a:rPr lang="en-GB" sz="2000" b="1">
                <a:latin typeface="Calibri"/>
                <a:ea typeface="Calibri"/>
                <a:cs typeface="Arial"/>
              </a:rPr>
              <a:t>Legal information</a:t>
            </a:r>
            <a:endParaRPr lang="en-GB" sz="2000">
              <a:latin typeface="Calibri"/>
              <a:ea typeface="Calibri"/>
              <a:cs typeface="Arial"/>
            </a:endParaRPr>
          </a:p>
          <a:p>
            <a:pPr lvl="1">
              <a:buFont typeface="Courier New" panose="020B0604020202020204" pitchFamily="34" charset="0"/>
              <a:buChar char="o"/>
            </a:pPr>
            <a:r>
              <a:rPr lang="en-GB" sz="2000" b="1">
                <a:latin typeface="Calibri"/>
                <a:ea typeface="Calibri"/>
                <a:cs typeface="Arial"/>
              </a:rPr>
              <a:t>Bereavement support</a:t>
            </a:r>
            <a:endParaRPr lang="en-GB" sz="2000">
              <a:latin typeface="Calibri"/>
              <a:ea typeface="Calibri"/>
              <a:cs typeface="Arial"/>
            </a:endParaRPr>
          </a:p>
          <a:p>
            <a:pPr lvl="1">
              <a:buFont typeface="Courier New" panose="020B0604020202020204" pitchFamily="34" charset="0"/>
              <a:buChar char="o"/>
            </a:pPr>
            <a:r>
              <a:rPr lang="en-GB" sz="2000" b="1">
                <a:latin typeface="Calibri"/>
                <a:ea typeface="Calibri"/>
                <a:cs typeface="Arial"/>
              </a:rPr>
              <a:t>Medical information</a:t>
            </a:r>
            <a:endParaRPr lang="en-GB" sz="2000">
              <a:latin typeface="Calibri"/>
              <a:ea typeface="Calibri"/>
              <a:cs typeface="Arial"/>
            </a:endParaRPr>
          </a:p>
          <a:p>
            <a:pPr>
              <a:buNone/>
            </a:pPr>
            <a:endParaRPr lang="en-GB" sz="2400">
              <a:latin typeface="Calibri"/>
              <a:ea typeface="Calibri"/>
              <a:cs typeface="Courier New"/>
            </a:endParaRPr>
          </a:p>
          <a:p>
            <a:pPr>
              <a:buNone/>
            </a:pPr>
            <a:endParaRPr lang="en-GB" sz="2400" b="1">
              <a:latin typeface="Calibri"/>
              <a:ea typeface="Calibri"/>
              <a:cs typeface="Arial"/>
            </a:endParaRPr>
          </a:p>
          <a:p>
            <a:pPr marL="0" indent="0">
              <a:buNone/>
            </a:pPr>
            <a:endParaRPr lang="en-GB" sz="1700">
              <a:ea typeface="Calibri"/>
              <a:cs typeface="Arial"/>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a:latin typeface="Calibri"/>
              <a:ea typeface="Calibri"/>
              <a:cs typeface="Arial"/>
            </a:endParaRPr>
          </a:p>
          <a:p>
            <a:endParaRPr lang="en-US"/>
          </a:p>
          <a:p>
            <a:endParaRPr lang="en-US" sz="2000">
              <a:latin typeface="Arial"/>
              <a:cs typeface="Arial"/>
            </a:endParaRPr>
          </a:p>
          <a:p>
            <a:endParaRPr lang="en-GB" sz="2600">
              <a:cs typeface="Calibri" panose="020F0502020204030204"/>
            </a:endParaRPr>
          </a:p>
        </p:txBody>
      </p:sp>
      <p:pic>
        <p:nvPicPr>
          <p:cNvPr id="5" name="Picture 4" descr="A blue background with white text&#10;&#10;Description automatically generated">
            <a:extLst>
              <a:ext uri="{FF2B5EF4-FFF2-40B4-BE49-F238E27FC236}">
                <a16:creationId xmlns:a16="http://schemas.microsoft.com/office/drawing/2014/main" id="{8BB2FB69-A37E-72DB-044F-A25802BE7FB5}"/>
              </a:ext>
            </a:extLst>
          </p:cNvPr>
          <p:cNvPicPr>
            <a:picLocks noChangeAspect="1"/>
          </p:cNvPicPr>
          <p:nvPr/>
        </p:nvPicPr>
        <p:blipFill>
          <a:blip r:embed="rId5"/>
          <a:stretch>
            <a:fillRect/>
          </a:stretch>
        </p:blipFill>
        <p:spPr>
          <a:xfrm>
            <a:off x="8771530" y="2766332"/>
            <a:ext cx="2960914" cy="1782535"/>
          </a:xfrm>
          <a:prstGeom prst="rect">
            <a:avLst/>
          </a:prstGeom>
        </p:spPr>
      </p:pic>
    </p:spTree>
    <p:extLst>
      <p:ext uri="{BB962C8B-B14F-4D97-AF65-F5344CB8AC3E}">
        <p14:creationId xmlns:p14="http://schemas.microsoft.com/office/powerpoint/2010/main" val="17600301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a:solidFill>
                  <a:schemeClr val="bg1"/>
                </a:solidFill>
                <a:latin typeface="Calibri"/>
                <a:ea typeface="+mj-lt"/>
                <a:cs typeface="+mj-lt"/>
              </a:rPr>
              <a:t>Student Welfare</a:t>
            </a:r>
          </a:p>
          <a:p>
            <a:endParaRPr lang="en-GB">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470967" y="1259985"/>
            <a:ext cx="8670433" cy="4351338"/>
          </a:xfrm>
        </p:spPr>
        <p:txBody>
          <a:bodyPr vert="horz" lIns="91440" tIns="45720" rIns="91440" bIns="45720" rtlCol="0" anchor="t">
            <a:noAutofit/>
          </a:bodyPr>
          <a:lstStyle/>
          <a:p>
            <a:pPr marL="0" indent="0">
              <a:buNone/>
            </a:pPr>
            <a:endParaRPr lang="en-GB" sz="3000">
              <a:latin typeface="Calibri"/>
              <a:ea typeface="Calibri"/>
              <a:cs typeface="Arial"/>
            </a:endParaRPr>
          </a:p>
          <a:p>
            <a:r>
              <a:rPr lang="en-GB" sz="2400">
                <a:latin typeface="Calibri"/>
                <a:ea typeface="Calibri"/>
                <a:cs typeface="Arial"/>
              </a:rPr>
              <a:t>You can access the service via:</a:t>
            </a:r>
            <a:endParaRPr lang="en-GB" sz="2400">
              <a:latin typeface="Calibri"/>
              <a:ea typeface="Calibri"/>
              <a:cs typeface="Calibri"/>
            </a:endParaRPr>
          </a:p>
          <a:p>
            <a:pPr marL="0" indent="0">
              <a:buNone/>
            </a:pPr>
            <a:endParaRPr lang="en-GB" sz="2400">
              <a:latin typeface="Calibri"/>
              <a:ea typeface="Calibri"/>
              <a:cs typeface="Arial"/>
            </a:endParaRPr>
          </a:p>
          <a:p>
            <a:pPr lvl="1">
              <a:buFont typeface="Courier New" panose="020B0604020202020204" pitchFamily="34" charset="0"/>
              <a:buChar char="o"/>
            </a:pPr>
            <a:r>
              <a:rPr lang="en-GB" sz="2000">
                <a:latin typeface="Calibri"/>
                <a:ea typeface="Calibri"/>
                <a:cs typeface="Arial"/>
              </a:rPr>
              <a:t>Freephone 0800 028 3766, please state you are a UCC student.</a:t>
            </a:r>
            <a:endParaRPr lang="en-GB" sz="2000">
              <a:latin typeface="Calibri"/>
              <a:ea typeface="Calibri"/>
              <a:cs typeface="Calibri"/>
            </a:endParaRPr>
          </a:p>
          <a:p>
            <a:pPr lvl="1">
              <a:buFont typeface="Courier New" panose="020B0604020202020204" pitchFamily="34" charset="0"/>
              <a:buChar char="o"/>
            </a:pPr>
            <a:r>
              <a:rPr lang="en-GB" sz="2000">
                <a:latin typeface="Calibri"/>
                <a:ea typeface="Calibri"/>
                <a:cs typeface="Arial"/>
              </a:rPr>
              <a:t>My Healthy Advantage smartphone app. To access the app you will need the code: MHA198066</a:t>
            </a:r>
            <a:endParaRPr lang="en-GB" sz="2000">
              <a:latin typeface="Calibri"/>
              <a:ea typeface="Calibri"/>
              <a:cs typeface="Calibri"/>
            </a:endParaRPr>
          </a:p>
          <a:p>
            <a:pPr lvl="1">
              <a:buFont typeface="Courier New" panose="020B0604020202020204" pitchFamily="34" charset="0"/>
              <a:buChar char="o"/>
            </a:pPr>
            <a:r>
              <a:rPr lang="en-GB" sz="2000">
                <a:latin typeface="Calibri"/>
                <a:ea typeface="Calibri"/>
                <a:cs typeface="Arial"/>
              </a:rPr>
              <a:t>The Health Assured Wellbeing Portal which can be accessed</a:t>
            </a:r>
            <a:r>
              <a:rPr lang="en-GB" sz="2000">
                <a:solidFill>
                  <a:srgbClr val="212529"/>
                </a:solidFill>
                <a:latin typeface="Calibri"/>
                <a:ea typeface="Calibri"/>
                <a:cs typeface="Arial"/>
              </a:rPr>
              <a:t> </a:t>
            </a:r>
            <a:r>
              <a:rPr lang="en-GB" sz="2000">
                <a:solidFill>
                  <a:srgbClr val="212529"/>
                </a:solidFill>
                <a:latin typeface="Calibri"/>
                <a:ea typeface="Calibri"/>
                <a:cs typeface="Arial"/>
                <a:hlinkClick r:id="rId5"/>
              </a:rPr>
              <a:t>here</a:t>
            </a:r>
            <a:endParaRPr lang="en-GB" sz="2000">
              <a:solidFill>
                <a:srgbClr val="000000"/>
              </a:solidFill>
              <a:latin typeface="Calibri"/>
              <a:ea typeface="Calibri"/>
              <a:cs typeface="Calibri"/>
            </a:endParaRPr>
          </a:p>
          <a:p>
            <a:pPr lvl="1">
              <a:buFont typeface="Courier New" panose="020B0604020202020204" pitchFamily="34" charset="0"/>
              <a:buChar char="o"/>
            </a:pPr>
            <a:r>
              <a:rPr lang="en-GB" sz="2000">
                <a:solidFill>
                  <a:srgbClr val="000000"/>
                </a:solidFill>
                <a:latin typeface="Calibri"/>
                <a:ea typeface="Calibri"/>
                <a:cs typeface="Arial"/>
              </a:rPr>
              <a:t>Username</a:t>
            </a:r>
            <a:r>
              <a:rPr lang="en-GB" sz="2000">
                <a:latin typeface="Calibri"/>
                <a:ea typeface="Calibri"/>
                <a:cs typeface="Arial"/>
              </a:rPr>
              <a:t>: wellbeing</a:t>
            </a:r>
            <a:endParaRPr lang="en-GB" sz="2000">
              <a:latin typeface="Calibri"/>
              <a:ea typeface="Calibri"/>
              <a:cs typeface="Calibri"/>
            </a:endParaRPr>
          </a:p>
          <a:p>
            <a:pPr lvl="1">
              <a:buFont typeface="Courier New" panose="020B0604020202020204" pitchFamily="34" charset="0"/>
              <a:buChar char="o"/>
            </a:pPr>
            <a:r>
              <a:rPr lang="en-GB" sz="2000">
                <a:latin typeface="Calibri"/>
                <a:ea typeface="Calibri"/>
                <a:cs typeface="Arial"/>
              </a:rPr>
              <a:t>Password: </a:t>
            </a:r>
            <a:r>
              <a:rPr lang="en-GB" sz="2000" err="1">
                <a:latin typeface="Calibri"/>
                <a:ea typeface="Calibri"/>
                <a:cs typeface="Arial"/>
              </a:rPr>
              <a:t>HoldTramPlan</a:t>
            </a:r>
            <a:endParaRPr lang="en-GB" sz="2000">
              <a:latin typeface="Calibri"/>
              <a:ea typeface="Calibri"/>
              <a:cs typeface="Calibri"/>
            </a:endParaRPr>
          </a:p>
          <a:p>
            <a:pPr marL="0" indent="0">
              <a:buNone/>
            </a:pPr>
            <a:endParaRPr lang="en-GB" sz="2400">
              <a:latin typeface="Calibri"/>
              <a:ea typeface="Calibri"/>
              <a:cs typeface="Courier New"/>
            </a:endParaRPr>
          </a:p>
          <a:p>
            <a:r>
              <a:rPr lang="en-GB" sz="2400">
                <a:latin typeface="Calibri"/>
                <a:ea typeface="Calibri"/>
                <a:cs typeface="Arial"/>
              </a:rPr>
              <a:t>Further details can be accessed from the UCC Academic Services Moodle page found</a:t>
            </a:r>
            <a:r>
              <a:rPr lang="en-GB" sz="2400">
                <a:solidFill>
                  <a:srgbClr val="212529"/>
                </a:solidFill>
                <a:latin typeface="Calibri"/>
                <a:ea typeface="Calibri"/>
                <a:cs typeface="Arial"/>
              </a:rPr>
              <a:t> </a:t>
            </a:r>
            <a:r>
              <a:rPr lang="en-GB" sz="2400">
                <a:solidFill>
                  <a:srgbClr val="212529"/>
                </a:solidFill>
                <a:latin typeface="Calibri"/>
                <a:ea typeface="Calibri"/>
                <a:cs typeface="Arial"/>
                <a:hlinkClick r:id="rId6"/>
              </a:rPr>
              <a:t>here</a:t>
            </a:r>
            <a:r>
              <a:rPr lang="en-GB" sz="2400">
                <a:latin typeface="Calibri"/>
                <a:ea typeface="Calibri"/>
                <a:cs typeface="Arial"/>
              </a:rPr>
              <a:t>.</a:t>
            </a:r>
            <a:r>
              <a:rPr lang="en-GB" sz="2400" b="1">
                <a:latin typeface="Calibri"/>
                <a:ea typeface="Calibri"/>
                <a:cs typeface="Arial"/>
              </a:rPr>
              <a:t> </a:t>
            </a:r>
            <a:endParaRPr lang="en-GB" sz="2400">
              <a:latin typeface="Calibri"/>
              <a:ea typeface="Calibri"/>
            </a:endParaRPr>
          </a:p>
          <a:p>
            <a:endParaRPr lang="en-GB">
              <a:ea typeface="Calibri"/>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a:latin typeface="Calibri"/>
              <a:ea typeface="Calibri"/>
              <a:cs typeface="Arial"/>
            </a:endParaRPr>
          </a:p>
          <a:p>
            <a:endParaRPr lang="en-US"/>
          </a:p>
          <a:p>
            <a:endParaRPr lang="en-US" sz="2000">
              <a:latin typeface="Arial"/>
              <a:cs typeface="Arial"/>
            </a:endParaRPr>
          </a:p>
          <a:p>
            <a:endParaRPr lang="en-GB" sz="2600">
              <a:cs typeface="Calibri" panose="020F0502020204030204"/>
            </a:endParaRPr>
          </a:p>
        </p:txBody>
      </p:sp>
      <p:pic>
        <p:nvPicPr>
          <p:cNvPr id="5" name="Picture 4" descr="A group of cell phones with screenshots&#10;&#10;Description automatically generated">
            <a:extLst>
              <a:ext uri="{FF2B5EF4-FFF2-40B4-BE49-F238E27FC236}">
                <a16:creationId xmlns:a16="http://schemas.microsoft.com/office/drawing/2014/main" id="{C8C4C801-65AA-BBAD-F039-8222EB581BCE}"/>
              </a:ext>
            </a:extLst>
          </p:cNvPr>
          <p:cNvPicPr>
            <a:picLocks noChangeAspect="1"/>
          </p:cNvPicPr>
          <p:nvPr/>
        </p:nvPicPr>
        <p:blipFill>
          <a:blip r:embed="rId7"/>
          <a:stretch>
            <a:fillRect/>
          </a:stretch>
        </p:blipFill>
        <p:spPr>
          <a:xfrm>
            <a:off x="8917017" y="2323472"/>
            <a:ext cx="3257550" cy="2671133"/>
          </a:xfrm>
          <a:prstGeom prst="rect">
            <a:avLst/>
          </a:prstGeom>
        </p:spPr>
      </p:pic>
    </p:spTree>
    <p:extLst>
      <p:ext uri="{BB962C8B-B14F-4D97-AF65-F5344CB8AC3E}">
        <p14:creationId xmlns:p14="http://schemas.microsoft.com/office/powerpoint/2010/main" val="3697841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p:txBody>
          <a:bodyPr/>
          <a:lstStyle/>
          <a:p>
            <a:r>
              <a:rPr lang="en-GB">
                <a:solidFill>
                  <a:schemeClr val="bg1"/>
                </a:solidFill>
                <a:latin typeface="Calibri"/>
                <a:ea typeface="+mj-lt"/>
                <a:cs typeface="+mj-lt"/>
              </a:rPr>
              <a:t>Health and Safety</a:t>
            </a:r>
          </a:p>
          <a:p>
            <a:endParaRPr lang="en-GB">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sz="half" idx="1"/>
          </p:nvPr>
        </p:nvSpPr>
        <p:spPr>
          <a:xfrm>
            <a:off x="2465172" y="472266"/>
            <a:ext cx="4471087" cy="4864144"/>
          </a:xfrm>
        </p:spPr>
        <p:txBody>
          <a:bodyPr vert="horz" lIns="91440" tIns="45720" rIns="91440" bIns="45720" rtlCol="0" anchor="t">
            <a:normAutofit/>
          </a:bodyPr>
          <a:lstStyle/>
          <a:p>
            <a:pPr>
              <a:buFont typeface="Arial"/>
              <a:buChar char="•"/>
            </a:pPr>
            <a:endParaRPr lang="en-GB" sz="3000" dirty="0">
              <a:latin typeface="Calibri"/>
              <a:cs typeface="Arial"/>
            </a:endParaRPr>
          </a:p>
          <a:p>
            <a:pPr>
              <a:buFont typeface="Arial"/>
              <a:buChar char="•"/>
            </a:pPr>
            <a:endParaRPr lang="en-GB" sz="3000" dirty="0">
              <a:latin typeface="Calibri"/>
              <a:cs typeface="Arial"/>
            </a:endParaRPr>
          </a:p>
          <a:p>
            <a:pPr>
              <a:buFont typeface="Arial"/>
              <a:buChar char="•"/>
            </a:pPr>
            <a:endParaRPr lang="en-GB" sz="2400" dirty="0">
              <a:latin typeface="Calibri"/>
              <a:cs typeface="Arial"/>
            </a:endParaRPr>
          </a:p>
          <a:p>
            <a:pPr>
              <a:buFont typeface="Arial"/>
              <a:buChar char="•"/>
            </a:pPr>
            <a:r>
              <a:rPr lang="en-GB" sz="2400" dirty="0">
                <a:latin typeface="Calibri"/>
                <a:cs typeface="Arial"/>
              </a:rPr>
              <a:t>Important information:</a:t>
            </a:r>
            <a:endParaRPr lang="en-GB" sz="2400" dirty="0">
              <a:cs typeface="Calibri"/>
            </a:endParaRPr>
          </a:p>
          <a:p>
            <a:pPr>
              <a:buFont typeface="Arial"/>
              <a:buChar char="•"/>
            </a:pPr>
            <a:endParaRPr lang="en-GB" sz="2400" dirty="0">
              <a:latin typeface="Calibri"/>
              <a:cs typeface="Arial"/>
            </a:endParaRPr>
          </a:p>
          <a:p>
            <a:pPr lvl="1">
              <a:buFont typeface="Arial"/>
              <a:buChar char="•"/>
            </a:pPr>
            <a:r>
              <a:rPr lang="en-GB" sz="2200" dirty="0">
                <a:latin typeface="Calibri"/>
                <a:cs typeface="Arial"/>
              </a:rPr>
              <a:t>Toilets are located...</a:t>
            </a:r>
            <a:endParaRPr lang="en-GB" sz="2200" dirty="0">
              <a:latin typeface="Calibri"/>
              <a:cs typeface="Calibri"/>
            </a:endParaRPr>
          </a:p>
          <a:p>
            <a:pPr lvl="1">
              <a:buFont typeface="Arial"/>
              <a:buChar char="•"/>
            </a:pPr>
            <a:r>
              <a:rPr lang="en-GB" sz="2200" dirty="0">
                <a:latin typeface="Calibri"/>
                <a:cs typeface="Arial"/>
              </a:rPr>
              <a:t>In the event of a fire...</a:t>
            </a:r>
            <a:endParaRPr lang="en-GB" sz="2200" dirty="0">
              <a:latin typeface="Calibri"/>
              <a:cs typeface="Calibri"/>
            </a:endParaRPr>
          </a:p>
          <a:p>
            <a:pPr lvl="1">
              <a:buFont typeface="Arial"/>
              <a:buChar char="•"/>
            </a:pPr>
            <a:r>
              <a:rPr lang="en-GB" sz="2200" dirty="0">
                <a:latin typeface="Calibri"/>
                <a:cs typeface="Arial"/>
              </a:rPr>
              <a:t>Food and drink in the rooms.</a:t>
            </a:r>
            <a:endParaRPr lang="en-GB" sz="2200" dirty="0">
              <a:latin typeface="Calibri"/>
              <a:cs typeface="Calibri"/>
            </a:endParaRPr>
          </a:p>
          <a:p>
            <a:pPr lvl="1">
              <a:buFont typeface="Arial"/>
              <a:buChar char="•"/>
            </a:pPr>
            <a:r>
              <a:rPr lang="en-GB" sz="2200" dirty="0">
                <a:cs typeface="Arial"/>
              </a:rPr>
              <a:t>Smoking and vaping.</a:t>
            </a:r>
            <a:endParaRPr lang="en-GB" sz="2200" dirty="0">
              <a:cs typeface="Calibri"/>
            </a:endParaRPr>
          </a:p>
          <a:p>
            <a:pPr lvl="1">
              <a:buFont typeface="Arial"/>
              <a:buChar char="•"/>
            </a:pPr>
            <a:r>
              <a:rPr lang="en-GB" sz="2200" dirty="0">
                <a:latin typeface="Calibri"/>
                <a:cs typeface="Arial"/>
              </a:rPr>
              <a:t>Lanyards.</a:t>
            </a:r>
            <a:endParaRPr lang="en-GB" sz="2200" dirty="0">
              <a:cs typeface="Calibri"/>
            </a:endParaRPr>
          </a:p>
          <a:p>
            <a:pPr>
              <a:buFont typeface="Arial"/>
              <a:buChar char="•"/>
            </a:pPr>
            <a:endParaRPr lang="en-GB" sz="3000" dirty="0">
              <a:cs typeface="Arial"/>
            </a:endParaRPr>
          </a:p>
          <a:p>
            <a:pPr marL="0" indent="0">
              <a:buNone/>
            </a:pPr>
            <a:endParaRPr lang="en-GB" sz="1700" dirty="0">
              <a:cs typeface="Arial"/>
            </a:endParaRPr>
          </a:p>
          <a:p>
            <a:endParaRPr lang="en-GB" dirty="0">
              <a:cs typeface="Calibri"/>
            </a:endParaRPr>
          </a:p>
        </p:txBody>
      </p:sp>
      <p:sp>
        <p:nvSpPr>
          <p:cNvPr id="3" name="Content Placeholder 2">
            <a:extLst>
              <a:ext uri="{FF2B5EF4-FFF2-40B4-BE49-F238E27FC236}">
                <a16:creationId xmlns:a16="http://schemas.microsoft.com/office/drawing/2014/main" id="{DE02AC3F-5F1A-CD01-2638-931FFDEB53BA}"/>
              </a:ext>
            </a:extLst>
          </p:cNvPr>
          <p:cNvSpPr>
            <a:spLocks noGrp="1"/>
          </p:cNvSpPr>
          <p:nvPr>
            <p:ph sz="half" idx="2"/>
          </p:nvPr>
        </p:nvSpPr>
        <p:spPr>
          <a:xfrm>
            <a:off x="6934601" y="2023547"/>
            <a:ext cx="4617121" cy="4330744"/>
          </a:xfrm>
        </p:spPr>
        <p:txBody>
          <a:bodyPr vert="horz" lIns="91440" tIns="45720" rIns="91440" bIns="45720" rtlCol="0" anchor="t">
            <a:normAutofit/>
          </a:bodyPr>
          <a:lstStyle/>
          <a:p>
            <a:pPr>
              <a:buFont typeface="Arial,Sans-Serif" panose="020B0604020202020204" pitchFamily="34" charset="0"/>
            </a:pPr>
            <a:r>
              <a:rPr lang="en-GB" sz="2400">
                <a:latin typeface="Calibri"/>
                <a:cs typeface="Arial"/>
              </a:rPr>
              <a:t>You will view a more detailed health and safety presentation in the next phase of your induction. </a:t>
            </a:r>
            <a:endParaRPr lang="en-US" sz="2400">
              <a:latin typeface="Calibri"/>
              <a:cs typeface="Arial"/>
            </a:endParaRPr>
          </a:p>
          <a:p>
            <a:pPr>
              <a:buFont typeface="Arial,Sans-Serif" panose="020B0604020202020204" pitchFamily="34" charset="0"/>
            </a:pPr>
            <a:r>
              <a:rPr lang="en-GB" sz="2400">
                <a:latin typeface="Calibri"/>
                <a:cs typeface="Arial"/>
              </a:rPr>
              <a:t>Your course team will make you aware of any additional health and safety policies that relate to your specific course.</a:t>
            </a:r>
            <a:endParaRPr lang="en-US" sz="2400">
              <a:latin typeface="Calibri"/>
              <a:cs typeface="Arial"/>
            </a:endParaRPr>
          </a:p>
          <a:p>
            <a:endParaRPr lang="en-GB">
              <a:cs typeface="Calibri"/>
            </a:endParaRPr>
          </a:p>
        </p:txBody>
      </p:sp>
      <p:pic>
        <p:nvPicPr>
          <p:cNvPr id="5" name="Picture 4" descr="A white letter in a circle&#10;&#10;Description automatically generated">
            <a:extLst>
              <a:ext uri="{FF2B5EF4-FFF2-40B4-BE49-F238E27FC236}">
                <a16:creationId xmlns:a16="http://schemas.microsoft.com/office/drawing/2014/main" id="{3138CC1E-2817-AB82-5CAB-DCC5467FC71D}"/>
              </a:ext>
            </a:extLst>
          </p:cNvPr>
          <p:cNvPicPr>
            <a:picLocks noChangeAspect="1"/>
          </p:cNvPicPr>
          <p:nvPr/>
        </p:nvPicPr>
        <p:blipFill>
          <a:blip r:embed="rId5"/>
          <a:stretch>
            <a:fillRect/>
          </a:stretch>
        </p:blipFill>
        <p:spPr>
          <a:xfrm>
            <a:off x="646670" y="2616102"/>
            <a:ext cx="1620795" cy="1620795"/>
          </a:xfrm>
          <a:prstGeom prst="rect">
            <a:avLst/>
          </a:prstGeom>
        </p:spPr>
      </p:pic>
    </p:spTree>
    <p:extLst>
      <p:ext uri="{BB962C8B-B14F-4D97-AF65-F5344CB8AC3E}">
        <p14:creationId xmlns:p14="http://schemas.microsoft.com/office/powerpoint/2010/main" val="14245879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a:solidFill>
                  <a:schemeClr val="bg1"/>
                </a:solidFill>
                <a:latin typeface="Calibri"/>
                <a:ea typeface="+mj-lt"/>
                <a:cs typeface="+mj-lt"/>
              </a:rPr>
              <a:t>Student Welfare</a:t>
            </a:r>
          </a:p>
          <a:p>
            <a:endParaRPr lang="en-GB">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03624" y="1488586"/>
            <a:ext cx="8409176" cy="4351338"/>
          </a:xfrm>
        </p:spPr>
        <p:txBody>
          <a:bodyPr vert="horz" lIns="91440" tIns="45720" rIns="91440" bIns="45720" rtlCol="0" anchor="t">
            <a:normAutofit/>
          </a:bodyPr>
          <a:lstStyle/>
          <a:p>
            <a:pPr>
              <a:buNone/>
            </a:pPr>
            <a:r>
              <a:rPr lang="en-GB" sz="2400" b="1">
                <a:latin typeface="Calibri"/>
                <a:ea typeface="Calibri"/>
                <a:cs typeface="Arial"/>
              </a:rPr>
              <a:t>Further mental health support can also be found here on the College website:</a:t>
            </a:r>
            <a:endParaRPr lang="en-US" sz="2400">
              <a:latin typeface="Calibri"/>
              <a:ea typeface="Calibri"/>
              <a:cs typeface="Calibri"/>
            </a:endParaRPr>
          </a:p>
          <a:p>
            <a:pPr>
              <a:buNone/>
            </a:pPr>
            <a:r>
              <a:rPr lang="en-GB" sz="2400">
                <a:latin typeface="Calibri"/>
                <a:ea typeface="Calibri"/>
                <a:cs typeface="Arial"/>
                <a:hlinkClick r:id="rId5"/>
              </a:rPr>
              <a:t>www.colchester.ac.uk/emotional-wellbeing-support/</a:t>
            </a:r>
            <a:r>
              <a:rPr lang="en-GB" sz="2400">
                <a:latin typeface="Calibri"/>
                <a:ea typeface="Calibri"/>
                <a:cs typeface="Arial"/>
              </a:rPr>
              <a:t>  </a:t>
            </a:r>
            <a:endParaRPr lang="en-GB" sz="2400">
              <a:latin typeface="Calibri"/>
              <a:ea typeface="Calibri"/>
              <a:cs typeface="Calibri"/>
            </a:endParaRPr>
          </a:p>
          <a:p>
            <a:pPr marL="0" indent="0">
              <a:buNone/>
            </a:pPr>
            <a:endParaRPr lang="en-GB" sz="1700">
              <a:ea typeface="Calibri"/>
              <a:cs typeface="Arial"/>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a:latin typeface="Calibri"/>
              <a:ea typeface="Calibri"/>
              <a:cs typeface="Arial"/>
            </a:endParaRPr>
          </a:p>
          <a:p>
            <a:endParaRPr lang="en-US"/>
          </a:p>
          <a:p>
            <a:endParaRPr lang="en-US" sz="2000">
              <a:latin typeface="Arial"/>
              <a:cs typeface="Arial"/>
            </a:endParaRPr>
          </a:p>
          <a:p>
            <a:endParaRPr lang="en-GB" sz="2600">
              <a:cs typeface="Calibri" panose="020F0502020204030204"/>
            </a:endParaRPr>
          </a:p>
        </p:txBody>
      </p:sp>
    </p:spTree>
    <p:extLst>
      <p:ext uri="{BB962C8B-B14F-4D97-AF65-F5344CB8AC3E}">
        <p14:creationId xmlns:p14="http://schemas.microsoft.com/office/powerpoint/2010/main" val="16474568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a:solidFill>
                  <a:schemeClr val="bg1"/>
                </a:solidFill>
                <a:latin typeface="Calibri"/>
                <a:ea typeface="+mj-lt"/>
                <a:cs typeface="+mj-lt"/>
              </a:rPr>
              <a:t>Learning Support &amp; Reasonable Adjustments</a:t>
            </a:r>
          </a:p>
          <a:p>
            <a:endParaRPr lang="en-GB">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489247" y="1517340"/>
            <a:ext cx="11227137" cy="4351338"/>
          </a:xfrm>
        </p:spPr>
        <p:txBody>
          <a:bodyPr vert="horz" lIns="91440" tIns="45720" rIns="91440" bIns="45720" rtlCol="0" anchor="t">
            <a:normAutofit/>
          </a:bodyPr>
          <a:lstStyle/>
          <a:p>
            <a:pPr algn="ctr">
              <a:buNone/>
            </a:pPr>
            <a:r>
              <a:rPr lang="en-GB" sz="1900" b="1">
                <a:latin typeface="Calibri"/>
                <a:ea typeface="Calibri"/>
                <a:cs typeface="Arial"/>
              </a:rPr>
              <a:t>"University Centre Colchester aims to ensure that all students achieve their full academic potential, and that no student is disadvantaged because of a disability in their admission to, and participation in, the learning environment of the institution and in demonstrating that they have achieved the learning outcomes of their programme of study" (UCC, 2023).</a:t>
            </a:r>
            <a:endParaRPr lang="en-US">
              <a:latin typeface="Calibri"/>
              <a:ea typeface="Calibri"/>
              <a:cs typeface="Calibri"/>
            </a:endParaRPr>
          </a:p>
          <a:p>
            <a:pPr algn="ctr">
              <a:buNone/>
            </a:pPr>
            <a:endParaRPr lang="en-GB" sz="1900" b="1">
              <a:latin typeface="Calibri"/>
              <a:ea typeface="Calibri"/>
              <a:cs typeface="Arial"/>
            </a:endParaRPr>
          </a:p>
          <a:p>
            <a:pPr marL="0" indent="0">
              <a:buNone/>
            </a:pPr>
            <a:r>
              <a:rPr lang="en-GB" sz="1800" u="sng">
                <a:latin typeface="Calibri"/>
                <a:ea typeface="Calibri"/>
                <a:cs typeface="Arial"/>
              </a:rPr>
              <a:t>You will have been asked to notify UCC if you require reasonable adjustments for disabilities or additional specifical learning difficulties (</a:t>
            </a:r>
            <a:r>
              <a:rPr lang="en-GB" sz="1800" u="sng" err="1">
                <a:latin typeface="Calibri"/>
                <a:ea typeface="Calibri"/>
                <a:cs typeface="Arial"/>
              </a:rPr>
              <a:t>SpLD</a:t>
            </a:r>
            <a:r>
              <a:rPr lang="en-GB" sz="1800" u="sng">
                <a:latin typeface="Calibri"/>
                <a:ea typeface="Calibri"/>
                <a:cs typeface="Arial"/>
              </a:rPr>
              <a:t>) in your initial application. </a:t>
            </a:r>
            <a:endParaRPr lang="en-GB">
              <a:latin typeface="Calibri"/>
              <a:ea typeface="Calibri" panose="020F0502020204030204"/>
              <a:cs typeface="Calibri" panose="020F0502020204030204"/>
            </a:endParaRPr>
          </a:p>
          <a:p>
            <a:pPr marL="0" indent="0">
              <a:buNone/>
            </a:pPr>
            <a:r>
              <a:rPr lang="en-GB" sz="1700">
                <a:latin typeface="Calibri"/>
                <a:ea typeface="Calibri"/>
                <a:cs typeface="Arial"/>
              </a:rPr>
              <a:t>The earlier we know about your specific needs, the earlier we can get support in place. </a:t>
            </a:r>
            <a:r>
              <a:rPr lang="en-GB" sz="1700" u="sng">
                <a:latin typeface="Calibri"/>
                <a:ea typeface="Calibri"/>
                <a:cs typeface="Arial"/>
              </a:rPr>
              <a:t>I</a:t>
            </a:r>
            <a:r>
              <a:rPr lang="en-GB" sz="1800" u="sng">
                <a:latin typeface="Calibri"/>
                <a:ea typeface="Calibri"/>
                <a:cs typeface="Arial"/>
              </a:rPr>
              <a:t>f you still need to inform us, please complete the relevant forms below</a:t>
            </a:r>
            <a:r>
              <a:rPr lang="en-GB" sz="1800">
                <a:latin typeface="Calibri"/>
                <a:ea typeface="Calibri"/>
                <a:cs typeface="Arial"/>
              </a:rPr>
              <a:t>:</a:t>
            </a:r>
            <a:endParaRPr lang="en-US" sz="1800">
              <a:latin typeface="Calibri"/>
              <a:ea typeface="Calibri"/>
              <a:cs typeface="Arial"/>
            </a:endParaRPr>
          </a:p>
          <a:p>
            <a:pPr marL="0" indent="0">
              <a:buNone/>
            </a:pPr>
            <a:endParaRPr lang="en-GB" sz="1800">
              <a:latin typeface="Calibri"/>
              <a:ea typeface="Calibri"/>
              <a:cs typeface="Arial"/>
            </a:endParaRPr>
          </a:p>
          <a:p>
            <a:pPr>
              <a:buNone/>
            </a:pPr>
            <a:r>
              <a:rPr lang="en-GB" sz="1600">
                <a:latin typeface="Calibri"/>
                <a:ea typeface="Calibri"/>
                <a:cs typeface="Arial"/>
              </a:rPr>
              <a:t>•</a:t>
            </a:r>
            <a:r>
              <a:rPr lang="en-GB" sz="1600">
                <a:solidFill>
                  <a:srgbClr val="0563C1"/>
                </a:solidFill>
                <a:latin typeface="Calibri"/>
                <a:ea typeface="Calibri"/>
                <a:cs typeface="Arial"/>
                <a:hlinkClick r:id="rId5"/>
              </a:rPr>
              <a:t>UCC Learning Difficulty questionnaire</a:t>
            </a:r>
            <a:endParaRPr lang="en-GB">
              <a:latin typeface="Calibri"/>
            </a:endParaRPr>
          </a:p>
          <a:p>
            <a:pPr>
              <a:buNone/>
            </a:pPr>
            <a:r>
              <a:rPr lang="en-GB" sz="1600">
                <a:latin typeface="Calibri"/>
                <a:ea typeface="Calibri"/>
                <a:cs typeface="Arial"/>
              </a:rPr>
              <a:t>•</a:t>
            </a:r>
            <a:r>
              <a:rPr lang="en-GB" sz="1600">
                <a:solidFill>
                  <a:srgbClr val="0563C1"/>
                </a:solidFill>
                <a:latin typeface="Calibri"/>
                <a:ea typeface="Calibri"/>
                <a:cs typeface="Arial"/>
                <a:hlinkClick r:id="rId6"/>
              </a:rPr>
              <a:t>UCC Medical Condition questionnaire</a:t>
            </a:r>
            <a:endParaRPr lang="en-GB">
              <a:latin typeface="Calibri"/>
            </a:endParaRPr>
          </a:p>
          <a:p>
            <a:pPr>
              <a:buNone/>
            </a:pPr>
            <a:endParaRPr lang="en-GB" sz="2400" b="1">
              <a:latin typeface="Calibri"/>
              <a:ea typeface="Calibri"/>
              <a:cs typeface="Arial"/>
            </a:endParaRPr>
          </a:p>
          <a:p>
            <a:pPr marL="0" indent="0">
              <a:buNone/>
            </a:pPr>
            <a:endParaRPr lang="en-GB" sz="1700">
              <a:ea typeface="Calibri"/>
              <a:cs typeface="Arial"/>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a:latin typeface="Calibri"/>
              <a:ea typeface="Calibri"/>
              <a:cs typeface="Arial"/>
            </a:endParaRPr>
          </a:p>
          <a:p>
            <a:endParaRPr lang="en-US"/>
          </a:p>
          <a:p>
            <a:endParaRPr lang="en-US" sz="2000">
              <a:latin typeface="Arial"/>
              <a:cs typeface="Arial"/>
            </a:endParaRPr>
          </a:p>
          <a:p>
            <a:endParaRPr lang="en-GB" sz="2600">
              <a:cs typeface="Calibri" panose="020F0502020204030204"/>
            </a:endParaRPr>
          </a:p>
        </p:txBody>
      </p:sp>
    </p:spTree>
    <p:extLst>
      <p:ext uri="{BB962C8B-B14F-4D97-AF65-F5344CB8AC3E}">
        <p14:creationId xmlns:p14="http://schemas.microsoft.com/office/powerpoint/2010/main" val="9754182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a:solidFill>
                  <a:schemeClr val="bg1"/>
                </a:solidFill>
                <a:latin typeface="Calibri"/>
                <a:ea typeface="+mj-lt"/>
                <a:cs typeface="+mj-lt"/>
              </a:rPr>
              <a:t>Learning Support &amp; Reasonable Adjustments</a:t>
            </a:r>
          </a:p>
          <a:p>
            <a:endParaRPr lang="en-GB">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489247" y="1517340"/>
            <a:ext cx="11227137" cy="4351338"/>
          </a:xfrm>
        </p:spPr>
        <p:txBody>
          <a:bodyPr vert="horz" lIns="91440" tIns="45720" rIns="91440" bIns="45720" rtlCol="0" anchor="t">
            <a:normAutofit/>
          </a:bodyPr>
          <a:lstStyle/>
          <a:p>
            <a:r>
              <a:rPr lang="en-GB" sz="2400" b="1">
                <a:latin typeface="Calibri"/>
                <a:ea typeface="Calibri"/>
                <a:cs typeface="Arial"/>
              </a:rPr>
              <a:t>The UCC Accessibility Officer can assist all UCC students who have disclosed either a Specific Learning Difficulty of Medical Condition and inform you of the support that you might be entitled to either as Reasonable Adjustments or as support from the Disabled Students Allowance (DSA).</a:t>
            </a:r>
            <a:endParaRPr lang="en-US" sz="2400">
              <a:latin typeface="Calibri"/>
              <a:ea typeface="Calibri"/>
              <a:cs typeface="Calibri"/>
            </a:endParaRPr>
          </a:p>
          <a:p>
            <a:r>
              <a:rPr lang="en-GB" sz="2400">
                <a:latin typeface="Calibri"/>
                <a:ea typeface="Calibri"/>
                <a:cs typeface="Arial"/>
              </a:rPr>
              <a:t>The Accessibility Officer can also support students through the DSA application process and assist in the creation of individual Medical Plans and Personal Emergency Evacuation Plans where required. </a:t>
            </a:r>
            <a:endParaRPr lang="en-GB" sz="2400">
              <a:latin typeface="Calibri"/>
              <a:ea typeface="Calibri"/>
              <a:cs typeface="Calibri"/>
            </a:endParaRPr>
          </a:p>
          <a:p>
            <a:r>
              <a:rPr lang="en-GB" sz="2400">
                <a:latin typeface="Calibri"/>
                <a:ea typeface="Calibri"/>
                <a:cs typeface="Arial"/>
              </a:rPr>
              <a:t>You can contact the Accessibility Officer who is based in UCC Academic Services in room HE103, or on 01206 712613, or emailing </a:t>
            </a:r>
            <a:r>
              <a:rPr lang="en-GB" sz="2400">
                <a:latin typeface="Calibri"/>
                <a:ea typeface="Calibri"/>
                <a:cs typeface="Arial"/>
                <a:hlinkClick r:id="rId5"/>
              </a:rPr>
              <a:t>uccsupport@colchester.ac.uk</a:t>
            </a:r>
            <a:endParaRPr lang="en-GB" sz="2400">
              <a:latin typeface="Calibri"/>
              <a:ea typeface="Calibri"/>
              <a:cs typeface="Calibri"/>
            </a:endParaRPr>
          </a:p>
          <a:p>
            <a:r>
              <a:rPr lang="en-GB" sz="2400">
                <a:latin typeface="Calibri"/>
                <a:ea typeface="Calibri"/>
                <a:cs typeface="Arial"/>
              </a:rPr>
              <a:t>Further details can be found in the </a:t>
            </a:r>
            <a:r>
              <a:rPr lang="en-GB" sz="2400">
                <a:solidFill>
                  <a:srgbClr val="0563C1"/>
                </a:solidFill>
                <a:latin typeface="Calibri"/>
                <a:ea typeface="Calibri"/>
                <a:cs typeface="Arial"/>
                <a:hlinkClick r:id="rId6"/>
              </a:rPr>
              <a:t>UCC Code of Practice on Learning Support and Reasonable Adjustment</a:t>
            </a:r>
            <a:r>
              <a:rPr lang="en-GB" sz="2400">
                <a:solidFill>
                  <a:srgbClr val="000000"/>
                </a:solidFill>
                <a:latin typeface="Calibri"/>
                <a:ea typeface="Calibri"/>
                <a:cs typeface="Arial"/>
              </a:rPr>
              <a:t>. </a:t>
            </a:r>
            <a:endParaRPr lang="en-GB" sz="2400">
              <a:latin typeface="Calibri"/>
              <a:ea typeface="Calibri"/>
              <a:cs typeface="Calibri"/>
            </a:endParaRPr>
          </a:p>
          <a:p>
            <a:pPr algn="ctr">
              <a:buNone/>
            </a:pPr>
            <a:endParaRPr lang="en-GB" sz="1900" b="1">
              <a:latin typeface="Arial"/>
              <a:ea typeface="Calibri"/>
              <a:cs typeface="Arial"/>
            </a:endParaRPr>
          </a:p>
          <a:p>
            <a:pPr>
              <a:buNone/>
            </a:pPr>
            <a:endParaRPr lang="en-GB" sz="2400" b="1">
              <a:latin typeface="Calibri"/>
              <a:ea typeface="Calibri"/>
              <a:cs typeface="Arial"/>
            </a:endParaRPr>
          </a:p>
          <a:p>
            <a:pPr marL="0" indent="0">
              <a:buNone/>
            </a:pPr>
            <a:endParaRPr lang="en-GB" sz="1700">
              <a:ea typeface="Calibri"/>
              <a:cs typeface="Arial"/>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a:latin typeface="Calibri"/>
              <a:ea typeface="Calibri"/>
              <a:cs typeface="Arial"/>
            </a:endParaRPr>
          </a:p>
          <a:p>
            <a:endParaRPr lang="en-US"/>
          </a:p>
          <a:p>
            <a:endParaRPr lang="en-US" sz="2000">
              <a:latin typeface="Arial"/>
              <a:cs typeface="Arial"/>
            </a:endParaRPr>
          </a:p>
          <a:p>
            <a:endParaRPr lang="en-GB" sz="2600">
              <a:cs typeface="Calibri" panose="020F0502020204030204"/>
            </a:endParaRPr>
          </a:p>
        </p:txBody>
      </p:sp>
    </p:spTree>
    <p:extLst>
      <p:ext uri="{BB962C8B-B14F-4D97-AF65-F5344CB8AC3E}">
        <p14:creationId xmlns:p14="http://schemas.microsoft.com/office/powerpoint/2010/main" val="33586142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a:solidFill>
                  <a:schemeClr val="bg1"/>
                </a:solidFill>
                <a:latin typeface="Calibri"/>
                <a:ea typeface="+mj-lt"/>
                <a:cs typeface="+mj-lt"/>
              </a:rPr>
              <a:t>Learning Support &amp; Reasonable Adjustments</a:t>
            </a:r>
          </a:p>
          <a:p>
            <a:endParaRPr lang="en-GB">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489247" y="1517340"/>
            <a:ext cx="11227137" cy="4351338"/>
          </a:xfrm>
        </p:spPr>
        <p:txBody>
          <a:bodyPr vert="horz" lIns="91440" tIns="45720" rIns="91440" bIns="45720" rtlCol="0" anchor="t">
            <a:normAutofit/>
          </a:bodyPr>
          <a:lstStyle/>
          <a:p>
            <a:r>
              <a:rPr lang="en-GB" sz="2400" b="1">
                <a:latin typeface="Calibri"/>
                <a:ea typeface="Calibri"/>
                <a:cs typeface="Arial"/>
              </a:rPr>
              <a:t>If you suspect you may have </a:t>
            </a:r>
            <a:r>
              <a:rPr lang="en-GB" sz="2400" b="1" u="sng">
                <a:latin typeface="Calibri"/>
                <a:ea typeface="Calibri"/>
                <a:cs typeface="Arial"/>
              </a:rPr>
              <a:t>dyslexia</a:t>
            </a:r>
            <a:r>
              <a:rPr lang="en-GB" sz="2400" b="1">
                <a:latin typeface="Calibri"/>
                <a:ea typeface="Calibri"/>
                <a:cs typeface="Arial"/>
              </a:rPr>
              <a:t> but have not been formally diagnosed, UCC offers support to those who wish to investigate or gain a formal diagnosis for dyslexia.</a:t>
            </a:r>
            <a:endParaRPr lang="en-US" sz="2400" b="1">
              <a:latin typeface="Calibri"/>
              <a:ea typeface="Calibri"/>
              <a:cs typeface="Calibri"/>
            </a:endParaRPr>
          </a:p>
          <a:p>
            <a:r>
              <a:rPr lang="en-GB" sz="2400">
                <a:latin typeface="Calibri"/>
                <a:ea typeface="Calibri"/>
                <a:cs typeface="Arial"/>
              </a:rPr>
              <a:t>Please contact the Accessibility Officer in UCC Academic Services or refer to the</a:t>
            </a:r>
            <a:r>
              <a:rPr lang="en-GB" sz="2400">
                <a:solidFill>
                  <a:srgbClr val="000000"/>
                </a:solidFill>
                <a:latin typeface="Calibri"/>
                <a:ea typeface="Calibri"/>
                <a:cs typeface="Arial"/>
              </a:rPr>
              <a:t> Reasonable Adjustment section of the </a:t>
            </a:r>
            <a:r>
              <a:rPr lang="en-GB" sz="2400">
                <a:solidFill>
                  <a:srgbClr val="000000"/>
                </a:solidFill>
                <a:latin typeface="Calibri"/>
                <a:ea typeface="Calibri"/>
                <a:cs typeface="Arial"/>
                <a:hlinkClick r:id="rId5"/>
              </a:rPr>
              <a:t>UCC Academic Services Moodle</a:t>
            </a:r>
            <a:r>
              <a:rPr lang="en-GB" sz="2400">
                <a:solidFill>
                  <a:srgbClr val="000000"/>
                </a:solidFill>
                <a:latin typeface="Calibri"/>
                <a:ea typeface="Calibri"/>
                <a:cs typeface="Arial"/>
              </a:rPr>
              <a:t> page. </a:t>
            </a:r>
            <a:endParaRPr lang="en-GB" sz="2400">
              <a:latin typeface="Calibri"/>
            </a:endParaRPr>
          </a:p>
          <a:p>
            <a:pPr marL="0" indent="0">
              <a:buNone/>
            </a:pPr>
            <a:endParaRPr lang="en-GB" sz="2400" b="1">
              <a:latin typeface="Calibri"/>
              <a:ea typeface="Calibri"/>
              <a:cs typeface="Arial"/>
            </a:endParaRPr>
          </a:p>
          <a:p>
            <a:pPr algn="ctr">
              <a:buNone/>
            </a:pPr>
            <a:endParaRPr lang="en-GB" sz="1900" b="1">
              <a:latin typeface="Arial"/>
              <a:ea typeface="Calibri"/>
              <a:cs typeface="Arial"/>
            </a:endParaRPr>
          </a:p>
          <a:p>
            <a:pPr>
              <a:buNone/>
            </a:pPr>
            <a:endParaRPr lang="en-GB" sz="2400" b="1">
              <a:latin typeface="Calibri"/>
              <a:ea typeface="Calibri"/>
              <a:cs typeface="Arial"/>
            </a:endParaRPr>
          </a:p>
          <a:p>
            <a:pPr marL="0" indent="0">
              <a:buNone/>
            </a:pPr>
            <a:endParaRPr lang="en-GB" sz="1700">
              <a:ea typeface="Calibri"/>
              <a:cs typeface="Arial"/>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a:latin typeface="Calibri"/>
              <a:ea typeface="Calibri"/>
              <a:cs typeface="Arial"/>
            </a:endParaRPr>
          </a:p>
          <a:p>
            <a:endParaRPr lang="en-US"/>
          </a:p>
          <a:p>
            <a:endParaRPr lang="en-US" sz="2000">
              <a:latin typeface="Arial"/>
              <a:cs typeface="Arial"/>
            </a:endParaRPr>
          </a:p>
          <a:p>
            <a:endParaRPr lang="en-GB" sz="2600">
              <a:cs typeface="Calibri" panose="020F0502020204030204"/>
            </a:endParaRPr>
          </a:p>
        </p:txBody>
      </p:sp>
    </p:spTree>
    <p:extLst>
      <p:ext uri="{BB962C8B-B14F-4D97-AF65-F5344CB8AC3E}">
        <p14:creationId xmlns:p14="http://schemas.microsoft.com/office/powerpoint/2010/main" val="19605921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a16="http://schemas.microsoft.com/office/drawing/2014/main" id="{F7DBB453-3B2B-48E7-B508-1EE14D05A0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7694" y="366492"/>
            <a:ext cx="2916613" cy="58420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p:txBody>
          <a:bodyPr/>
          <a:lstStyle/>
          <a:p>
            <a:r>
              <a:rPr lang="en-GB">
                <a:cs typeface="Calibri Light"/>
              </a:rPr>
              <a:t>Professional Standards and Expectations</a:t>
            </a:r>
            <a:endParaRPr lang="en-GB"/>
          </a:p>
        </p:txBody>
      </p:sp>
    </p:spTree>
    <p:extLst>
      <p:ext uri="{BB962C8B-B14F-4D97-AF65-F5344CB8AC3E}">
        <p14:creationId xmlns:p14="http://schemas.microsoft.com/office/powerpoint/2010/main" val="26778017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a:solidFill>
                  <a:schemeClr val="bg1"/>
                </a:solidFill>
                <a:latin typeface="Calibri"/>
                <a:ea typeface="+mj-lt"/>
                <a:cs typeface="+mj-lt"/>
              </a:rPr>
              <a:t>College Wide Professional Expectations</a:t>
            </a:r>
          </a:p>
          <a:p>
            <a:endParaRPr lang="en-GB">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a:latin typeface="Calibri"/>
              <a:cs typeface="Arial"/>
            </a:endParaRPr>
          </a:p>
          <a:p>
            <a:pPr marL="0" indent="0">
              <a:buNone/>
            </a:pPr>
            <a:endParaRPr lang="en-GB" sz="1700">
              <a:latin typeface="Calibri"/>
              <a:cs typeface="Arial"/>
            </a:endParaRPr>
          </a:p>
          <a:p>
            <a:endParaRPr lang="en-GB">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latin typeface="Calibri"/>
                <a:ea typeface="+mn-lt"/>
                <a:cs typeface="Arial"/>
              </a:rPr>
              <a:t>Dress code….</a:t>
            </a:r>
            <a:endParaRPr lang="en-GB" sz="2400" dirty="0">
              <a:latin typeface="Calibri"/>
              <a:ea typeface="Calibri"/>
              <a:cs typeface="Arial"/>
            </a:endParaRPr>
          </a:p>
          <a:p>
            <a:endParaRPr lang="en-GB" sz="2400" dirty="0">
              <a:latin typeface="Calibri"/>
              <a:ea typeface="Calibri"/>
              <a:cs typeface="Arial"/>
            </a:endParaRPr>
          </a:p>
          <a:p>
            <a:r>
              <a:rPr lang="en-GB" sz="2400" dirty="0">
                <a:latin typeface="Calibri"/>
                <a:ea typeface="Calibri"/>
                <a:cs typeface="Arial"/>
              </a:rPr>
              <a:t>Lanyards must be worn at all times (unless Health and Safety dictates otherwise). This is to ensure that we know who is on campus and that they should be on campus and to keep everyone safe. </a:t>
            </a:r>
          </a:p>
          <a:p>
            <a:endParaRPr lang="en-GB" sz="2400" dirty="0">
              <a:ea typeface="Calibri"/>
              <a:cs typeface="Arial"/>
            </a:endParaRPr>
          </a:p>
          <a:p>
            <a:r>
              <a:rPr lang="en-GB" sz="2400" dirty="0">
                <a:latin typeface="Calibri" panose="020F0502020204030204"/>
                <a:ea typeface="Calibri" panose="020F0502020204030204"/>
                <a:cs typeface="Arial"/>
              </a:rPr>
              <a:t>Smoking and vaping should be in the dedicated areas only. </a:t>
            </a:r>
          </a:p>
          <a:p>
            <a:endParaRPr lang="en-GB" sz="2400" dirty="0">
              <a:latin typeface="Calibri" panose="020F0502020204030204"/>
              <a:ea typeface="Calibri" panose="020F0502020204030204"/>
              <a:cs typeface="Arial"/>
            </a:endParaRPr>
          </a:p>
          <a:p>
            <a:endParaRPr lang="en-US" dirty="0">
              <a:latin typeface="Calibri" panose="020F0502020204030204"/>
              <a:ea typeface="Calibri" panose="020F0502020204030204"/>
              <a:cs typeface="Calibri" panose="020F0502020204030204"/>
            </a:endParaRPr>
          </a:p>
          <a:p>
            <a:endParaRPr lang="en-US" sz="2000" dirty="0">
              <a:latin typeface="Arial"/>
              <a:ea typeface="Calibri" panose="020F0502020204030204"/>
              <a:cs typeface="Arial"/>
            </a:endParaRPr>
          </a:p>
          <a:p>
            <a:endParaRPr lang="en-GB" sz="2600" dirty="0">
              <a:latin typeface="Calibri" panose="020F0502020204030204"/>
              <a:ea typeface="Calibri" panose="020F0502020204030204"/>
              <a:cs typeface="Calibri" panose="020F0502020204030204"/>
            </a:endParaRPr>
          </a:p>
        </p:txBody>
      </p:sp>
      <p:pic>
        <p:nvPicPr>
          <p:cNvPr id="6" name="Picture 5">
            <a:extLst>
              <a:ext uri="{FF2B5EF4-FFF2-40B4-BE49-F238E27FC236}">
                <a16:creationId xmlns:a16="http://schemas.microsoft.com/office/drawing/2014/main" id="{0D1B179F-A415-4978-7855-EF5F33778862}"/>
              </a:ext>
            </a:extLst>
          </p:cNvPr>
          <p:cNvPicPr>
            <a:picLocks noChangeAspect="1"/>
          </p:cNvPicPr>
          <p:nvPr/>
        </p:nvPicPr>
        <p:blipFill>
          <a:blip r:embed="rId5"/>
          <a:stretch>
            <a:fillRect/>
          </a:stretch>
        </p:blipFill>
        <p:spPr>
          <a:xfrm>
            <a:off x="8612037" y="1295491"/>
            <a:ext cx="3148641" cy="4583321"/>
          </a:xfrm>
          <a:prstGeom prst="rect">
            <a:avLst/>
          </a:prstGeom>
        </p:spPr>
      </p:pic>
    </p:spTree>
    <p:extLst>
      <p:ext uri="{BB962C8B-B14F-4D97-AF65-F5344CB8AC3E}">
        <p14:creationId xmlns:p14="http://schemas.microsoft.com/office/powerpoint/2010/main" val="161475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a:solidFill>
                  <a:schemeClr val="bg1"/>
                </a:solidFill>
                <a:latin typeface="Calibri"/>
                <a:ea typeface="+mj-lt"/>
                <a:cs typeface="+mj-lt"/>
              </a:rPr>
              <a:t>Your Course</a:t>
            </a:r>
          </a:p>
          <a:p>
            <a:endParaRPr lang="en-GB">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marL="0" indent="0">
              <a:buNone/>
            </a:pPr>
            <a:endParaRPr lang="en-GB" sz="1700">
              <a:latin typeface="Calibri"/>
              <a:cs typeface="Arial"/>
            </a:endParaRPr>
          </a:p>
          <a:p>
            <a:r>
              <a:rPr lang="en-GB" sz="3500">
                <a:cs typeface="Calibri"/>
              </a:rPr>
              <a:t>Dip. HE Person-Centred  Counselling: 2 years </a:t>
            </a:r>
          </a:p>
          <a:p>
            <a:r>
              <a:rPr lang="en-GB" sz="3500">
                <a:cs typeface="Calibri"/>
              </a:rPr>
              <a:t>BA (Hons) Counselling &amp; Psychotherapy: 3 years</a:t>
            </a:r>
          </a:p>
          <a:p>
            <a:endParaRPr lang="en-GB">
              <a:cs typeface="Calibri"/>
            </a:endParaRPr>
          </a:p>
          <a:p>
            <a:r>
              <a:rPr lang="en-GB">
                <a:cs typeface="Calibri"/>
              </a:rPr>
              <a:t>Ethos:  Grounded in the person-centred approach and informed by humanistic psychology</a:t>
            </a:r>
          </a:p>
          <a:p>
            <a:r>
              <a:rPr lang="en-GB">
                <a:cs typeface="Calibri"/>
              </a:rPr>
              <a:t>Draws on original texts and research of Carl Rogers and contemporary research and contributions to the approach.</a:t>
            </a:r>
          </a:p>
          <a:p>
            <a:r>
              <a:rPr lang="en-GB">
                <a:cs typeface="Calibri"/>
              </a:rPr>
              <a:t>Complies with QAA Subject Benchmark Statement: 2022</a:t>
            </a:r>
          </a:p>
        </p:txBody>
      </p:sp>
    </p:spTree>
    <p:extLst>
      <p:ext uri="{BB962C8B-B14F-4D97-AF65-F5344CB8AC3E}">
        <p14:creationId xmlns:p14="http://schemas.microsoft.com/office/powerpoint/2010/main" val="24718904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a:solidFill>
                  <a:schemeClr val="bg1"/>
                </a:solidFill>
                <a:latin typeface="Calibri"/>
                <a:ea typeface="+mj-lt"/>
                <a:cs typeface="+mj-lt"/>
              </a:rPr>
              <a:t>Your Modules</a:t>
            </a:r>
          </a:p>
          <a:p>
            <a:endParaRPr lang="en-GB">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a:latin typeface="Calibri"/>
              <a:cs typeface="Arial"/>
            </a:endParaRPr>
          </a:p>
          <a:p>
            <a:pPr marL="0" indent="0">
              <a:buNone/>
            </a:pPr>
            <a:endParaRPr lang="en-GB" sz="1700">
              <a:latin typeface="Calibri"/>
              <a:cs typeface="Arial"/>
            </a:endParaRPr>
          </a:p>
          <a:p>
            <a:endParaRPr lang="en-GB">
              <a:cs typeface="Calibri"/>
            </a:endParaRPr>
          </a:p>
        </p:txBody>
      </p:sp>
      <p:sp>
        <p:nvSpPr>
          <p:cNvPr id="5" name="TextBox 4">
            <a:extLst>
              <a:ext uri="{FF2B5EF4-FFF2-40B4-BE49-F238E27FC236}">
                <a16:creationId xmlns:a16="http://schemas.microsoft.com/office/drawing/2014/main" id="{ADAC7AAE-A065-A757-382B-605AD221882F}"/>
              </a:ext>
            </a:extLst>
          </p:cNvPr>
          <p:cNvSpPr txBox="1"/>
          <p:nvPr/>
        </p:nvSpPr>
        <p:spPr>
          <a:xfrm>
            <a:off x="807868" y="1418867"/>
            <a:ext cx="11365342" cy="4093428"/>
          </a:xfrm>
          <a:prstGeom prst="rect">
            <a:avLst/>
          </a:prstGeom>
          <a:noFill/>
        </p:spPr>
        <p:txBody>
          <a:bodyPr wrap="square" lIns="91440" tIns="45720" rIns="91440" bIns="45720" anchor="t">
            <a:spAutoFit/>
          </a:bodyPr>
          <a:lstStyle/>
          <a:p>
            <a:pPr algn="ctr" rtl="0" fontAlgn="base"/>
            <a:r>
              <a:rPr lang="en-GB" sz="2200" b="1" i="0" u="none" strike="noStrike">
                <a:solidFill>
                  <a:srgbClr val="000000"/>
                </a:solidFill>
                <a:effectLst/>
                <a:latin typeface="Arial" panose="020B0604020202020204" pitchFamily="34" charset="0"/>
              </a:rPr>
              <a:t>Compulsory Year 1 Modules</a:t>
            </a:r>
            <a:r>
              <a:rPr lang="en-US" sz="2200" b="0" i="0">
                <a:solidFill>
                  <a:srgbClr val="000000"/>
                </a:solidFill>
                <a:effectLst/>
                <a:latin typeface="Arial" panose="020B0604020202020204" pitchFamily="34" charset="0"/>
              </a:rPr>
              <a:t>​</a:t>
            </a:r>
            <a:endParaRPr lang="en-US" b="0" i="0">
              <a:solidFill>
                <a:srgbClr val="000000"/>
              </a:solidFill>
              <a:effectLst/>
              <a:latin typeface="Arial" panose="020B0604020202020204" pitchFamily="34" charset="0"/>
            </a:endParaRPr>
          </a:p>
          <a:p>
            <a:pPr algn="l" rtl="0" fontAlgn="base"/>
            <a:r>
              <a:rPr lang="en-GB" sz="2200" b="1" i="0" u="none" strike="noStrike">
                <a:solidFill>
                  <a:srgbClr val="000000"/>
                </a:solidFill>
                <a:effectLst/>
                <a:latin typeface="Arial" panose="020B0604020202020204" pitchFamily="34" charset="0"/>
              </a:rPr>
              <a:t>Semester 1</a:t>
            </a:r>
            <a:r>
              <a:rPr lang="en-US" sz="2200" b="0" i="0">
                <a:solidFill>
                  <a:srgbClr val="000000"/>
                </a:solidFill>
                <a:effectLst/>
                <a:latin typeface="Arial" panose="020B0604020202020204" pitchFamily="34" charset="0"/>
              </a:rPr>
              <a:t>​:  Pastoral tutor: </a:t>
            </a:r>
            <a:r>
              <a:rPr lang="en-US" sz="2200" b="0" i="0">
                <a:solidFill>
                  <a:schemeClr val="accent1"/>
                </a:solidFill>
                <a:effectLst/>
                <a:latin typeface="Arial" panose="020B0604020202020204" pitchFamily="34" charset="0"/>
              </a:rPr>
              <a:t>Lindsay Horsley</a:t>
            </a:r>
            <a:endParaRPr lang="en-US" b="0" i="0">
              <a:solidFill>
                <a:schemeClr val="accent1"/>
              </a:solidFill>
              <a:effectLst/>
              <a:latin typeface="Arial" panose="020B0604020202020204" pitchFamily="34" charset="0"/>
            </a:endParaRPr>
          </a:p>
          <a:p>
            <a:pPr algn="l" rtl="0" fontAlgn="base"/>
            <a:r>
              <a:rPr lang="en-GB" sz="2200" b="0" i="0">
                <a:solidFill>
                  <a:srgbClr val="000000"/>
                </a:solidFill>
                <a:effectLst/>
                <a:latin typeface="Arial" panose="020B0604020202020204" pitchFamily="34" charset="0"/>
              </a:rPr>
              <a:t>​</a:t>
            </a:r>
            <a:endParaRPr lang="en-GB" b="0" i="0">
              <a:solidFill>
                <a:srgbClr val="000000"/>
              </a:solidFill>
              <a:effectLst/>
              <a:latin typeface="Arial" panose="020B0604020202020204" pitchFamily="34" charset="0"/>
            </a:endParaRPr>
          </a:p>
          <a:p>
            <a:pPr fontAlgn="base">
              <a:buFont typeface="Arial" panose="020B0604020202020204" pitchFamily="34" charset="0"/>
              <a:buChar char="•"/>
            </a:pPr>
            <a:r>
              <a:rPr lang="en-GB" sz="2200" b="0" i="0" u="none" strike="noStrike">
                <a:solidFill>
                  <a:srgbClr val="000000"/>
                </a:solidFill>
                <a:effectLst/>
                <a:latin typeface="Arial"/>
                <a:cs typeface="Arial"/>
              </a:rPr>
              <a:t>Introduction to Counselling Practice:  </a:t>
            </a:r>
            <a:r>
              <a:rPr lang="en-GB" sz="2200" b="0" i="0" u="none" strike="noStrike">
                <a:solidFill>
                  <a:schemeClr val="accent1"/>
                </a:solidFill>
                <a:effectLst/>
                <a:latin typeface="Arial"/>
                <a:cs typeface="Arial"/>
              </a:rPr>
              <a:t>Chloe McIntyre/</a:t>
            </a:r>
            <a:r>
              <a:rPr lang="en-GB" sz="2200">
                <a:solidFill>
                  <a:schemeClr val="accent1"/>
                </a:solidFill>
                <a:latin typeface="Arial"/>
                <a:cs typeface="Arial"/>
              </a:rPr>
              <a:t>Frances Whiteman/Ryan Manning </a:t>
            </a:r>
            <a:r>
              <a:rPr lang="en-US" sz="2200" b="0" i="0">
                <a:solidFill>
                  <a:srgbClr val="000000"/>
                </a:solidFill>
                <a:effectLst/>
                <a:latin typeface="Arial"/>
                <a:cs typeface="Arial"/>
              </a:rPr>
              <a:t>                               </a:t>
            </a:r>
            <a:endParaRPr lang="en-US" b="0" i="0">
              <a:solidFill>
                <a:srgbClr val="000000"/>
              </a:solidFill>
              <a:effectLst/>
              <a:latin typeface="Arial"/>
              <a:cs typeface="Arial"/>
            </a:endParaRPr>
          </a:p>
          <a:p>
            <a:pPr algn="l" rtl="0" fontAlgn="base">
              <a:buFont typeface="Arial" panose="020B0604020202020204" pitchFamily="34" charset="0"/>
              <a:buChar char="•"/>
            </a:pPr>
            <a:r>
              <a:rPr lang="en-GB" sz="2200" b="0" i="0" u="none" strike="noStrike">
                <a:solidFill>
                  <a:srgbClr val="000000"/>
                </a:solidFill>
                <a:effectLst/>
                <a:latin typeface="Arial" panose="020B0604020202020204" pitchFamily="34" charset="0"/>
              </a:rPr>
              <a:t>Personal and Professional Development 1:  </a:t>
            </a:r>
            <a:r>
              <a:rPr lang="en-GB" sz="2200" b="0" i="0" u="none" strike="noStrike">
                <a:solidFill>
                  <a:schemeClr val="accent1"/>
                </a:solidFill>
                <a:effectLst/>
                <a:latin typeface="Arial" panose="020B0604020202020204" pitchFamily="34" charset="0"/>
              </a:rPr>
              <a:t>Kelly Rothery/Justyna Matejek</a:t>
            </a:r>
            <a:r>
              <a:rPr lang="en-US" sz="2200" b="0" i="0">
                <a:solidFill>
                  <a:schemeClr val="accent1"/>
                </a:solidFill>
                <a:effectLst/>
                <a:latin typeface="Arial" panose="020B0604020202020204" pitchFamily="34" charset="0"/>
              </a:rPr>
              <a:t>​</a:t>
            </a:r>
            <a:endParaRPr lang="en-US" b="0" i="0">
              <a:solidFill>
                <a:schemeClr val="accent1"/>
              </a:solidFill>
              <a:effectLst/>
              <a:latin typeface="Arial" panose="020B0604020202020204" pitchFamily="34" charset="0"/>
            </a:endParaRPr>
          </a:p>
          <a:p>
            <a:pPr fontAlgn="base">
              <a:buFont typeface="Arial" panose="020B0604020202020204" pitchFamily="34" charset="0"/>
              <a:buChar char="•"/>
            </a:pPr>
            <a:r>
              <a:rPr lang="en-GB" sz="2200" b="0" i="0" u="none" strike="noStrike">
                <a:solidFill>
                  <a:srgbClr val="000000"/>
                </a:solidFill>
                <a:effectLst/>
                <a:latin typeface="Arial"/>
                <a:cs typeface="Arial"/>
              </a:rPr>
              <a:t>Person Centred Theory</a:t>
            </a:r>
            <a:r>
              <a:rPr lang="en-GB" sz="2200" b="0" i="0">
                <a:solidFill>
                  <a:srgbClr val="000000"/>
                </a:solidFill>
                <a:effectLst/>
                <a:latin typeface="Arial"/>
                <a:cs typeface="Arial"/>
              </a:rPr>
              <a:t>​: </a:t>
            </a:r>
            <a:r>
              <a:rPr lang="en-GB" sz="2200">
                <a:solidFill>
                  <a:schemeClr val="accent1"/>
                </a:solidFill>
                <a:latin typeface="Arial"/>
                <a:cs typeface="Arial"/>
              </a:rPr>
              <a:t>Kelly Rothery</a:t>
            </a:r>
            <a:endParaRPr lang="en-GB" sz="2200" b="0" i="0">
              <a:solidFill>
                <a:schemeClr val="accent1"/>
              </a:solidFill>
              <a:effectLst/>
              <a:latin typeface="Arial" panose="020B0604020202020204" pitchFamily="34" charset="0"/>
              <a:cs typeface="Arial"/>
            </a:endParaRPr>
          </a:p>
          <a:p>
            <a:pPr algn="l" rtl="0" fontAlgn="base"/>
            <a:endParaRPr lang="en-GB" sz="2200" b="1" i="0" u="none" strike="noStrike">
              <a:solidFill>
                <a:srgbClr val="000000"/>
              </a:solidFill>
              <a:effectLst/>
              <a:latin typeface="Arial" panose="020B0604020202020204" pitchFamily="34" charset="0"/>
            </a:endParaRPr>
          </a:p>
          <a:p>
            <a:pPr algn="l" rtl="0" fontAlgn="base"/>
            <a:r>
              <a:rPr lang="en-GB" sz="2200" b="1" i="0" u="none" strike="noStrike">
                <a:solidFill>
                  <a:srgbClr val="000000"/>
                </a:solidFill>
                <a:effectLst/>
                <a:latin typeface="Arial" panose="020B0604020202020204" pitchFamily="34" charset="0"/>
              </a:rPr>
              <a:t>Semester 2</a:t>
            </a:r>
            <a:r>
              <a:rPr lang="en-US" sz="2200" b="0" i="0">
                <a:solidFill>
                  <a:srgbClr val="000000"/>
                </a:solidFill>
                <a:effectLst/>
                <a:latin typeface="Arial" panose="020B0604020202020204" pitchFamily="34" charset="0"/>
              </a:rPr>
              <a:t>​: Pastoral tutor: </a:t>
            </a:r>
            <a:r>
              <a:rPr lang="en-US" sz="2200" b="0" i="0">
                <a:solidFill>
                  <a:schemeClr val="accent1"/>
                </a:solidFill>
                <a:effectLst/>
                <a:latin typeface="Arial" panose="020B0604020202020204" pitchFamily="34" charset="0"/>
              </a:rPr>
              <a:t>Lindsay Horsley</a:t>
            </a:r>
            <a:endParaRPr lang="en-US" b="0" i="0">
              <a:solidFill>
                <a:schemeClr val="accent1"/>
              </a:solidFill>
              <a:effectLst/>
              <a:latin typeface="Arial" panose="020B0604020202020204" pitchFamily="34" charset="0"/>
            </a:endParaRPr>
          </a:p>
          <a:p>
            <a:pPr algn="l" rtl="0" fontAlgn="base"/>
            <a:endParaRPr lang="en-GB" b="0" i="0">
              <a:solidFill>
                <a:srgbClr val="000000"/>
              </a:solidFill>
              <a:effectLst/>
              <a:latin typeface="Arial" panose="020B0604020202020204" pitchFamily="34" charset="0"/>
            </a:endParaRPr>
          </a:p>
          <a:p>
            <a:pPr fontAlgn="base">
              <a:buFont typeface="Arial" panose="020B0604020202020204" pitchFamily="34" charset="0"/>
              <a:buChar char="•"/>
            </a:pPr>
            <a:r>
              <a:rPr lang="en-GB" sz="2200" b="0" i="0" u="none" strike="noStrike">
                <a:solidFill>
                  <a:srgbClr val="000000"/>
                </a:solidFill>
                <a:effectLst/>
                <a:latin typeface="Arial"/>
                <a:cs typeface="Arial"/>
              </a:rPr>
              <a:t>Developing Counselling Practice</a:t>
            </a:r>
            <a:r>
              <a:rPr lang="en-US" sz="2200" b="0" i="0">
                <a:solidFill>
                  <a:srgbClr val="000000"/>
                </a:solidFill>
                <a:effectLst/>
                <a:latin typeface="Arial"/>
                <a:cs typeface="Arial"/>
              </a:rPr>
              <a:t>​: </a:t>
            </a:r>
            <a:r>
              <a:rPr lang="en-US" sz="2200">
                <a:solidFill>
                  <a:schemeClr val="accent1"/>
                </a:solidFill>
                <a:latin typeface="Arial"/>
                <a:cs typeface="Arial"/>
              </a:rPr>
              <a:t>Chloe McIntyre</a:t>
            </a:r>
            <a:r>
              <a:rPr lang="en-US" sz="2200" b="0" i="0">
                <a:solidFill>
                  <a:schemeClr val="accent1"/>
                </a:solidFill>
                <a:effectLst/>
                <a:latin typeface="Arial"/>
                <a:cs typeface="Arial"/>
              </a:rPr>
              <a:t>/Frances Whiteman</a:t>
            </a:r>
            <a:endParaRPr lang="en-US" b="0" i="0">
              <a:solidFill>
                <a:schemeClr val="accent1"/>
              </a:solidFill>
              <a:effectLst/>
              <a:latin typeface="Arial"/>
              <a:cs typeface="Arial"/>
            </a:endParaRPr>
          </a:p>
          <a:p>
            <a:pPr algn="l" rtl="0" fontAlgn="base">
              <a:buFont typeface="Arial" panose="020B0604020202020204" pitchFamily="34" charset="0"/>
              <a:buChar char="•"/>
            </a:pPr>
            <a:r>
              <a:rPr lang="en-GB" sz="2200" b="0" i="0" u="none" strike="noStrike">
                <a:solidFill>
                  <a:srgbClr val="000000"/>
                </a:solidFill>
                <a:effectLst/>
                <a:latin typeface="Arial" panose="020B0604020202020204" pitchFamily="34" charset="0"/>
              </a:rPr>
              <a:t>Personal and Professional Development 2</a:t>
            </a:r>
            <a:r>
              <a:rPr lang="en-US" sz="2200" b="0" i="0">
                <a:solidFill>
                  <a:srgbClr val="000000"/>
                </a:solidFill>
                <a:effectLst/>
                <a:latin typeface="Arial" panose="020B0604020202020204" pitchFamily="34" charset="0"/>
              </a:rPr>
              <a:t>​: </a:t>
            </a:r>
            <a:r>
              <a:rPr lang="en-US" sz="2200">
                <a:solidFill>
                  <a:schemeClr val="accent1"/>
                </a:solidFill>
                <a:latin typeface="Arial" panose="020B0604020202020204" pitchFamily="34" charset="0"/>
              </a:rPr>
              <a:t>Kelly Rothery</a:t>
            </a:r>
            <a:r>
              <a:rPr lang="en-US" sz="2200" b="0" i="0">
                <a:solidFill>
                  <a:schemeClr val="accent1"/>
                </a:solidFill>
                <a:effectLst/>
                <a:latin typeface="Arial" panose="020B0604020202020204" pitchFamily="34" charset="0"/>
              </a:rPr>
              <a:t>/Justyna Matejek</a:t>
            </a:r>
            <a:endParaRPr lang="en-US" b="0" i="0">
              <a:solidFill>
                <a:schemeClr val="accent1"/>
              </a:solidFill>
              <a:effectLst/>
              <a:latin typeface="Arial" panose="020B0604020202020204" pitchFamily="34" charset="0"/>
            </a:endParaRPr>
          </a:p>
          <a:p>
            <a:pPr algn="l" rtl="0" fontAlgn="base">
              <a:buFont typeface="Arial" panose="020B0604020202020204" pitchFamily="34" charset="0"/>
              <a:buChar char="•"/>
            </a:pPr>
            <a:r>
              <a:rPr lang="en-GB" sz="2200" b="0" i="0" u="none" strike="noStrike">
                <a:solidFill>
                  <a:srgbClr val="000000"/>
                </a:solidFill>
                <a:effectLst/>
                <a:latin typeface="Arial" panose="020B0604020202020204" pitchFamily="34" charset="0"/>
              </a:rPr>
              <a:t>Self and Social Awareness</a:t>
            </a:r>
            <a:r>
              <a:rPr lang="en-US" sz="2200" b="0" i="0">
                <a:solidFill>
                  <a:srgbClr val="000000"/>
                </a:solidFill>
                <a:effectLst/>
                <a:latin typeface="Arial" panose="020B0604020202020204" pitchFamily="34" charset="0"/>
              </a:rPr>
              <a:t>​: </a:t>
            </a:r>
            <a:r>
              <a:rPr lang="en-US" sz="2200" b="0" i="0">
                <a:solidFill>
                  <a:schemeClr val="accent1"/>
                </a:solidFill>
                <a:effectLst/>
                <a:latin typeface="Arial" panose="020B0604020202020204" pitchFamily="34" charset="0"/>
              </a:rPr>
              <a:t>Chloe McIntyre</a:t>
            </a:r>
            <a:endParaRPr lang="en-US" b="0" i="0">
              <a:solidFill>
                <a:schemeClr val="accent1"/>
              </a:solidFill>
              <a:effectLst/>
              <a:latin typeface="Arial" panose="020B0604020202020204" pitchFamily="34" charset="0"/>
            </a:endParaRPr>
          </a:p>
        </p:txBody>
      </p:sp>
    </p:spTree>
    <p:extLst>
      <p:ext uri="{BB962C8B-B14F-4D97-AF65-F5344CB8AC3E}">
        <p14:creationId xmlns:p14="http://schemas.microsoft.com/office/powerpoint/2010/main" val="28132078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4500" b="1">
                <a:solidFill>
                  <a:schemeClr val="bg1"/>
                </a:solidFill>
                <a:latin typeface="Arial" panose="020B0604020202020204" pitchFamily="34" charset="0"/>
                <a:cs typeface="Arial" panose="020B0604020202020204" pitchFamily="34" charset="0"/>
              </a:rPr>
              <a:t>Resources</a:t>
            </a: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endParaRPr lang="en-GB">
              <a:solidFill>
                <a:schemeClr val="bg1"/>
              </a:solidFill>
              <a:latin typeface="Calibri"/>
              <a:ea typeface="+mj-lt"/>
              <a:cs typeface="+mj-lt"/>
            </a:endParaRPr>
          </a:p>
          <a:p>
            <a:endParaRPr lang="en-GB">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r>
              <a:rPr lang="en-GB" sz="3000">
                <a:latin typeface="Calibri"/>
                <a:cs typeface="Arial"/>
              </a:rPr>
              <a:t>Learning &amp; Teaching Resources are uploaded to Moodle prior to teaching sessions.  </a:t>
            </a:r>
          </a:p>
          <a:p>
            <a:pPr>
              <a:buFont typeface="Arial"/>
              <a:buChar char="•"/>
            </a:pPr>
            <a:r>
              <a:rPr lang="en-GB" sz="3000">
                <a:latin typeface="Calibri"/>
                <a:cs typeface="Arial"/>
              </a:rPr>
              <a:t>Reading Lists are found in Module Guides uploaded to Moodle. (Your module tutor will guide you through this next week when teaching begins)</a:t>
            </a:r>
          </a:p>
          <a:p>
            <a:pPr>
              <a:buFont typeface="Arial"/>
              <a:buChar char="•"/>
            </a:pPr>
            <a:r>
              <a:rPr lang="en-GB" sz="3000">
                <a:latin typeface="Calibri"/>
                <a:cs typeface="Arial"/>
              </a:rPr>
              <a:t>Texts included in reading lists can be found in the Library (Library induction will provide detail</a:t>
            </a:r>
          </a:p>
          <a:p>
            <a:pPr>
              <a:buFont typeface="Arial"/>
              <a:buChar char="•"/>
            </a:pPr>
            <a:endParaRPr lang="en-GB" sz="3000">
              <a:latin typeface="Calibri"/>
              <a:cs typeface="Arial"/>
            </a:endParaRPr>
          </a:p>
          <a:p>
            <a:pPr marL="0" indent="0">
              <a:buNone/>
            </a:pPr>
            <a:endParaRPr lang="en-GB" sz="1700">
              <a:latin typeface="Calibri"/>
              <a:cs typeface="Arial"/>
            </a:endParaRPr>
          </a:p>
          <a:p>
            <a:endParaRPr lang="en-GB">
              <a:cs typeface="Calibri"/>
            </a:endParaRPr>
          </a:p>
        </p:txBody>
      </p:sp>
    </p:spTree>
    <p:extLst>
      <p:ext uri="{BB962C8B-B14F-4D97-AF65-F5344CB8AC3E}">
        <p14:creationId xmlns:p14="http://schemas.microsoft.com/office/powerpoint/2010/main" val="36996178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a:solidFill>
                  <a:schemeClr val="bg1"/>
                </a:solidFill>
                <a:latin typeface="Calibri"/>
                <a:ea typeface="+mj-lt"/>
                <a:cs typeface="+mj-lt"/>
              </a:rPr>
              <a:t>Your Timetable</a:t>
            </a:r>
          </a:p>
          <a:p>
            <a:endParaRPr lang="en-GB">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a:latin typeface="Calibri"/>
              <a:cs typeface="Arial"/>
            </a:endParaRPr>
          </a:p>
          <a:p>
            <a:pPr marL="0" indent="0">
              <a:buNone/>
            </a:pPr>
            <a:endParaRPr lang="en-GB" sz="1700">
              <a:latin typeface="Calibri"/>
              <a:cs typeface="Arial"/>
            </a:endParaRPr>
          </a:p>
          <a:p>
            <a:endParaRPr lang="en-GB">
              <a:cs typeface="Calibri"/>
            </a:endParaRPr>
          </a:p>
        </p:txBody>
      </p:sp>
      <p:graphicFrame>
        <p:nvGraphicFramePr>
          <p:cNvPr id="5" name="Table 4">
            <a:extLst>
              <a:ext uri="{FF2B5EF4-FFF2-40B4-BE49-F238E27FC236}">
                <a16:creationId xmlns:a16="http://schemas.microsoft.com/office/drawing/2014/main" id="{1BB4A71C-F9D0-CD56-D2E7-29D260CC985D}"/>
              </a:ext>
            </a:extLst>
          </p:cNvPr>
          <p:cNvGraphicFramePr>
            <a:graphicFrameLocks noGrp="1"/>
          </p:cNvGraphicFramePr>
          <p:nvPr>
            <p:extLst>
              <p:ext uri="{D42A27DB-BD31-4B8C-83A1-F6EECF244321}">
                <p14:modId xmlns:p14="http://schemas.microsoft.com/office/powerpoint/2010/main" val="3646202195"/>
              </p:ext>
            </p:extLst>
          </p:nvPr>
        </p:nvGraphicFramePr>
        <p:xfrm>
          <a:off x="825623" y="1866773"/>
          <a:ext cx="9374821" cy="3574527"/>
        </p:xfrm>
        <a:graphic>
          <a:graphicData uri="http://schemas.openxmlformats.org/drawingml/2006/table">
            <a:tbl>
              <a:tblPr firstRow="1" firstCol="1" bandRow="1">
                <a:tableStyleId>{5C22544A-7EE6-4342-B048-85BDC9FD1C3A}</a:tableStyleId>
              </a:tblPr>
              <a:tblGrid>
                <a:gridCol w="1895084">
                  <a:extLst>
                    <a:ext uri="{9D8B030D-6E8A-4147-A177-3AD203B41FA5}">
                      <a16:colId xmlns:a16="http://schemas.microsoft.com/office/drawing/2014/main" val="816467004"/>
                    </a:ext>
                  </a:extLst>
                </a:gridCol>
                <a:gridCol w="3100603">
                  <a:extLst>
                    <a:ext uri="{9D8B030D-6E8A-4147-A177-3AD203B41FA5}">
                      <a16:colId xmlns:a16="http://schemas.microsoft.com/office/drawing/2014/main" val="2039171223"/>
                    </a:ext>
                  </a:extLst>
                </a:gridCol>
                <a:gridCol w="1849653">
                  <a:extLst>
                    <a:ext uri="{9D8B030D-6E8A-4147-A177-3AD203B41FA5}">
                      <a16:colId xmlns:a16="http://schemas.microsoft.com/office/drawing/2014/main" val="1471497004"/>
                    </a:ext>
                  </a:extLst>
                </a:gridCol>
                <a:gridCol w="2529481">
                  <a:extLst>
                    <a:ext uri="{9D8B030D-6E8A-4147-A177-3AD203B41FA5}">
                      <a16:colId xmlns:a16="http://schemas.microsoft.com/office/drawing/2014/main" val="2188718186"/>
                    </a:ext>
                  </a:extLst>
                </a:gridCol>
              </a:tblGrid>
              <a:tr h="294435">
                <a:tc>
                  <a:txBody>
                    <a:bodyPr/>
                    <a:lstStyle/>
                    <a:p>
                      <a:pPr>
                        <a:lnSpc>
                          <a:spcPct val="105000"/>
                        </a:lnSpc>
                        <a:spcBef>
                          <a:spcPts val="200"/>
                        </a:spcBef>
                      </a:pPr>
                      <a:r>
                        <a:rPr lang="en-US" sz="1400" kern="100" dirty="0">
                          <a:effectLst/>
                        </a:rPr>
                        <a:t>Day</a:t>
                      </a:r>
                      <a:endParaRPr lang="en-GB" sz="1400" b="1" kern="100"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5000"/>
                        </a:lnSpc>
                        <a:spcBef>
                          <a:spcPts val="200"/>
                        </a:spcBef>
                      </a:pPr>
                      <a:r>
                        <a:rPr lang="en-US" sz="1400" kern="100" dirty="0">
                          <a:effectLst/>
                        </a:rPr>
                        <a:t>Module</a:t>
                      </a:r>
                      <a:endParaRPr lang="en-GB" sz="1400" b="1" kern="100"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5000"/>
                        </a:lnSpc>
                        <a:spcBef>
                          <a:spcPts val="200"/>
                        </a:spcBef>
                      </a:pPr>
                      <a:r>
                        <a:rPr lang="en-US" sz="1400" kern="100" dirty="0">
                          <a:effectLst/>
                        </a:rPr>
                        <a:t>Time</a:t>
                      </a:r>
                      <a:endParaRPr lang="en-GB" sz="1400" b="1" kern="100"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5000"/>
                        </a:lnSpc>
                        <a:spcBef>
                          <a:spcPts val="200"/>
                        </a:spcBef>
                      </a:pPr>
                      <a:r>
                        <a:rPr lang="en-US" sz="1400" kern="100" dirty="0">
                          <a:effectLst/>
                        </a:rPr>
                        <a:t>Tutor</a:t>
                      </a:r>
                      <a:endParaRPr lang="en-GB" sz="1400" b="1" kern="100"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276947264"/>
                  </a:ext>
                </a:extLst>
              </a:tr>
              <a:tr h="263729">
                <a:tc>
                  <a:txBody>
                    <a:bodyPr/>
                    <a:lstStyle/>
                    <a:p>
                      <a:pPr marL="12700">
                        <a:lnSpc>
                          <a:spcPct val="111000"/>
                        </a:lnSpc>
                        <a:spcBef>
                          <a:spcPts val="35"/>
                        </a:spcBef>
                      </a:pPr>
                      <a:endParaRPr lang="en-GB" sz="1000" kern="100">
                        <a:solidFill>
                          <a:srgbClr val="4472C4"/>
                        </a:solidFill>
                        <a:effectLst/>
                        <a:latin typeface="Calibri" panose="020F0502020204030204" pitchFamily="34" charset="0"/>
                        <a:ea typeface="Franklin Gothic Book" panose="020B0503020102020204" pitchFamily="34" charset="0"/>
                        <a:cs typeface="Franklin Gothic Book" panose="020B0503020102020204" pitchFamily="34" charset="0"/>
                      </a:endParaRPr>
                    </a:p>
                  </a:txBody>
                  <a:tcPr marL="68580" marR="68580" marT="0" marB="0"/>
                </a:tc>
                <a:tc>
                  <a:txBody>
                    <a:bodyPr/>
                    <a:lstStyle/>
                    <a:p>
                      <a:pPr marL="12700" algn="ctr">
                        <a:lnSpc>
                          <a:spcPct val="111000"/>
                        </a:lnSpc>
                        <a:spcBef>
                          <a:spcPts val="35"/>
                        </a:spcBef>
                      </a:pPr>
                      <a:endParaRPr lang="en-GB" sz="1000" kern="100">
                        <a:solidFill>
                          <a:srgbClr val="4472C4"/>
                        </a:solidFill>
                        <a:effectLst/>
                        <a:latin typeface="Calibri" panose="020F0502020204030204" pitchFamily="34" charset="0"/>
                        <a:ea typeface="Franklin Gothic Book" panose="020B0503020102020204" pitchFamily="34" charset="0"/>
                        <a:cs typeface="Franklin Gothic Book" panose="020B0503020102020204" pitchFamily="34" charset="0"/>
                      </a:endParaRPr>
                    </a:p>
                  </a:txBody>
                  <a:tcPr marL="68580" marR="68580" marT="0" marB="0" anchor="ctr"/>
                </a:tc>
                <a:tc>
                  <a:txBody>
                    <a:bodyPr/>
                    <a:lstStyle/>
                    <a:p>
                      <a:pPr marL="12700" algn="ctr">
                        <a:lnSpc>
                          <a:spcPct val="111000"/>
                        </a:lnSpc>
                        <a:spcBef>
                          <a:spcPts val="35"/>
                        </a:spcBef>
                      </a:pPr>
                      <a:endParaRPr lang="en-GB" sz="1000" kern="100">
                        <a:solidFill>
                          <a:srgbClr val="4472C4"/>
                        </a:solidFill>
                        <a:effectLst/>
                        <a:latin typeface="Calibri" panose="020F0502020204030204" pitchFamily="34" charset="0"/>
                        <a:ea typeface="Franklin Gothic Book" panose="020B0503020102020204" pitchFamily="34" charset="0"/>
                        <a:cs typeface="Franklin Gothic Book" panose="020B0503020102020204" pitchFamily="34" charset="0"/>
                      </a:endParaRPr>
                    </a:p>
                  </a:txBody>
                  <a:tcPr marL="68580" marR="68580" marT="0" marB="0" anchor="ctr"/>
                </a:tc>
                <a:tc>
                  <a:txBody>
                    <a:bodyPr/>
                    <a:lstStyle/>
                    <a:p>
                      <a:pPr marL="12700" algn="ctr">
                        <a:lnSpc>
                          <a:spcPct val="111000"/>
                        </a:lnSpc>
                        <a:spcBef>
                          <a:spcPts val="35"/>
                        </a:spcBef>
                      </a:pPr>
                      <a:endParaRPr lang="en-GB" sz="1000" kern="100">
                        <a:solidFill>
                          <a:srgbClr val="4472C4"/>
                        </a:solidFill>
                        <a:effectLst/>
                        <a:latin typeface="Calibri" panose="020F0502020204030204" pitchFamily="34" charset="0"/>
                        <a:ea typeface="Franklin Gothic Book" panose="020B0503020102020204" pitchFamily="34" charset="0"/>
                        <a:cs typeface="Franklin Gothic Book" panose="020B0503020102020204" pitchFamily="34" charset="0"/>
                      </a:endParaRPr>
                    </a:p>
                  </a:txBody>
                  <a:tcPr marL="68580" marR="68580" marT="0" marB="0" anchor="ctr"/>
                </a:tc>
                <a:extLst>
                  <a:ext uri="{0D108BD9-81ED-4DB2-BD59-A6C34878D82A}">
                    <a16:rowId xmlns:a16="http://schemas.microsoft.com/office/drawing/2014/main" val="666764917"/>
                  </a:ext>
                </a:extLst>
              </a:tr>
              <a:tr h="451437">
                <a:tc>
                  <a:txBody>
                    <a:bodyPr/>
                    <a:lstStyle/>
                    <a:p>
                      <a:pPr marL="12700">
                        <a:lnSpc>
                          <a:spcPct val="111000"/>
                        </a:lnSpc>
                        <a:spcBef>
                          <a:spcPts val="35"/>
                        </a:spcBef>
                      </a:pPr>
                      <a:r>
                        <a:rPr lang="en-US" sz="1200" kern="100" dirty="0">
                          <a:effectLst/>
                        </a:rPr>
                        <a:t>Thursday</a:t>
                      </a:r>
                      <a:endParaRPr lang="en-GB" sz="1000" kern="100" dirty="0">
                        <a:solidFill>
                          <a:srgbClr val="4472C4"/>
                        </a:solidFill>
                        <a:effectLst/>
                        <a:latin typeface="Calibri" panose="020F0502020204030204" pitchFamily="34" charset="0"/>
                        <a:ea typeface="Franklin Gothic Book" panose="020B0503020102020204" pitchFamily="34" charset="0"/>
                        <a:cs typeface="Franklin Gothic Book" panose="020B0503020102020204" pitchFamily="34" charset="0"/>
                      </a:endParaRPr>
                    </a:p>
                  </a:txBody>
                  <a:tcPr marL="68580" marR="68580" marT="0" marB="0"/>
                </a:tc>
                <a:tc>
                  <a:txBody>
                    <a:bodyPr/>
                    <a:lstStyle/>
                    <a:p>
                      <a:pPr marL="12700" lvl="0" algn="ctr">
                        <a:lnSpc>
                          <a:spcPct val="111000"/>
                        </a:lnSpc>
                        <a:spcBef>
                          <a:spcPts val="35"/>
                        </a:spcBef>
                        <a:buNone/>
                      </a:pPr>
                      <a:r>
                        <a:rPr lang="en-US" sz="1000" b="0" i="0" u="none" strike="noStrike" kern="100" noProof="0" dirty="0">
                          <a:solidFill>
                            <a:srgbClr val="000000"/>
                          </a:solidFill>
                          <a:effectLst/>
                          <a:latin typeface="Calibri"/>
                        </a:rPr>
                        <a:t>Person-</a:t>
                      </a:r>
                      <a:r>
                        <a:rPr lang="en-US" sz="1000" b="0" i="0" u="none" strike="noStrike" kern="100" noProof="0" dirty="0" err="1">
                          <a:solidFill>
                            <a:srgbClr val="000000"/>
                          </a:solidFill>
                          <a:effectLst/>
                          <a:latin typeface="Calibri"/>
                        </a:rPr>
                        <a:t>Centred</a:t>
                      </a:r>
                      <a:r>
                        <a:rPr lang="en-US" sz="1000" b="0" i="0" u="none" strike="noStrike" kern="100" noProof="0" dirty="0">
                          <a:solidFill>
                            <a:srgbClr val="000000"/>
                          </a:solidFill>
                          <a:effectLst/>
                          <a:latin typeface="Calibri"/>
                        </a:rPr>
                        <a:t> Theory</a:t>
                      </a:r>
                      <a:endParaRPr lang="en-GB" sz="1000" b="0" i="0" u="none" strike="noStrike" kern="100" noProof="0" dirty="0">
                        <a:solidFill>
                          <a:srgbClr val="000000"/>
                        </a:solidFill>
                        <a:effectLst/>
                        <a:latin typeface="Calibri"/>
                      </a:endParaRPr>
                    </a:p>
                    <a:p>
                      <a:pPr marL="12700" lvl="0" algn="ctr">
                        <a:lnSpc>
                          <a:spcPct val="111000"/>
                        </a:lnSpc>
                        <a:spcBef>
                          <a:spcPts val="35"/>
                        </a:spcBef>
                        <a:buNone/>
                      </a:pPr>
                      <a:r>
                        <a:rPr lang="en-US" sz="1000" b="0" i="0" u="none" strike="noStrike" kern="100" noProof="0" dirty="0">
                          <a:solidFill>
                            <a:srgbClr val="000000"/>
                          </a:solidFill>
                          <a:effectLst/>
                          <a:latin typeface="Calibri"/>
                        </a:rPr>
                        <a:t>HE201</a:t>
                      </a:r>
                      <a:endParaRPr lang="en-US" dirty="0"/>
                    </a:p>
                  </a:txBody>
                  <a:tcPr marL="68580" marR="68580" marT="0" marB="0" anchor="ctr"/>
                </a:tc>
                <a:tc>
                  <a:txBody>
                    <a:bodyPr/>
                    <a:lstStyle/>
                    <a:p>
                      <a:pPr marL="12700" algn="ctr">
                        <a:lnSpc>
                          <a:spcPct val="111000"/>
                        </a:lnSpc>
                        <a:spcBef>
                          <a:spcPts val="35"/>
                        </a:spcBef>
                      </a:pPr>
                      <a:r>
                        <a:rPr lang="en-US" sz="1000" kern="100" dirty="0">
                          <a:effectLst/>
                        </a:rPr>
                        <a:t>9.00am - 12.00</a:t>
                      </a:r>
                      <a:endParaRPr lang="en-GB" sz="1000" kern="100" dirty="0">
                        <a:effectLst/>
                      </a:endParaRPr>
                    </a:p>
                    <a:p>
                      <a:pPr marL="12700" algn="ctr">
                        <a:lnSpc>
                          <a:spcPct val="111000"/>
                        </a:lnSpc>
                        <a:spcBef>
                          <a:spcPts val="35"/>
                        </a:spcBef>
                      </a:pPr>
                      <a:r>
                        <a:rPr lang="en-US" sz="1000" kern="100" dirty="0">
                          <a:effectLst/>
                        </a:rPr>
                        <a:t>noon</a:t>
                      </a:r>
                      <a:endParaRPr lang="en-GB" sz="1000" kern="100" dirty="0">
                        <a:solidFill>
                          <a:srgbClr val="4472C4"/>
                        </a:solidFill>
                        <a:effectLst/>
                        <a:latin typeface="Calibri" panose="020F0502020204030204" pitchFamily="34" charset="0"/>
                        <a:ea typeface="Franklin Gothic Book" panose="020B0503020102020204" pitchFamily="34" charset="0"/>
                        <a:cs typeface="Franklin Gothic Book" panose="020B0503020102020204" pitchFamily="34" charset="0"/>
                      </a:endParaRPr>
                    </a:p>
                  </a:txBody>
                  <a:tcPr marL="68580" marR="68580" marT="0" marB="0" anchor="ctr"/>
                </a:tc>
                <a:tc>
                  <a:txBody>
                    <a:bodyPr/>
                    <a:lstStyle/>
                    <a:p>
                      <a:pPr marL="12700" algn="ctr">
                        <a:lnSpc>
                          <a:spcPct val="111000"/>
                        </a:lnSpc>
                        <a:spcBef>
                          <a:spcPts val="35"/>
                        </a:spcBef>
                      </a:pPr>
                      <a:r>
                        <a:rPr lang="en-US" sz="1000" kern="100" dirty="0">
                          <a:effectLst/>
                        </a:rPr>
                        <a:t>Kelly Rothery</a:t>
                      </a:r>
                    </a:p>
                  </a:txBody>
                  <a:tcPr marL="68580" marR="68580" marT="0" marB="0" anchor="ctr"/>
                </a:tc>
                <a:extLst>
                  <a:ext uri="{0D108BD9-81ED-4DB2-BD59-A6C34878D82A}">
                    <a16:rowId xmlns:a16="http://schemas.microsoft.com/office/drawing/2014/main" val="3652626392"/>
                  </a:ext>
                </a:extLst>
              </a:tr>
              <a:tr h="263729">
                <a:tc>
                  <a:txBody>
                    <a:bodyPr/>
                    <a:lstStyle/>
                    <a:p>
                      <a:pPr marL="12700">
                        <a:lnSpc>
                          <a:spcPct val="111000"/>
                        </a:lnSpc>
                        <a:spcBef>
                          <a:spcPts val="35"/>
                        </a:spcBef>
                      </a:pPr>
                      <a:r>
                        <a:rPr lang="en-US" sz="1200" kern="100" dirty="0">
                          <a:effectLst/>
                        </a:rPr>
                        <a:t>Thursday</a:t>
                      </a:r>
                      <a:endParaRPr lang="en-GB" sz="1000" kern="100" dirty="0">
                        <a:solidFill>
                          <a:srgbClr val="4472C4"/>
                        </a:solidFill>
                        <a:effectLst/>
                        <a:latin typeface="Calibri" panose="020F0502020204030204" pitchFamily="34" charset="0"/>
                        <a:ea typeface="Franklin Gothic Book" panose="020B0503020102020204" pitchFamily="34" charset="0"/>
                        <a:cs typeface="Franklin Gothic Book" panose="020B0503020102020204" pitchFamily="34" charset="0"/>
                      </a:endParaRPr>
                    </a:p>
                  </a:txBody>
                  <a:tcPr marL="68580" marR="68580" marT="0" marB="0"/>
                </a:tc>
                <a:tc>
                  <a:txBody>
                    <a:bodyPr/>
                    <a:lstStyle/>
                    <a:p>
                      <a:pPr marL="12700" algn="ctr">
                        <a:lnSpc>
                          <a:spcPct val="111000"/>
                        </a:lnSpc>
                        <a:spcBef>
                          <a:spcPts val="35"/>
                        </a:spcBef>
                      </a:pPr>
                      <a:r>
                        <a:rPr lang="en-US" sz="1000" kern="100" dirty="0">
                          <a:effectLst/>
                        </a:rPr>
                        <a:t>Study skills (by-weekly)</a:t>
                      </a:r>
                      <a:endParaRPr lang="en-GB" sz="1000" kern="100" dirty="0">
                        <a:solidFill>
                          <a:srgbClr val="4472C4"/>
                        </a:solidFill>
                        <a:effectLst/>
                        <a:latin typeface="Calibri" panose="020F0502020204030204" pitchFamily="34" charset="0"/>
                        <a:ea typeface="Franklin Gothic Book" panose="020B0503020102020204" pitchFamily="34" charset="0"/>
                        <a:cs typeface="Franklin Gothic Book" panose="020B0503020102020204" pitchFamily="34" charset="0"/>
                      </a:endParaRPr>
                    </a:p>
                  </a:txBody>
                  <a:tcPr marL="68580" marR="68580" marT="0" marB="0" anchor="ctr"/>
                </a:tc>
                <a:tc>
                  <a:txBody>
                    <a:bodyPr/>
                    <a:lstStyle/>
                    <a:p>
                      <a:pPr marL="12700" algn="ctr">
                        <a:lnSpc>
                          <a:spcPct val="111000"/>
                        </a:lnSpc>
                        <a:spcBef>
                          <a:spcPts val="35"/>
                        </a:spcBef>
                      </a:pPr>
                      <a:r>
                        <a:rPr lang="en-US" sz="1000" kern="100" dirty="0">
                          <a:effectLst/>
                        </a:rPr>
                        <a:t>12.30pm - 1.00pm</a:t>
                      </a:r>
                      <a:endParaRPr lang="en-GB" sz="1000" kern="100" dirty="0">
                        <a:solidFill>
                          <a:srgbClr val="4472C4"/>
                        </a:solidFill>
                        <a:effectLst/>
                        <a:latin typeface="Calibri" panose="020F0502020204030204" pitchFamily="34" charset="0"/>
                        <a:ea typeface="Franklin Gothic Book" panose="020B0503020102020204" pitchFamily="34" charset="0"/>
                        <a:cs typeface="Franklin Gothic Book" panose="020B0503020102020204" pitchFamily="34" charset="0"/>
                      </a:endParaRPr>
                    </a:p>
                  </a:txBody>
                  <a:tcPr marL="68580" marR="68580" marT="0" marB="0" anchor="ctr"/>
                </a:tc>
                <a:tc>
                  <a:txBody>
                    <a:bodyPr/>
                    <a:lstStyle/>
                    <a:p>
                      <a:pPr marL="12700" algn="ctr">
                        <a:lnSpc>
                          <a:spcPct val="111000"/>
                        </a:lnSpc>
                        <a:spcBef>
                          <a:spcPts val="35"/>
                        </a:spcBef>
                      </a:pPr>
                      <a:r>
                        <a:rPr lang="en-US" sz="1000" kern="100" dirty="0">
                          <a:effectLst/>
                        </a:rPr>
                        <a:t>Eliza Bebb</a:t>
                      </a:r>
                      <a:endParaRPr lang="en-GB" sz="1000" kern="100" dirty="0">
                        <a:solidFill>
                          <a:srgbClr val="4472C4"/>
                        </a:solidFill>
                        <a:effectLst/>
                        <a:latin typeface="Calibri" panose="020F0502020204030204" pitchFamily="34" charset="0"/>
                        <a:ea typeface="Franklin Gothic Book" panose="020B0503020102020204" pitchFamily="34" charset="0"/>
                        <a:cs typeface="Franklin Gothic Book" panose="020B0503020102020204" pitchFamily="34" charset="0"/>
                      </a:endParaRPr>
                    </a:p>
                  </a:txBody>
                  <a:tcPr marL="68580" marR="68580" marT="0" marB="0" anchor="ctr"/>
                </a:tc>
                <a:extLst>
                  <a:ext uri="{0D108BD9-81ED-4DB2-BD59-A6C34878D82A}">
                    <a16:rowId xmlns:a16="http://schemas.microsoft.com/office/drawing/2014/main" val="3980246950"/>
                  </a:ext>
                </a:extLst>
              </a:tr>
              <a:tr h="451437">
                <a:tc>
                  <a:txBody>
                    <a:bodyPr/>
                    <a:lstStyle/>
                    <a:p>
                      <a:pPr marL="12700">
                        <a:lnSpc>
                          <a:spcPct val="111000"/>
                        </a:lnSpc>
                        <a:spcBef>
                          <a:spcPts val="35"/>
                        </a:spcBef>
                      </a:pPr>
                      <a:r>
                        <a:rPr lang="en-US" sz="1200" kern="100" dirty="0">
                          <a:effectLst/>
                        </a:rPr>
                        <a:t>Thursday</a:t>
                      </a:r>
                      <a:endParaRPr lang="en-GB" sz="1000" kern="100" dirty="0">
                        <a:solidFill>
                          <a:srgbClr val="4472C4"/>
                        </a:solidFill>
                        <a:effectLst/>
                        <a:latin typeface="Calibri" panose="020F0502020204030204" pitchFamily="34" charset="0"/>
                        <a:ea typeface="Franklin Gothic Book" panose="020B0503020102020204" pitchFamily="34" charset="0"/>
                        <a:cs typeface="Franklin Gothic Book" panose="020B0503020102020204" pitchFamily="34" charset="0"/>
                      </a:endParaRPr>
                    </a:p>
                  </a:txBody>
                  <a:tcPr marL="68580" marR="68580" marT="0" marB="0"/>
                </a:tc>
                <a:tc>
                  <a:txBody>
                    <a:bodyPr/>
                    <a:lstStyle/>
                    <a:p>
                      <a:pPr marL="12700" algn="ctr">
                        <a:lnSpc>
                          <a:spcPct val="111000"/>
                        </a:lnSpc>
                        <a:spcBef>
                          <a:spcPts val="35"/>
                        </a:spcBef>
                      </a:pPr>
                      <a:r>
                        <a:rPr lang="en-US" sz="1000" kern="100" dirty="0">
                          <a:effectLst/>
                        </a:rPr>
                        <a:t>Personal and Professional Development 1</a:t>
                      </a:r>
                      <a:endParaRPr lang="en-GB" sz="1000" kern="100" dirty="0">
                        <a:effectLst/>
                      </a:endParaRPr>
                    </a:p>
                    <a:p>
                      <a:pPr marL="12700" algn="ctr">
                        <a:lnSpc>
                          <a:spcPct val="111000"/>
                        </a:lnSpc>
                        <a:spcBef>
                          <a:spcPts val="35"/>
                        </a:spcBef>
                      </a:pPr>
                      <a:r>
                        <a:rPr lang="en-US" sz="1000" kern="100" dirty="0">
                          <a:effectLst/>
                        </a:rPr>
                        <a:t>HE201</a:t>
                      </a:r>
                      <a:endParaRPr lang="en-GB" sz="1000" kern="100" dirty="0">
                        <a:solidFill>
                          <a:srgbClr val="4472C4"/>
                        </a:solidFill>
                        <a:effectLst/>
                        <a:latin typeface="Calibri" panose="020F0502020204030204" pitchFamily="34" charset="0"/>
                        <a:ea typeface="Franklin Gothic Book" panose="020B0503020102020204" pitchFamily="34" charset="0"/>
                        <a:cs typeface="Franklin Gothic Book" panose="020B0503020102020204" pitchFamily="34" charset="0"/>
                      </a:endParaRPr>
                    </a:p>
                  </a:txBody>
                  <a:tcPr marL="68580" marR="68580" marT="0" marB="0" anchor="ctr"/>
                </a:tc>
                <a:tc>
                  <a:txBody>
                    <a:bodyPr/>
                    <a:lstStyle/>
                    <a:p>
                      <a:pPr marL="12700" algn="ctr">
                        <a:lnSpc>
                          <a:spcPct val="111000"/>
                        </a:lnSpc>
                        <a:spcBef>
                          <a:spcPts val="35"/>
                        </a:spcBef>
                      </a:pPr>
                      <a:r>
                        <a:rPr lang="en-US" sz="1000" kern="100" dirty="0">
                          <a:effectLst/>
                        </a:rPr>
                        <a:t>1.30pm - 4.30pm</a:t>
                      </a:r>
                      <a:endParaRPr lang="en-GB" sz="1000" kern="100" dirty="0">
                        <a:solidFill>
                          <a:srgbClr val="4472C4"/>
                        </a:solidFill>
                        <a:effectLst/>
                        <a:latin typeface="Calibri" panose="020F0502020204030204" pitchFamily="34" charset="0"/>
                        <a:ea typeface="Franklin Gothic Book" panose="020B0503020102020204" pitchFamily="34" charset="0"/>
                        <a:cs typeface="Franklin Gothic Book" panose="020B0503020102020204" pitchFamily="34" charset="0"/>
                      </a:endParaRPr>
                    </a:p>
                  </a:txBody>
                  <a:tcPr marL="68580" marR="68580" marT="0" marB="0" anchor="ctr"/>
                </a:tc>
                <a:tc>
                  <a:txBody>
                    <a:bodyPr/>
                    <a:lstStyle/>
                    <a:p>
                      <a:pPr marL="12700" algn="ctr">
                        <a:lnSpc>
                          <a:spcPct val="111000"/>
                        </a:lnSpc>
                        <a:spcBef>
                          <a:spcPts val="35"/>
                        </a:spcBef>
                      </a:pPr>
                      <a:r>
                        <a:rPr lang="en-US" sz="1000" kern="100" dirty="0">
                          <a:effectLst/>
                        </a:rPr>
                        <a:t>Kelly Rothery &amp; Justyna Matejek</a:t>
                      </a:r>
                      <a:endParaRPr lang="en-GB" sz="1000" kern="100" dirty="0">
                        <a:solidFill>
                          <a:srgbClr val="4472C4"/>
                        </a:solidFill>
                        <a:effectLst/>
                        <a:latin typeface="Calibri" panose="020F0502020204030204" pitchFamily="34" charset="0"/>
                        <a:ea typeface="Franklin Gothic Book" panose="020B0503020102020204" pitchFamily="34" charset="0"/>
                        <a:cs typeface="Franklin Gothic Book" panose="020B0503020102020204" pitchFamily="34" charset="0"/>
                      </a:endParaRPr>
                    </a:p>
                  </a:txBody>
                  <a:tcPr marL="68580" marR="68580" marT="0" marB="0" anchor="ctr"/>
                </a:tc>
                <a:extLst>
                  <a:ext uri="{0D108BD9-81ED-4DB2-BD59-A6C34878D82A}">
                    <a16:rowId xmlns:a16="http://schemas.microsoft.com/office/drawing/2014/main" val="3060864156"/>
                  </a:ext>
                </a:extLst>
              </a:tr>
              <a:tr h="451437">
                <a:tc>
                  <a:txBody>
                    <a:bodyPr/>
                    <a:lstStyle/>
                    <a:p>
                      <a:pPr marL="12700">
                        <a:lnSpc>
                          <a:spcPct val="111000"/>
                        </a:lnSpc>
                        <a:spcBef>
                          <a:spcPts val="35"/>
                        </a:spcBef>
                      </a:pPr>
                      <a:r>
                        <a:rPr lang="en-US" sz="1200" kern="100" dirty="0">
                          <a:effectLst/>
                        </a:rPr>
                        <a:t>Thursday</a:t>
                      </a:r>
                      <a:endParaRPr lang="en-GB" sz="1000" kern="100" dirty="0">
                        <a:solidFill>
                          <a:srgbClr val="4472C4"/>
                        </a:solidFill>
                        <a:effectLst/>
                        <a:latin typeface="Calibri" panose="020F0502020204030204" pitchFamily="34" charset="0"/>
                        <a:ea typeface="Franklin Gothic Book" panose="020B0503020102020204" pitchFamily="34" charset="0"/>
                        <a:cs typeface="Franklin Gothic Book" panose="020B0503020102020204" pitchFamily="34" charset="0"/>
                      </a:endParaRPr>
                    </a:p>
                  </a:txBody>
                  <a:tcPr marL="68580" marR="68580" marT="0" marB="0"/>
                </a:tc>
                <a:tc>
                  <a:txBody>
                    <a:bodyPr/>
                    <a:lstStyle/>
                    <a:p>
                      <a:pPr marL="12700" algn="ctr">
                        <a:lnSpc>
                          <a:spcPct val="111000"/>
                        </a:lnSpc>
                        <a:spcBef>
                          <a:spcPts val="35"/>
                        </a:spcBef>
                      </a:pPr>
                      <a:r>
                        <a:rPr lang="en-US" sz="1000" kern="100" dirty="0">
                          <a:effectLst/>
                        </a:rPr>
                        <a:t>Pastoral Tutorials/Academic Tutorials</a:t>
                      </a:r>
                      <a:endParaRPr lang="en-GB" sz="1000" kern="100" dirty="0">
                        <a:effectLst/>
                      </a:endParaRPr>
                    </a:p>
                    <a:p>
                      <a:pPr marL="12700" algn="ctr">
                        <a:lnSpc>
                          <a:spcPct val="111000"/>
                        </a:lnSpc>
                        <a:spcBef>
                          <a:spcPts val="35"/>
                        </a:spcBef>
                      </a:pPr>
                      <a:r>
                        <a:rPr lang="en-US" sz="1000" kern="100" dirty="0">
                          <a:effectLst/>
                        </a:rPr>
                        <a:t>HE201</a:t>
                      </a:r>
                      <a:endParaRPr lang="en-GB" sz="1000" kern="100" dirty="0">
                        <a:solidFill>
                          <a:srgbClr val="4472C4"/>
                        </a:solidFill>
                        <a:effectLst/>
                        <a:latin typeface="Calibri" panose="020F0502020204030204" pitchFamily="34" charset="0"/>
                        <a:ea typeface="Franklin Gothic Book" panose="020B0503020102020204" pitchFamily="34" charset="0"/>
                        <a:cs typeface="Franklin Gothic Book" panose="020B0503020102020204" pitchFamily="34" charset="0"/>
                      </a:endParaRPr>
                    </a:p>
                  </a:txBody>
                  <a:tcPr marL="68580" marR="68580" marT="0" marB="0" anchor="ctr"/>
                </a:tc>
                <a:tc>
                  <a:txBody>
                    <a:bodyPr/>
                    <a:lstStyle/>
                    <a:p>
                      <a:pPr marL="12700" algn="ctr">
                        <a:lnSpc>
                          <a:spcPct val="111000"/>
                        </a:lnSpc>
                        <a:spcBef>
                          <a:spcPts val="35"/>
                        </a:spcBef>
                      </a:pPr>
                      <a:r>
                        <a:rPr lang="en-US" sz="1000" kern="100" dirty="0">
                          <a:effectLst/>
                        </a:rPr>
                        <a:t>4.30pm -5.30pm</a:t>
                      </a:r>
                      <a:endParaRPr lang="en-GB" sz="1000" kern="100" dirty="0">
                        <a:solidFill>
                          <a:srgbClr val="4472C4"/>
                        </a:solidFill>
                        <a:effectLst/>
                        <a:latin typeface="Calibri" panose="020F0502020204030204" pitchFamily="34" charset="0"/>
                        <a:ea typeface="Franklin Gothic Book" panose="020B0503020102020204" pitchFamily="34" charset="0"/>
                        <a:cs typeface="Franklin Gothic Book" panose="020B0503020102020204" pitchFamily="34" charset="0"/>
                      </a:endParaRPr>
                    </a:p>
                  </a:txBody>
                  <a:tcPr marL="68580" marR="68580" marT="0" marB="0" anchor="ctr"/>
                </a:tc>
                <a:tc>
                  <a:txBody>
                    <a:bodyPr/>
                    <a:lstStyle/>
                    <a:p>
                      <a:pPr marL="12700" algn="ctr">
                        <a:lnSpc>
                          <a:spcPct val="111000"/>
                        </a:lnSpc>
                        <a:spcBef>
                          <a:spcPts val="35"/>
                        </a:spcBef>
                      </a:pPr>
                      <a:r>
                        <a:rPr lang="en-US" sz="1000" kern="100" dirty="0">
                          <a:effectLst/>
                        </a:rPr>
                        <a:t>Lindsay Horsley</a:t>
                      </a:r>
                      <a:endParaRPr lang="en-GB" sz="1000" kern="100" dirty="0">
                        <a:solidFill>
                          <a:srgbClr val="4472C4"/>
                        </a:solidFill>
                        <a:effectLst/>
                        <a:latin typeface="Calibri" panose="020F0502020204030204" pitchFamily="34" charset="0"/>
                        <a:ea typeface="Franklin Gothic Book" panose="020B0503020102020204" pitchFamily="34" charset="0"/>
                        <a:cs typeface="Franklin Gothic Book" panose="020B0503020102020204" pitchFamily="34" charset="0"/>
                      </a:endParaRPr>
                    </a:p>
                  </a:txBody>
                  <a:tcPr marL="68580" marR="68580" marT="0" marB="0" anchor="ctr"/>
                </a:tc>
                <a:extLst>
                  <a:ext uri="{0D108BD9-81ED-4DB2-BD59-A6C34878D82A}">
                    <a16:rowId xmlns:a16="http://schemas.microsoft.com/office/drawing/2014/main" val="2670745367"/>
                  </a:ext>
                </a:extLst>
              </a:tr>
              <a:tr h="263729">
                <a:tc>
                  <a:txBody>
                    <a:bodyPr/>
                    <a:lstStyle/>
                    <a:p>
                      <a:pPr marL="12700">
                        <a:lnSpc>
                          <a:spcPct val="111000"/>
                        </a:lnSpc>
                        <a:spcBef>
                          <a:spcPts val="35"/>
                        </a:spcBef>
                      </a:pPr>
                      <a:endParaRPr lang="en-GB" sz="1000" kern="100">
                        <a:solidFill>
                          <a:srgbClr val="4472C4"/>
                        </a:solidFill>
                        <a:effectLst/>
                        <a:latin typeface="Calibri" panose="020F0502020204030204" pitchFamily="34" charset="0"/>
                        <a:ea typeface="Franklin Gothic Book" panose="020B0503020102020204" pitchFamily="34" charset="0"/>
                        <a:cs typeface="Franklin Gothic Book" panose="020B0503020102020204" pitchFamily="34" charset="0"/>
                      </a:endParaRPr>
                    </a:p>
                  </a:txBody>
                  <a:tcPr marL="68580" marR="68580" marT="0" marB="0"/>
                </a:tc>
                <a:tc>
                  <a:txBody>
                    <a:bodyPr/>
                    <a:lstStyle/>
                    <a:p>
                      <a:pPr marL="12700" algn="ctr">
                        <a:lnSpc>
                          <a:spcPct val="111000"/>
                        </a:lnSpc>
                        <a:spcBef>
                          <a:spcPts val="35"/>
                        </a:spcBef>
                      </a:pPr>
                      <a:endParaRPr lang="en-GB" sz="1000" kern="100">
                        <a:solidFill>
                          <a:srgbClr val="4472C4"/>
                        </a:solidFill>
                        <a:effectLst/>
                        <a:latin typeface="Calibri" panose="020F0502020204030204" pitchFamily="34" charset="0"/>
                        <a:ea typeface="Franklin Gothic Book" panose="020B0503020102020204" pitchFamily="34" charset="0"/>
                        <a:cs typeface="Franklin Gothic Book" panose="020B0503020102020204" pitchFamily="34" charset="0"/>
                      </a:endParaRPr>
                    </a:p>
                  </a:txBody>
                  <a:tcPr marL="68580" marR="68580" marT="0" marB="0" anchor="ctr"/>
                </a:tc>
                <a:tc>
                  <a:txBody>
                    <a:bodyPr/>
                    <a:lstStyle/>
                    <a:p>
                      <a:pPr marL="12700" algn="ctr">
                        <a:lnSpc>
                          <a:spcPct val="111000"/>
                        </a:lnSpc>
                        <a:spcBef>
                          <a:spcPts val="35"/>
                        </a:spcBef>
                      </a:pPr>
                      <a:endParaRPr lang="en-GB" sz="1000" kern="100">
                        <a:solidFill>
                          <a:srgbClr val="4472C4"/>
                        </a:solidFill>
                        <a:effectLst/>
                        <a:latin typeface="Calibri" panose="020F0502020204030204" pitchFamily="34" charset="0"/>
                        <a:ea typeface="Franklin Gothic Book" panose="020B0503020102020204" pitchFamily="34" charset="0"/>
                        <a:cs typeface="Franklin Gothic Book" panose="020B0503020102020204" pitchFamily="34" charset="0"/>
                      </a:endParaRPr>
                    </a:p>
                  </a:txBody>
                  <a:tcPr marL="68580" marR="68580" marT="0" marB="0" anchor="ctr"/>
                </a:tc>
                <a:tc>
                  <a:txBody>
                    <a:bodyPr/>
                    <a:lstStyle/>
                    <a:p>
                      <a:pPr marL="12700" algn="ctr">
                        <a:lnSpc>
                          <a:spcPct val="111000"/>
                        </a:lnSpc>
                        <a:spcBef>
                          <a:spcPts val="35"/>
                        </a:spcBef>
                      </a:pPr>
                      <a:endParaRPr lang="en-GB" sz="1000" kern="100">
                        <a:solidFill>
                          <a:srgbClr val="4472C4"/>
                        </a:solidFill>
                        <a:effectLst/>
                        <a:latin typeface="Calibri" panose="020F0502020204030204" pitchFamily="34" charset="0"/>
                        <a:ea typeface="Franklin Gothic Book" panose="020B0503020102020204" pitchFamily="34" charset="0"/>
                        <a:cs typeface="Franklin Gothic Book" panose="020B0503020102020204" pitchFamily="34" charset="0"/>
                      </a:endParaRPr>
                    </a:p>
                  </a:txBody>
                  <a:tcPr marL="68580" marR="68580" marT="0" marB="0" anchor="ctr"/>
                </a:tc>
                <a:extLst>
                  <a:ext uri="{0D108BD9-81ED-4DB2-BD59-A6C34878D82A}">
                    <a16:rowId xmlns:a16="http://schemas.microsoft.com/office/drawing/2014/main" val="2053113455"/>
                  </a:ext>
                </a:extLst>
              </a:tr>
              <a:tr h="451437">
                <a:tc>
                  <a:txBody>
                    <a:bodyPr/>
                    <a:lstStyle/>
                    <a:p>
                      <a:pPr marL="12700">
                        <a:lnSpc>
                          <a:spcPct val="111000"/>
                        </a:lnSpc>
                        <a:spcBef>
                          <a:spcPts val="35"/>
                        </a:spcBef>
                      </a:pPr>
                      <a:r>
                        <a:rPr lang="en-US" sz="1200" kern="100" dirty="0">
                          <a:effectLst/>
                        </a:rPr>
                        <a:t>Friday</a:t>
                      </a:r>
                      <a:endParaRPr lang="en-GB" sz="1000" kern="100" dirty="0">
                        <a:solidFill>
                          <a:srgbClr val="4472C4"/>
                        </a:solidFill>
                        <a:effectLst/>
                        <a:latin typeface="Calibri" panose="020F0502020204030204" pitchFamily="34" charset="0"/>
                        <a:ea typeface="Franklin Gothic Book" panose="020B0503020102020204" pitchFamily="34" charset="0"/>
                        <a:cs typeface="Franklin Gothic Book" panose="020B0503020102020204" pitchFamily="34" charset="0"/>
                      </a:endParaRPr>
                    </a:p>
                  </a:txBody>
                  <a:tcPr marL="68580" marR="68580" marT="0" marB="0"/>
                </a:tc>
                <a:tc>
                  <a:txBody>
                    <a:bodyPr/>
                    <a:lstStyle/>
                    <a:p>
                      <a:pPr marL="12700" lvl="0" algn="ctr">
                        <a:lnSpc>
                          <a:spcPct val="111000"/>
                        </a:lnSpc>
                        <a:spcBef>
                          <a:spcPts val="35"/>
                        </a:spcBef>
                        <a:buNone/>
                      </a:pPr>
                      <a:r>
                        <a:rPr lang="en-US" sz="1000" b="0" i="0" u="none" strike="noStrike" kern="100" noProof="0" dirty="0">
                          <a:solidFill>
                            <a:srgbClr val="000000"/>
                          </a:solidFill>
                          <a:effectLst/>
                          <a:latin typeface="Calibri"/>
                        </a:rPr>
                        <a:t>Introduction to Counselling Practice</a:t>
                      </a:r>
                      <a:endParaRPr lang="en-GB" sz="1000" b="0" i="0" u="none" strike="noStrike" kern="100" noProof="0" dirty="0">
                        <a:solidFill>
                          <a:srgbClr val="000000"/>
                        </a:solidFill>
                        <a:effectLst/>
                        <a:latin typeface="Calibri"/>
                      </a:endParaRPr>
                    </a:p>
                    <a:p>
                      <a:pPr marL="12700" lvl="0" algn="ctr">
                        <a:lnSpc>
                          <a:spcPct val="111000"/>
                        </a:lnSpc>
                        <a:spcBef>
                          <a:spcPts val="35"/>
                        </a:spcBef>
                        <a:buNone/>
                      </a:pPr>
                      <a:r>
                        <a:rPr lang="en-US" sz="1000" b="0" i="0" u="none" strike="noStrike" kern="100" noProof="0" dirty="0">
                          <a:solidFill>
                            <a:srgbClr val="000000"/>
                          </a:solidFill>
                          <a:effectLst/>
                          <a:latin typeface="Calibri"/>
                        </a:rPr>
                        <a:t>HE201</a:t>
                      </a:r>
                    </a:p>
                  </a:txBody>
                  <a:tcPr marL="68580" marR="68580" marT="0" marB="0" anchor="ctr"/>
                </a:tc>
                <a:tc>
                  <a:txBody>
                    <a:bodyPr/>
                    <a:lstStyle/>
                    <a:p>
                      <a:pPr marL="12700" algn="ctr">
                        <a:lnSpc>
                          <a:spcPct val="111000"/>
                        </a:lnSpc>
                        <a:spcBef>
                          <a:spcPts val="35"/>
                        </a:spcBef>
                      </a:pPr>
                      <a:r>
                        <a:rPr lang="en-US" sz="1000" kern="100" dirty="0">
                          <a:effectLst/>
                        </a:rPr>
                        <a:t>9.00am – 12.30pm</a:t>
                      </a:r>
                      <a:endParaRPr lang="en-GB" sz="1000" kern="100" dirty="0">
                        <a:solidFill>
                          <a:srgbClr val="4472C4"/>
                        </a:solidFill>
                        <a:effectLst/>
                        <a:latin typeface="Calibri" panose="020F0502020204030204" pitchFamily="34" charset="0"/>
                        <a:ea typeface="Franklin Gothic Book" panose="020B0503020102020204" pitchFamily="34" charset="0"/>
                        <a:cs typeface="Franklin Gothic Book" panose="020B0503020102020204" pitchFamily="34" charset="0"/>
                      </a:endParaRPr>
                    </a:p>
                  </a:txBody>
                  <a:tcPr marL="68580" marR="68580" marT="0" marB="0" anchor="ctr"/>
                </a:tc>
                <a:tc>
                  <a:txBody>
                    <a:bodyPr/>
                    <a:lstStyle/>
                    <a:p>
                      <a:pPr marL="12700" lvl="0" algn="ctr">
                        <a:lnSpc>
                          <a:spcPct val="111000"/>
                        </a:lnSpc>
                        <a:spcBef>
                          <a:spcPts val="35"/>
                        </a:spcBef>
                        <a:buNone/>
                      </a:pPr>
                      <a:r>
                        <a:rPr lang="en-US" sz="1000" b="0" i="0" u="none" strike="noStrike" kern="100" noProof="0">
                          <a:solidFill>
                            <a:srgbClr val="000000"/>
                          </a:solidFill>
                          <a:effectLst/>
                          <a:latin typeface="Calibri"/>
                        </a:rPr>
                        <a:t>Chloe McIntyre, Frances Whiteman &amp; Ryan Manning </a:t>
                      </a:r>
                      <a:endParaRPr lang="en-US"/>
                    </a:p>
                  </a:txBody>
                  <a:tcPr marL="68580" marR="68580" marT="0" marB="0" anchor="ctr"/>
                </a:tc>
                <a:extLst>
                  <a:ext uri="{0D108BD9-81ED-4DB2-BD59-A6C34878D82A}">
                    <a16:rowId xmlns:a16="http://schemas.microsoft.com/office/drawing/2014/main" val="171286021"/>
                  </a:ext>
                </a:extLst>
              </a:tr>
              <a:tr h="683157">
                <a:tc>
                  <a:txBody>
                    <a:bodyPr/>
                    <a:lstStyle/>
                    <a:p>
                      <a:pPr marL="12700">
                        <a:lnSpc>
                          <a:spcPct val="111000"/>
                        </a:lnSpc>
                        <a:spcBef>
                          <a:spcPts val="35"/>
                        </a:spcBef>
                      </a:pPr>
                      <a:r>
                        <a:rPr lang="en-US" sz="1200" kern="100" dirty="0">
                          <a:effectLst/>
                        </a:rPr>
                        <a:t>Friday</a:t>
                      </a:r>
                      <a:endParaRPr lang="en-GB" sz="1000" kern="100" dirty="0">
                        <a:solidFill>
                          <a:srgbClr val="4472C4"/>
                        </a:solidFill>
                        <a:effectLst/>
                        <a:latin typeface="Calibri" panose="020F0502020204030204" pitchFamily="34" charset="0"/>
                        <a:ea typeface="Franklin Gothic Book" panose="020B0503020102020204" pitchFamily="34" charset="0"/>
                        <a:cs typeface="Franklin Gothic Book" panose="020B0503020102020204" pitchFamily="34" charset="0"/>
                      </a:endParaRPr>
                    </a:p>
                  </a:txBody>
                  <a:tcPr marL="68580" marR="68580" marT="0" marB="0"/>
                </a:tc>
                <a:tc>
                  <a:txBody>
                    <a:bodyPr/>
                    <a:lstStyle/>
                    <a:p>
                      <a:pPr marL="12700" algn="ctr">
                        <a:lnSpc>
                          <a:spcPct val="111000"/>
                        </a:lnSpc>
                        <a:spcBef>
                          <a:spcPts val="35"/>
                        </a:spcBef>
                      </a:pPr>
                      <a:r>
                        <a:rPr lang="en-US" sz="1000" kern="100" dirty="0">
                          <a:effectLst/>
                        </a:rPr>
                        <a:t>Academic Tutorials </a:t>
                      </a:r>
                      <a:endParaRPr lang="en-GB" sz="1000" kern="100" dirty="0">
                        <a:effectLst/>
                      </a:endParaRPr>
                    </a:p>
                    <a:p>
                      <a:pPr marL="12700" algn="ctr">
                        <a:lnSpc>
                          <a:spcPct val="111000"/>
                        </a:lnSpc>
                        <a:spcBef>
                          <a:spcPts val="35"/>
                        </a:spcBef>
                      </a:pPr>
                      <a:r>
                        <a:rPr lang="en-US" sz="1000" kern="100" dirty="0">
                          <a:effectLst/>
                        </a:rPr>
                        <a:t>HE201</a:t>
                      </a:r>
                      <a:endParaRPr lang="en-GB" sz="1000" kern="100" dirty="0">
                        <a:solidFill>
                          <a:srgbClr val="4472C4"/>
                        </a:solidFill>
                        <a:effectLst/>
                        <a:latin typeface="Calibri" panose="020F0502020204030204" pitchFamily="34" charset="0"/>
                        <a:ea typeface="Franklin Gothic Book" panose="020B0503020102020204" pitchFamily="34" charset="0"/>
                        <a:cs typeface="Franklin Gothic Book" panose="020B0503020102020204" pitchFamily="34" charset="0"/>
                      </a:endParaRPr>
                    </a:p>
                  </a:txBody>
                  <a:tcPr marL="68580" marR="68580" marT="0" marB="0" anchor="ctr"/>
                </a:tc>
                <a:tc>
                  <a:txBody>
                    <a:bodyPr/>
                    <a:lstStyle/>
                    <a:p>
                      <a:pPr marL="12700" algn="ctr">
                        <a:lnSpc>
                          <a:spcPct val="111000"/>
                        </a:lnSpc>
                        <a:spcBef>
                          <a:spcPts val="35"/>
                        </a:spcBef>
                      </a:pPr>
                      <a:r>
                        <a:rPr lang="en-US" sz="1000" kern="100" dirty="0">
                          <a:effectLst/>
                        </a:rPr>
                        <a:t>1.00pm-4.00pm</a:t>
                      </a:r>
                      <a:endParaRPr lang="en-GB" sz="1000" kern="100" dirty="0">
                        <a:solidFill>
                          <a:srgbClr val="4472C4"/>
                        </a:solidFill>
                        <a:effectLst/>
                        <a:latin typeface="Calibri" panose="020F0502020204030204" pitchFamily="34" charset="0"/>
                        <a:ea typeface="Franklin Gothic Book" panose="020B0503020102020204" pitchFamily="34" charset="0"/>
                        <a:cs typeface="Franklin Gothic Book" panose="020B0503020102020204" pitchFamily="34" charset="0"/>
                      </a:endParaRPr>
                    </a:p>
                  </a:txBody>
                  <a:tcPr marL="68580" marR="68580" marT="0" marB="0" anchor="ctr"/>
                </a:tc>
                <a:tc>
                  <a:txBody>
                    <a:bodyPr/>
                    <a:lstStyle/>
                    <a:p>
                      <a:pPr marL="12700" algn="ctr">
                        <a:lnSpc>
                          <a:spcPct val="111000"/>
                        </a:lnSpc>
                        <a:spcBef>
                          <a:spcPts val="35"/>
                        </a:spcBef>
                      </a:pPr>
                      <a:r>
                        <a:rPr lang="en-US" sz="1000" kern="100" dirty="0">
                          <a:effectLst/>
                        </a:rPr>
                        <a:t>Chloe McIntyre/Frances Whiteman/Kelly Rothery</a:t>
                      </a:r>
                    </a:p>
                  </a:txBody>
                  <a:tcPr marL="68580" marR="68580" marT="0" marB="0" anchor="ctr"/>
                </a:tc>
                <a:extLst>
                  <a:ext uri="{0D108BD9-81ED-4DB2-BD59-A6C34878D82A}">
                    <a16:rowId xmlns:a16="http://schemas.microsoft.com/office/drawing/2014/main" val="1021118374"/>
                  </a:ext>
                </a:extLst>
              </a:tr>
            </a:tbl>
          </a:graphicData>
        </a:graphic>
      </p:graphicFrame>
    </p:spTree>
    <p:extLst>
      <p:ext uri="{BB962C8B-B14F-4D97-AF65-F5344CB8AC3E}">
        <p14:creationId xmlns:p14="http://schemas.microsoft.com/office/powerpoint/2010/main" val="34729174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endParaRPr lang="en-GB">
              <a:solidFill>
                <a:schemeClr val="bg1"/>
              </a:solidFill>
              <a:latin typeface="Calibri"/>
              <a:ea typeface="+mj-lt"/>
              <a:cs typeface="+mj-lt"/>
            </a:endParaRPr>
          </a:p>
          <a:p>
            <a:endParaRPr lang="en-GB">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a:latin typeface="Calibri"/>
              <a:cs typeface="Arial"/>
            </a:endParaRPr>
          </a:p>
          <a:p>
            <a:pPr marL="0" indent="0">
              <a:buNone/>
            </a:pPr>
            <a:endParaRPr lang="en-GB" sz="1700">
              <a:latin typeface="Calibri"/>
              <a:cs typeface="Arial"/>
            </a:endParaRPr>
          </a:p>
          <a:p>
            <a:endParaRPr lang="en-GB">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a:latin typeface="Calibri"/>
              <a:ea typeface="Calibri"/>
              <a:cs typeface="Arial"/>
            </a:endParaRPr>
          </a:p>
          <a:p>
            <a:endParaRPr lang="en-US"/>
          </a:p>
          <a:p>
            <a:endParaRPr lang="en-US" sz="2000">
              <a:latin typeface="Arial"/>
              <a:cs typeface="Arial"/>
            </a:endParaRPr>
          </a:p>
          <a:p>
            <a:endParaRPr lang="en-GB" sz="2600">
              <a:cs typeface="Calibri" panose="020F0502020204030204"/>
            </a:endParaRPr>
          </a:p>
        </p:txBody>
      </p:sp>
      <p:pic>
        <p:nvPicPr>
          <p:cNvPr id="5" name="Picture 4" descr="A person wearing a badge&#10;&#10;Description automatically generated">
            <a:extLst>
              <a:ext uri="{FF2B5EF4-FFF2-40B4-BE49-F238E27FC236}">
                <a16:creationId xmlns:a16="http://schemas.microsoft.com/office/drawing/2014/main" id="{9F2FCAE9-520B-C014-548E-2D1439D58C65}"/>
              </a:ext>
            </a:extLst>
          </p:cNvPr>
          <p:cNvPicPr>
            <a:picLocks noChangeAspect="1"/>
          </p:cNvPicPr>
          <p:nvPr/>
        </p:nvPicPr>
        <p:blipFill>
          <a:blip r:embed="rId5"/>
          <a:stretch>
            <a:fillRect/>
          </a:stretch>
        </p:blipFill>
        <p:spPr>
          <a:xfrm>
            <a:off x="1524000" y="641590"/>
            <a:ext cx="9417169" cy="5287274"/>
          </a:xfrm>
          <a:prstGeom prst="rect">
            <a:avLst/>
          </a:prstGeom>
        </p:spPr>
      </p:pic>
    </p:spTree>
    <p:extLst>
      <p:ext uri="{BB962C8B-B14F-4D97-AF65-F5344CB8AC3E}">
        <p14:creationId xmlns:p14="http://schemas.microsoft.com/office/powerpoint/2010/main" val="12541737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a:solidFill>
                  <a:schemeClr val="bg1"/>
                </a:solidFill>
                <a:latin typeface="Calibri"/>
                <a:ea typeface="+mj-lt"/>
                <a:cs typeface="+mj-lt"/>
              </a:rPr>
              <a:t>Academic and Pastoral Tutorials</a:t>
            </a:r>
          </a:p>
          <a:p>
            <a:endParaRPr lang="en-GB">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19944" y="1591754"/>
            <a:ext cx="11198383" cy="4351338"/>
          </a:xfrm>
        </p:spPr>
        <p:txBody>
          <a:bodyPr vert="horz" lIns="91440" tIns="45720" rIns="91440" bIns="45720" rtlCol="0" anchor="t">
            <a:normAutofit/>
          </a:bodyPr>
          <a:lstStyle/>
          <a:p>
            <a:pPr>
              <a:buFont typeface="Arial"/>
              <a:buChar char="•"/>
            </a:pPr>
            <a:r>
              <a:rPr lang="en-GB" sz="2400">
                <a:latin typeface="Calibri"/>
                <a:cs typeface="Arial"/>
              </a:rPr>
              <a:t>For each module that you study, you will have the opportunity to have up to 2 x 20-minute tutorials to discuss your work with your module tutor. These can be arranged directly with your tutor.</a:t>
            </a:r>
          </a:p>
          <a:p>
            <a:pPr>
              <a:buFont typeface="Arial"/>
              <a:buChar char="•"/>
            </a:pPr>
            <a:r>
              <a:rPr lang="en-GB" sz="2400">
                <a:latin typeface="Calibri"/>
                <a:cs typeface="Arial"/>
              </a:rPr>
              <a:t>To get the most out of a tutorial, it’s good to come prepared…  this might include a plan or a small piece of writing.  You may also simply wish to share your ideas and obtain feedback.</a:t>
            </a:r>
          </a:p>
          <a:p>
            <a:pPr>
              <a:buFont typeface="Arial"/>
              <a:buChar char="•"/>
            </a:pPr>
            <a:endParaRPr lang="en-GB" sz="2400">
              <a:latin typeface="Calibri"/>
              <a:cs typeface="Arial"/>
            </a:endParaRPr>
          </a:p>
          <a:p>
            <a:pPr>
              <a:buFont typeface="Arial"/>
              <a:buChar char="•"/>
            </a:pPr>
            <a:r>
              <a:rPr lang="en-GB" sz="2400">
                <a:latin typeface="Calibri"/>
                <a:cs typeface="Arial"/>
              </a:rPr>
              <a:t>Additionally, you will be able to have up to 1 x 30-minute pastoral tutorial with Lindsay Horsley per semester.  You can locate the timetable on the noticeboard in Room HE201 or access them on the Year 1 General Page on Moodle. </a:t>
            </a:r>
            <a:r>
              <a:rPr lang="en-GB" sz="2400">
                <a:latin typeface="Calibri"/>
                <a:cs typeface="Arial"/>
                <a:hlinkClick r:id="rId5"/>
              </a:rPr>
              <a:t>https://moodle.ccacolchester.com/course/view.php?id=6882</a:t>
            </a:r>
            <a:endParaRPr lang="en-GB" sz="2400">
              <a:latin typeface="Calibri"/>
              <a:cs typeface="Arial"/>
            </a:endParaRPr>
          </a:p>
          <a:p>
            <a:pPr>
              <a:buFont typeface="Arial"/>
              <a:buChar char="•"/>
            </a:pPr>
            <a:endParaRPr lang="en-GB" sz="2400">
              <a:latin typeface="Calibri"/>
              <a:cs typeface="Arial"/>
            </a:endParaRPr>
          </a:p>
          <a:p>
            <a:pPr marL="0" indent="0">
              <a:buNone/>
            </a:pPr>
            <a:endParaRPr lang="en-GB" sz="1700">
              <a:cs typeface="Arial"/>
            </a:endParaRPr>
          </a:p>
          <a:p>
            <a:endParaRPr lang="en-GB">
              <a:cs typeface="Calibri"/>
            </a:endParaRPr>
          </a:p>
        </p:txBody>
      </p:sp>
    </p:spTree>
    <p:extLst>
      <p:ext uri="{BB962C8B-B14F-4D97-AF65-F5344CB8AC3E}">
        <p14:creationId xmlns:p14="http://schemas.microsoft.com/office/powerpoint/2010/main" val="31176560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a:solidFill>
                  <a:schemeClr val="bg1"/>
                </a:solidFill>
                <a:latin typeface="Calibri"/>
                <a:ea typeface="+mj-lt"/>
                <a:cs typeface="+mj-lt"/>
              </a:rPr>
              <a:t>Student Representatives</a:t>
            </a:r>
          </a:p>
          <a:p>
            <a:endParaRPr lang="en-GB">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a:latin typeface="Calibri"/>
              <a:cs typeface="Arial"/>
            </a:endParaRPr>
          </a:p>
          <a:p>
            <a:pPr marL="0" indent="0">
              <a:buNone/>
            </a:pPr>
            <a:endParaRPr lang="en-GB" sz="1700">
              <a:latin typeface="Calibri"/>
              <a:cs typeface="Arial"/>
            </a:endParaRPr>
          </a:p>
          <a:p>
            <a:endParaRPr lang="en-GB">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5138057" y="1520825"/>
            <a:ext cx="6923315" cy="402476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a:latin typeface="Calibri"/>
                <a:ea typeface="+mn-lt"/>
                <a:cs typeface="Arial"/>
              </a:rPr>
              <a:t>Student</a:t>
            </a:r>
            <a:r>
              <a:rPr lang="en-GB" sz="2400">
                <a:latin typeface="Calibri"/>
                <a:cs typeface="Arial"/>
              </a:rPr>
              <a:t> reps are vital in enhancing the student experience and we welcome nominations from your cohort to represent your fellow peers. This is an opportunity to not only share what is brilliant about your course and UCC, but also an opportunity to make positive changes too.  </a:t>
            </a:r>
          </a:p>
          <a:p>
            <a:pPr marL="0" indent="0">
              <a:buNone/>
            </a:pPr>
            <a:endParaRPr lang="en-GB" sz="2400">
              <a:latin typeface="Calibri"/>
              <a:cs typeface="Arial"/>
            </a:endParaRPr>
          </a:p>
          <a:p>
            <a:r>
              <a:rPr lang="en-GB" sz="2400">
                <a:cs typeface="Arial"/>
              </a:rPr>
              <a:t>In the next few weeks, you will be asked to nominate a class rep who is able to attend a couple of meetings per semester and work with our Student Engagement Officer. This is a fantastic opportunity to share on your CV!</a:t>
            </a:r>
          </a:p>
          <a:p>
            <a:endParaRPr lang="en-GB" sz="2400">
              <a:latin typeface="Calibri" panose="020F0502020204030204"/>
              <a:cs typeface="Arial"/>
            </a:endParaRPr>
          </a:p>
          <a:p>
            <a:endParaRPr lang="en-US">
              <a:latin typeface="Calibri" panose="020F0502020204030204"/>
              <a:cs typeface="Calibri" panose="020F0502020204030204"/>
            </a:endParaRPr>
          </a:p>
          <a:p>
            <a:endParaRPr lang="en-US" sz="2000">
              <a:latin typeface="Arial"/>
              <a:cs typeface="Arial"/>
            </a:endParaRPr>
          </a:p>
          <a:p>
            <a:endParaRPr lang="en-GB" sz="2600">
              <a:cs typeface="Calibri" panose="020F0502020204030204"/>
            </a:endParaRPr>
          </a:p>
        </p:txBody>
      </p:sp>
      <p:pic>
        <p:nvPicPr>
          <p:cNvPr id="5" name="Picture 4" descr="A hand pointing at something&#10;&#10;Description automatically generated">
            <a:extLst>
              <a:ext uri="{FF2B5EF4-FFF2-40B4-BE49-F238E27FC236}">
                <a16:creationId xmlns:a16="http://schemas.microsoft.com/office/drawing/2014/main" id="{E38F63AF-5A26-DB9C-5409-66BA7C1ECC6B}"/>
              </a:ext>
            </a:extLst>
          </p:cNvPr>
          <p:cNvPicPr>
            <a:picLocks noChangeAspect="1"/>
          </p:cNvPicPr>
          <p:nvPr/>
        </p:nvPicPr>
        <p:blipFill>
          <a:blip r:embed="rId5"/>
          <a:stretch>
            <a:fillRect/>
          </a:stretch>
        </p:blipFill>
        <p:spPr>
          <a:xfrm>
            <a:off x="565835" y="2023011"/>
            <a:ext cx="4234988" cy="2822860"/>
          </a:xfrm>
          <a:prstGeom prst="rect">
            <a:avLst/>
          </a:prstGeom>
        </p:spPr>
      </p:pic>
    </p:spTree>
    <p:extLst>
      <p:ext uri="{BB962C8B-B14F-4D97-AF65-F5344CB8AC3E}">
        <p14:creationId xmlns:p14="http://schemas.microsoft.com/office/powerpoint/2010/main" val="28512160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a16="http://schemas.microsoft.com/office/drawing/2014/main" id="{F7DBB453-3B2B-48E7-B508-1EE14D05A0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7694" y="366492"/>
            <a:ext cx="2916613" cy="584205"/>
          </a:xfrm>
          <a:prstGeom prst="rect">
            <a:avLst/>
          </a:prstGeom>
        </p:spPr>
      </p:pic>
      <p:sp>
        <p:nvSpPr>
          <p:cNvPr id="6" name="TextBox 5">
            <a:extLst>
              <a:ext uri="{FF2B5EF4-FFF2-40B4-BE49-F238E27FC236}">
                <a16:creationId xmlns:a16="http://schemas.microsoft.com/office/drawing/2014/main" id="{787251F9-B5DE-ED0F-CABF-B462D696A875}"/>
              </a:ext>
            </a:extLst>
          </p:cNvPr>
          <p:cNvSpPr txBox="1"/>
          <p:nvPr/>
        </p:nvSpPr>
        <p:spPr>
          <a:xfrm>
            <a:off x="181993" y="1571348"/>
            <a:ext cx="6098958" cy="600164"/>
          </a:xfrm>
          <a:prstGeom prst="rect">
            <a:avLst/>
          </a:prstGeom>
          <a:noFill/>
        </p:spPr>
        <p:txBody>
          <a:bodyPr wrap="square">
            <a:spAutoFit/>
          </a:bodyPr>
          <a:lstStyle/>
          <a:p>
            <a:r>
              <a:rPr kumimoji="0" lang="en-GB" sz="3300" b="1" i="0" u="none" strike="noStrike" kern="1200" cap="none" spc="0" normalizeH="0" baseline="0" noProof="0">
                <a:ln>
                  <a:noFill/>
                </a:ln>
                <a:solidFill>
                  <a:prstClr val="black"/>
                </a:solidFill>
                <a:effectLst/>
                <a:uLnTx/>
                <a:uFillTx/>
                <a:latin typeface="Calibri Light" panose="020F0302020204030204"/>
                <a:ea typeface="+mj-ea"/>
                <a:cs typeface="+mj-cs"/>
              </a:rPr>
              <a:t>Getting to know each other…</a:t>
            </a:r>
            <a:endParaRPr lang="en-GB"/>
          </a:p>
        </p:txBody>
      </p:sp>
      <p:sp>
        <p:nvSpPr>
          <p:cNvPr id="12" name="TextBox 11">
            <a:extLst>
              <a:ext uri="{FF2B5EF4-FFF2-40B4-BE49-F238E27FC236}">
                <a16:creationId xmlns:a16="http://schemas.microsoft.com/office/drawing/2014/main" id="{4A8E2CBE-094E-D404-DD50-6E61141A733B}"/>
              </a:ext>
            </a:extLst>
          </p:cNvPr>
          <p:cNvSpPr txBox="1"/>
          <p:nvPr/>
        </p:nvSpPr>
        <p:spPr>
          <a:xfrm>
            <a:off x="210568" y="2170756"/>
            <a:ext cx="5251141" cy="1384995"/>
          </a:xfrm>
          <a:prstGeom prst="rect">
            <a:avLst/>
          </a:prstGeom>
          <a:noFill/>
        </p:spPr>
        <p:txBody>
          <a:bodyPr wrap="square" lIns="91440" tIns="45720" rIns="91440" bIns="45720" anchor="t">
            <a:spAutoFit/>
          </a:bodyPr>
          <a:lstStyle/>
          <a:p>
            <a:pPr marL="342900" indent="-342900">
              <a:buFont typeface="Arial"/>
              <a:buChar char="•"/>
            </a:pPr>
            <a:r>
              <a:rPr lang="en-US" sz="2400"/>
              <a:t>Introduce yourself to the group </a:t>
            </a:r>
          </a:p>
          <a:p>
            <a:pPr algn="ctr"/>
            <a:endParaRPr lang="en-US" sz="1400">
              <a:cs typeface="Calibri"/>
            </a:endParaRPr>
          </a:p>
          <a:p>
            <a:pPr algn="ctr"/>
            <a:endParaRPr lang="en-US" sz="1400">
              <a:cs typeface="Calibri"/>
            </a:endParaRPr>
          </a:p>
          <a:p>
            <a:pPr algn="ctr"/>
            <a:endParaRPr lang="en-US" sz="1400" b="1">
              <a:cs typeface="Calibri"/>
            </a:endParaRPr>
          </a:p>
          <a:p>
            <a:pPr algn="ctr"/>
            <a:endParaRPr lang="en-US" b="1"/>
          </a:p>
        </p:txBody>
      </p:sp>
      <p:pic>
        <p:nvPicPr>
          <p:cNvPr id="2" name="Picture 1">
            <a:extLst>
              <a:ext uri="{FF2B5EF4-FFF2-40B4-BE49-F238E27FC236}">
                <a16:creationId xmlns:a16="http://schemas.microsoft.com/office/drawing/2014/main" id="{52085C68-61BE-E4F3-293A-29B39821F111}"/>
              </a:ext>
            </a:extLst>
          </p:cNvPr>
          <p:cNvPicPr>
            <a:picLocks noChangeAspect="1"/>
          </p:cNvPicPr>
          <p:nvPr/>
        </p:nvPicPr>
        <p:blipFill>
          <a:blip r:embed="rId6"/>
          <a:stretch>
            <a:fillRect/>
          </a:stretch>
        </p:blipFill>
        <p:spPr>
          <a:xfrm>
            <a:off x="7554307" y="1318315"/>
            <a:ext cx="4637692" cy="4542560"/>
          </a:xfrm>
          <a:prstGeom prst="rect">
            <a:avLst/>
          </a:prstGeom>
        </p:spPr>
      </p:pic>
    </p:spTree>
    <p:extLst>
      <p:ext uri="{BB962C8B-B14F-4D97-AF65-F5344CB8AC3E}">
        <p14:creationId xmlns:p14="http://schemas.microsoft.com/office/powerpoint/2010/main" val="34787448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a16="http://schemas.microsoft.com/office/drawing/2014/main" id="{F7DBB453-3B2B-48E7-B508-1EE14D05A0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7694" y="366492"/>
            <a:ext cx="2916613" cy="58420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p:txBody>
          <a:bodyPr/>
          <a:lstStyle/>
          <a:p>
            <a:r>
              <a:rPr lang="en-GB">
                <a:cs typeface="Calibri Light"/>
              </a:rPr>
              <a:t>Welcome to day 2 of induction</a:t>
            </a:r>
          </a:p>
        </p:txBody>
      </p:sp>
    </p:spTree>
    <p:extLst>
      <p:ext uri="{BB962C8B-B14F-4D97-AF65-F5344CB8AC3E}">
        <p14:creationId xmlns:p14="http://schemas.microsoft.com/office/powerpoint/2010/main" val="1462695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a:solidFill>
                  <a:schemeClr val="bg1"/>
                </a:solidFill>
                <a:latin typeface="Calibri"/>
                <a:ea typeface="+mj-lt"/>
                <a:cs typeface="+mj-lt"/>
              </a:rPr>
              <a:t>Induction Agenda</a:t>
            </a:r>
          </a:p>
          <a:p>
            <a:endParaRPr lang="en-GB">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644310"/>
            <a:ext cx="11198383" cy="4123728"/>
          </a:xfrm>
        </p:spPr>
        <p:txBody>
          <a:bodyPr vert="horz" lIns="91440" tIns="45720" rIns="91440" bIns="45720" rtlCol="0" anchor="t">
            <a:normAutofit/>
          </a:bodyPr>
          <a:lstStyle/>
          <a:p>
            <a:pPr marL="0" indent="0">
              <a:buNone/>
            </a:pPr>
            <a:endParaRPr lang="en-US" sz="2400">
              <a:latin typeface="Calibri"/>
              <a:cs typeface="Arial"/>
            </a:endParaRPr>
          </a:p>
          <a:p>
            <a:pPr marL="0" indent="0">
              <a:buNone/>
            </a:pPr>
            <a:r>
              <a:rPr lang="en-GB" sz="2400" b="1" dirty="0">
                <a:latin typeface="Calibri"/>
                <a:cs typeface="Arial"/>
              </a:rPr>
              <a:t>Friday</a:t>
            </a:r>
            <a:endParaRPr lang="en-GB" sz="2400" b="1" dirty="0">
              <a:latin typeface="Calibri"/>
              <a:ea typeface="Calibri"/>
              <a:cs typeface="Arial"/>
            </a:endParaRPr>
          </a:p>
          <a:p>
            <a:pPr>
              <a:buFont typeface="Arial"/>
              <a:buChar char="•"/>
            </a:pPr>
            <a:r>
              <a:rPr lang="en-GB" sz="2400" dirty="0">
                <a:latin typeface="Calibri"/>
                <a:cs typeface="Arial"/>
              </a:rPr>
              <a:t>Review of IT – Any troubleshooting /Choose PD groups</a:t>
            </a:r>
            <a:endParaRPr lang="en-GB" sz="2400" dirty="0">
              <a:latin typeface="Calibri"/>
              <a:ea typeface="Calibri"/>
              <a:cs typeface="Arial"/>
            </a:endParaRPr>
          </a:p>
          <a:p>
            <a:pPr>
              <a:buFont typeface="Arial"/>
              <a:buChar char="•"/>
            </a:pPr>
            <a:r>
              <a:rPr lang="en-GB" sz="2400" dirty="0">
                <a:latin typeface="Calibri"/>
                <a:cs typeface="Arial"/>
              </a:rPr>
              <a:t>Library Induction </a:t>
            </a:r>
            <a:endParaRPr lang="en-GB" sz="2400" dirty="0">
              <a:latin typeface="Calibri"/>
              <a:ea typeface="Calibri"/>
              <a:cs typeface="Arial"/>
            </a:endParaRPr>
          </a:p>
          <a:p>
            <a:pPr>
              <a:buFont typeface="Arial"/>
              <a:buChar char="•"/>
            </a:pPr>
            <a:r>
              <a:rPr lang="en-GB" sz="2400" dirty="0">
                <a:latin typeface="Calibri"/>
                <a:cs typeface="Arial"/>
              </a:rPr>
              <a:t>Active listening – Reflections</a:t>
            </a:r>
            <a:endParaRPr lang="en-GB" sz="2400" dirty="0">
              <a:latin typeface="Calibri"/>
              <a:ea typeface="Calibri"/>
              <a:cs typeface="Arial"/>
            </a:endParaRPr>
          </a:p>
          <a:p>
            <a:pPr>
              <a:buFont typeface="Arial"/>
              <a:buChar char="•"/>
            </a:pPr>
            <a:r>
              <a:rPr lang="en-GB" sz="2400" dirty="0">
                <a:latin typeface="Calibri"/>
                <a:cs typeface="Arial"/>
              </a:rPr>
              <a:t>	Group learning contract</a:t>
            </a:r>
            <a:endParaRPr lang="en-GB" sz="2400" dirty="0">
              <a:latin typeface="Calibri"/>
              <a:ea typeface="Calibri"/>
              <a:cs typeface="Arial"/>
            </a:endParaRPr>
          </a:p>
          <a:p>
            <a:pPr>
              <a:buFont typeface="Arial"/>
              <a:buChar char="•"/>
            </a:pPr>
            <a:r>
              <a:rPr lang="en-GB" sz="2400" dirty="0">
                <a:latin typeface="Calibri"/>
                <a:cs typeface="Arial"/>
              </a:rPr>
              <a:t>"I am feeling”  </a:t>
            </a:r>
            <a:endParaRPr lang="en-GB" sz="2400" dirty="0">
              <a:latin typeface="Calibri"/>
              <a:ea typeface="Calibri"/>
              <a:cs typeface="Arial"/>
            </a:endParaRPr>
          </a:p>
          <a:p>
            <a:pPr>
              <a:buFont typeface="Arial"/>
              <a:buChar char="•"/>
            </a:pPr>
            <a:r>
              <a:rPr lang="en-GB" sz="2400" dirty="0">
                <a:latin typeface="Calibri"/>
                <a:cs typeface="Arial"/>
              </a:rPr>
              <a:t>	Check out </a:t>
            </a:r>
            <a:endParaRPr lang="en-GB" sz="2400" dirty="0">
              <a:latin typeface="Calibri"/>
              <a:ea typeface="Calibri"/>
              <a:cs typeface="Arial"/>
            </a:endParaRPr>
          </a:p>
          <a:p>
            <a:pPr>
              <a:buFont typeface="Arial"/>
              <a:buChar char="•"/>
            </a:pPr>
            <a:endParaRPr lang="en-US" sz="2400">
              <a:latin typeface="Calibri"/>
              <a:cs typeface="Arial"/>
            </a:endParaRPr>
          </a:p>
          <a:p>
            <a:pPr marL="0" indent="0">
              <a:buNone/>
            </a:pPr>
            <a:endParaRPr lang="en-GB" sz="2400">
              <a:latin typeface="Calibri"/>
              <a:cs typeface="Arial"/>
            </a:endParaRPr>
          </a:p>
          <a:p>
            <a:endParaRPr lang="en-GB">
              <a:cs typeface="Calibri"/>
            </a:endParaRPr>
          </a:p>
        </p:txBody>
      </p:sp>
    </p:spTree>
    <p:extLst>
      <p:ext uri="{BB962C8B-B14F-4D97-AF65-F5344CB8AC3E}">
        <p14:creationId xmlns:p14="http://schemas.microsoft.com/office/powerpoint/2010/main" val="28573500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pPr algn="ctr"/>
            <a:r>
              <a:rPr lang="en-GB">
                <a:solidFill>
                  <a:schemeClr val="bg1"/>
                </a:solidFill>
                <a:latin typeface="Calibri"/>
                <a:ea typeface="+mj-lt"/>
                <a:cs typeface="+mj-lt"/>
              </a:rPr>
              <a:t>Library Induction &amp; Core Text Discussion  11am</a:t>
            </a:r>
          </a:p>
          <a:p>
            <a:endParaRPr lang="en-GB">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644310"/>
            <a:ext cx="11198383" cy="4123728"/>
          </a:xfrm>
        </p:spPr>
        <p:txBody>
          <a:bodyPr vert="horz" lIns="91440" tIns="45720" rIns="91440" bIns="45720" rtlCol="0" anchor="t">
            <a:normAutofit/>
          </a:bodyPr>
          <a:lstStyle/>
          <a:p>
            <a:pPr>
              <a:buFont typeface="Arial"/>
              <a:buChar char="•"/>
            </a:pPr>
            <a:endParaRPr lang="en-US" sz="2400">
              <a:latin typeface="Calibri"/>
              <a:cs typeface="Arial"/>
            </a:endParaRPr>
          </a:p>
          <a:p>
            <a:pPr marL="0" indent="0">
              <a:buNone/>
            </a:pPr>
            <a:endParaRPr lang="en-GB" sz="2400">
              <a:latin typeface="Calibri"/>
              <a:cs typeface="Arial"/>
            </a:endParaRPr>
          </a:p>
          <a:p>
            <a:endParaRPr lang="en-GB">
              <a:cs typeface="Calibri"/>
            </a:endParaRPr>
          </a:p>
        </p:txBody>
      </p:sp>
      <p:pic>
        <p:nvPicPr>
          <p:cNvPr id="5" name="Picture 4">
            <a:extLst>
              <a:ext uri="{FF2B5EF4-FFF2-40B4-BE49-F238E27FC236}">
                <a16:creationId xmlns:a16="http://schemas.microsoft.com/office/drawing/2014/main" id="{CB652D49-D487-0264-ED1C-27B457F00A27}"/>
              </a:ext>
            </a:extLst>
          </p:cNvPr>
          <p:cNvPicPr>
            <a:picLocks noChangeAspect="1"/>
          </p:cNvPicPr>
          <p:nvPr/>
        </p:nvPicPr>
        <p:blipFill>
          <a:blip r:embed="rId5"/>
          <a:stretch>
            <a:fillRect/>
          </a:stretch>
        </p:blipFill>
        <p:spPr>
          <a:xfrm>
            <a:off x="432485" y="1253038"/>
            <a:ext cx="11286308" cy="4624234"/>
          </a:xfrm>
          <a:prstGeom prst="rect">
            <a:avLst/>
          </a:prstGeom>
        </p:spPr>
      </p:pic>
    </p:spTree>
    <p:extLst>
      <p:ext uri="{BB962C8B-B14F-4D97-AF65-F5344CB8AC3E}">
        <p14:creationId xmlns:p14="http://schemas.microsoft.com/office/powerpoint/2010/main" val="1760350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2525"/>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99684"/>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644310"/>
            <a:ext cx="11198383" cy="4123728"/>
          </a:xfrm>
        </p:spPr>
        <p:txBody>
          <a:bodyPr vert="horz" lIns="91440" tIns="45720" rIns="91440" bIns="45720" rtlCol="0" anchor="t">
            <a:normAutofit/>
          </a:bodyPr>
          <a:lstStyle/>
          <a:p>
            <a:pPr>
              <a:buFont typeface="Arial"/>
              <a:buChar char="•"/>
            </a:pPr>
            <a:endParaRPr lang="en-US" sz="2400">
              <a:latin typeface="Calibri"/>
              <a:cs typeface="Arial"/>
            </a:endParaRPr>
          </a:p>
          <a:p>
            <a:pPr marL="0" indent="0">
              <a:buNone/>
            </a:pPr>
            <a:endParaRPr lang="en-GB" sz="2400">
              <a:latin typeface="Calibri"/>
              <a:cs typeface="Arial"/>
            </a:endParaRPr>
          </a:p>
          <a:p>
            <a:pPr marL="0" indent="0">
              <a:buNone/>
            </a:pPr>
            <a:r>
              <a:rPr lang="en-GB" dirty="0">
                <a:cs typeface="Calibri"/>
              </a:rPr>
              <a:t>Active Listening task – pair work</a:t>
            </a:r>
            <a:endParaRPr lang="en-GB" dirty="0">
              <a:ea typeface="Calibri"/>
              <a:cs typeface="Calibri"/>
            </a:endParaRPr>
          </a:p>
        </p:txBody>
      </p:sp>
      <p:pic>
        <p:nvPicPr>
          <p:cNvPr id="3" name="Picture 2">
            <a:extLst>
              <a:ext uri="{FF2B5EF4-FFF2-40B4-BE49-F238E27FC236}">
                <a16:creationId xmlns:a16="http://schemas.microsoft.com/office/drawing/2014/main" id="{D70CE35E-4E68-333A-4A04-EC9147F1205C}"/>
              </a:ext>
            </a:extLst>
          </p:cNvPr>
          <p:cNvPicPr>
            <a:picLocks noChangeAspect="1"/>
          </p:cNvPicPr>
          <p:nvPr/>
        </p:nvPicPr>
        <p:blipFill>
          <a:blip r:embed="rId5"/>
          <a:stretch>
            <a:fillRect/>
          </a:stretch>
        </p:blipFill>
        <p:spPr>
          <a:xfrm>
            <a:off x="5655076" y="-71421"/>
            <a:ext cx="6536924" cy="5958437"/>
          </a:xfrm>
          <a:prstGeom prst="rect">
            <a:avLst/>
          </a:prstGeom>
        </p:spPr>
      </p:pic>
    </p:spTree>
    <p:extLst>
      <p:ext uri="{BB962C8B-B14F-4D97-AF65-F5344CB8AC3E}">
        <p14:creationId xmlns:p14="http://schemas.microsoft.com/office/powerpoint/2010/main" val="7801339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a:cs typeface="Calibri Light"/>
              </a:rPr>
              <a:t>LUNCH</a:t>
            </a: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644310"/>
            <a:ext cx="11198383" cy="4123728"/>
          </a:xfrm>
        </p:spPr>
        <p:txBody>
          <a:bodyPr vert="horz" lIns="91440" tIns="45720" rIns="91440" bIns="45720" rtlCol="0" anchor="t">
            <a:normAutofit/>
          </a:bodyPr>
          <a:lstStyle/>
          <a:p>
            <a:pPr marL="0" indent="0">
              <a:buNone/>
            </a:pPr>
            <a:endParaRPr lang="en-US" sz="2400">
              <a:latin typeface="Calibri"/>
              <a:cs typeface="Arial"/>
            </a:endParaRPr>
          </a:p>
          <a:p>
            <a:pPr>
              <a:buFont typeface="Arial"/>
              <a:buChar char="•"/>
            </a:pPr>
            <a:endParaRPr lang="en-US" sz="2400">
              <a:latin typeface="Calibri"/>
              <a:cs typeface="Arial"/>
            </a:endParaRPr>
          </a:p>
          <a:p>
            <a:pPr marL="0" indent="0">
              <a:buNone/>
            </a:pPr>
            <a:endParaRPr lang="en-GB" sz="2400">
              <a:latin typeface="Calibri"/>
              <a:cs typeface="Arial"/>
            </a:endParaRPr>
          </a:p>
          <a:p>
            <a:pPr marL="0" indent="0">
              <a:buNone/>
            </a:pPr>
            <a:endParaRPr lang="en-GB">
              <a:cs typeface="Calibri"/>
            </a:endParaRPr>
          </a:p>
        </p:txBody>
      </p:sp>
      <p:pic>
        <p:nvPicPr>
          <p:cNvPr id="5" name="Picture 4" descr="Variety of sandwiches">
            <a:extLst>
              <a:ext uri="{FF2B5EF4-FFF2-40B4-BE49-F238E27FC236}">
                <a16:creationId xmlns:a16="http://schemas.microsoft.com/office/drawing/2014/main" id="{29C229E3-443F-19B9-43E9-7DEDC31BE6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253037"/>
            <a:ext cx="12192000" cy="4761943"/>
          </a:xfrm>
          <a:prstGeom prst="rect">
            <a:avLst/>
          </a:prstGeom>
        </p:spPr>
      </p:pic>
    </p:spTree>
    <p:extLst>
      <p:ext uri="{BB962C8B-B14F-4D97-AF65-F5344CB8AC3E}">
        <p14:creationId xmlns:p14="http://schemas.microsoft.com/office/powerpoint/2010/main" val="5524427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a:solidFill>
                  <a:schemeClr val="bg1"/>
                </a:solidFill>
                <a:latin typeface="Calibri"/>
                <a:ea typeface="+mj-lt"/>
                <a:cs typeface="+mj-lt"/>
              </a:rPr>
              <a:t>Working Together on Your Course</a:t>
            </a:r>
          </a:p>
          <a:p>
            <a:endParaRPr lang="en-GB">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a:latin typeface="Calibri"/>
              <a:cs typeface="Arial"/>
            </a:endParaRPr>
          </a:p>
          <a:p>
            <a:pPr marL="0" indent="0">
              <a:buNone/>
            </a:pPr>
            <a:endParaRPr lang="en-GB" sz="1700">
              <a:latin typeface="Calibri"/>
              <a:cs typeface="Arial"/>
            </a:endParaRPr>
          </a:p>
          <a:p>
            <a:endParaRPr lang="en-GB">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468086" y="1531711"/>
            <a:ext cx="7086600" cy="46779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a:latin typeface="Calibri"/>
                <a:ea typeface="+mn-lt"/>
                <a:cs typeface="Arial"/>
              </a:rPr>
              <a:t>We</a:t>
            </a:r>
            <a:r>
              <a:rPr lang="en-GB" sz="2400">
                <a:latin typeface="Calibri"/>
                <a:cs typeface="Arial"/>
              </a:rPr>
              <a:t> want everyone to enjoy their time at UCC and succeed; agreeing a class contract can make that happen.</a:t>
            </a:r>
            <a:endParaRPr lang="en-US" sz="2400">
              <a:latin typeface="Calibri"/>
              <a:cs typeface="Arial"/>
            </a:endParaRPr>
          </a:p>
          <a:p>
            <a:endParaRPr lang="en-GB" sz="2400">
              <a:latin typeface="Calibri"/>
              <a:ea typeface="Calibri"/>
              <a:cs typeface="Arial"/>
            </a:endParaRPr>
          </a:p>
          <a:p>
            <a:r>
              <a:rPr lang="en-GB" sz="2400">
                <a:latin typeface="Calibri"/>
                <a:cs typeface="Arial"/>
              </a:rPr>
              <a:t>However, now is the time for us to discuss how we can make this happen for this course together...</a:t>
            </a:r>
            <a:endParaRPr lang="en-GB" sz="2400">
              <a:latin typeface="Calibri"/>
              <a:cs typeface="Calibri"/>
            </a:endParaRPr>
          </a:p>
          <a:p>
            <a:endParaRPr lang="en-US"/>
          </a:p>
          <a:p>
            <a:endParaRPr lang="en-US" sz="2000">
              <a:latin typeface="Arial"/>
              <a:cs typeface="Arial"/>
            </a:endParaRPr>
          </a:p>
          <a:p>
            <a:endParaRPr lang="en-GB" sz="2600">
              <a:cs typeface="Calibri" panose="020F0502020204030204"/>
            </a:endParaRPr>
          </a:p>
        </p:txBody>
      </p:sp>
      <p:pic>
        <p:nvPicPr>
          <p:cNvPr id="5" name="Picture 4" descr="A group of people looking at a computer&#10;&#10;Description automatically generated">
            <a:extLst>
              <a:ext uri="{FF2B5EF4-FFF2-40B4-BE49-F238E27FC236}">
                <a16:creationId xmlns:a16="http://schemas.microsoft.com/office/drawing/2014/main" id="{E38F63AF-5A26-DB9C-5409-66BA7C1ECC6B}"/>
              </a:ext>
            </a:extLst>
          </p:cNvPr>
          <p:cNvPicPr>
            <a:picLocks noChangeAspect="1"/>
          </p:cNvPicPr>
          <p:nvPr/>
        </p:nvPicPr>
        <p:blipFill>
          <a:blip r:embed="rId5"/>
          <a:stretch>
            <a:fillRect/>
          </a:stretch>
        </p:blipFill>
        <p:spPr>
          <a:xfrm>
            <a:off x="7554981" y="2186297"/>
            <a:ext cx="4255725" cy="2822860"/>
          </a:xfrm>
          <a:prstGeom prst="rect">
            <a:avLst/>
          </a:prstGeom>
        </p:spPr>
      </p:pic>
    </p:spTree>
    <p:extLst>
      <p:ext uri="{BB962C8B-B14F-4D97-AF65-F5344CB8AC3E}">
        <p14:creationId xmlns:p14="http://schemas.microsoft.com/office/powerpoint/2010/main" val="22389008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a16="http://schemas.microsoft.com/office/drawing/2014/main" id="{F7DBB453-3B2B-48E7-B508-1EE14D05A0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7694" y="366492"/>
            <a:ext cx="2916613" cy="58420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6433044" y="2006621"/>
            <a:ext cx="4904510" cy="2852737"/>
          </a:xfrm>
        </p:spPr>
        <p:txBody>
          <a:bodyPr vert="horz" lIns="91440" tIns="45720" rIns="91440" bIns="45720" rtlCol="0" anchor="b">
            <a:noAutofit/>
          </a:bodyPr>
          <a:lstStyle/>
          <a:p>
            <a:r>
              <a:rPr lang="en-GB" sz="4800">
                <a:cs typeface="Calibri Light"/>
              </a:rPr>
              <a:t>Group Learning Contract</a:t>
            </a:r>
            <a:br>
              <a:rPr lang="en-GB" sz="4800">
                <a:cs typeface="Calibri Light"/>
              </a:rPr>
            </a:br>
            <a:r>
              <a:rPr lang="en-GB" sz="4800">
                <a:cs typeface="Calibri Light"/>
              </a:rPr>
              <a:t>Experiential Workshop</a:t>
            </a:r>
          </a:p>
        </p:txBody>
      </p:sp>
      <p:pic>
        <p:nvPicPr>
          <p:cNvPr id="3" name="Picture 2" descr="Colourful strings being wound together">
            <a:extLst>
              <a:ext uri="{FF2B5EF4-FFF2-40B4-BE49-F238E27FC236}">
                <a16:creationId xmlns:a16="http://schemas.microsoft.com/office/drawing/2014/main" id="{75DDF532-AFBF-A955-FDB6-7C15A06556E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1005268" y="2325381"/>
            <a:ext cx="4101938" cy="2733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337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a:solidFill>
                  <a:schemeClr val="bg1"/>
                </a:solidFill>
                <a:latin typeface="Calibri"/>
                <a:ea typeface="+mj-lt"/>
                <a:cs typeface="+mj-lt"/>
              </a:rPr>
              <a:t>Getting Around</a:t>
            </a:r>
          </a:p>
          <a:p>
            <a:endParaRPr lang="en-GB">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a:latin typeface="Calibri"/>
              <a:cs typeface="Arial"/>
            </a:endParaRPr>
          </a:p>
          <a:p>
            <a:pPr marL="0" indent="0">
              <a:buNone/>
            </a:pPr>
            <a:endParaRPr lang="en-GB" sz="1700">
              <a:latin typeface="Calibri"/>
              <a:cs typeface="Arial"/>
            </a:endParaRPr>
          </a:p>
          <a:p>
            <a:endParaRPr lang="en-GB">
              <a:cs typeface="Calibri"/>
            </a:endParaRPr>
          </a:p>
        </p:txBody>
      </p:sp>
      <p:sp>
        <p:nvSpPr>
          <p:cNvPr id="5" name="TextBox 4">
            <a:extLst>
              <a:ext uri="{FF2B5EF4-FFF2-40B4-BE49-F238E27FC236}">
                <a16:creationId xmlns:a16="http://schemas.microsoft.com/office/drawing/2014/main" id="{E9775B63-2FAF-7547-F4EA-65C50E1CA4F6}"/>
              </a:ext>
            </a:extLst>
          </p:cNvPr>
          <p:cNvSpPr txBox="1"/>
          <p:nvPr/>
        </p:nvSpPr>
        <p:spPr>
          <a:xfrm>
            <a:off x="975620" y="1609384"/>
            <a:ext cx="3018311"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Calibri"/>
                <a:cs typeface="Calibri"/>
              </a:rPr>
              <a:t>Whilst most of your lectures are timetabled to be held in the UCC building (labelled A), some will be in our other buildings so it will be good to familiarise yourself with the layout of campus. </a:t>
            </a:r>
          </a:p>
          <a:p>
            <a:endParaRPr lang="en-GB">
              <a:latin typeface="Calibri"/>
              <a:cs typeface="Calibri"/>
            </a:endParaRPr>
          </a:p>
          <a:p>
            <a:r>
              <a:rPr lang="en-GB">
                <a:latin typeface="Calibri"/>
                <a:cs typeface="Calibri"/>
              </a:rPr>
              <a:t>We have a student lounge for UCC students to relax and eat in on the ground floor of the UCC building in room HE05</a:t>
            </a:r>
            <a:r>
              <a:rPr lang="en-GB">
                <a:cs typeface="Calibri"/>
              </a:rPr>
              <a:t>.</a:t>
            </a:r>
          </a:p>
        </p:txBody>
      </p:sp>
      <p:pic>
        <p:nvPicPr>
          <p:cNvPr id="10" name="Picture 5" descr="A map of a university">
            <a:extLst>
              <a:ext uri="{FF2B5EF4-FFF2-40B4-BE49-F238E27FC236}">
                <a16:creationId xmlns:a16="http://schemas.microsoft.com/office/drawing/2014/main" id="{BDCCE96E-678A-856E-D0AF-1E769A260E7E}"/>
              </a:ext>
            </a:extLst>
          </p:cNvPr>
          <p:cNvPicPr>
            <a:picLocks noChangeAspect="1"/>
          </p:cNvPicPr>
          <p:nvPr/>
        </p:nvPicPr>
        <p:blipFill>
          <a:blip r:embed="rId5"/>
          <a:stretch>
            <a:fillRect/>
          </a:stretch>
        </p:blipFill>
        <p:spPr>
          <a:xfrm>
            <a:off x="4803005" y="1289258"/>
            <a:ext cx="6700842" cy="4571192"/>
          </a:xfrm>
          <a:prstGeom prst="rect">
            <a:avLst/>
          </a:prstGeom>
        </p:spPr>
      </p:pic>
    </p:spTree>
    <p:extLst>
      <p:ext uri="{BB962C8B-B14F-4D97-AF65-F5344CB8AC3E}">
        <p14:creationId xmlns:p14="http://schemas.microsoft.com/office/powerpoint/2010/main" val="36282769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a16="http://schemas.microsoft.com/office/drawing/2014/main" id="{F7DBB453-3B2B-48E7-B508-1EE14D05A0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7694" y="366492"/>
            <a:ext cx="2916613" cy="58420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4935984" y="1709738"/>
            <a:ext cx="6411465" cy="2471645"/>
          </a:xfrm>
        </p:spPr>
        <p:txBody>
          <a:bodyPr/>
          <a:lstStyle/>
          <a:p>
            <a:r>
              <a:rPr lang="en-GB">
                <a:cs typeface="Calibri Light"/>
              </a:rPr>
              <a:t>I am feeling…</a:t>
            </a:r>
          </a:p>
        </p:txBody>
      </p:sp>
      <p:pic>
        <p:nvPicPr>
          <p:cNvPr id="3" name="Picture 2">
            <a:extLst>
              <a:ext uri="{FF2B5EF4-FFF2-40B4-BE49-F238E27FC236}">
                <a16:creationId xmlns:a16="http://schemas.microsoft.com/office/drawing/2014/main" id="{CD4E4DF0-F469-90C2-8D83-B8F55895CAD3}"/>
              </a:ext>
            </a:extLst>
          </p:cNvPr>
          <p:cNvPicPr>
            <a:picLocks noChangeAspect="1"/>
          </p:cNvPicPr>
          <p:nvPr/>
        </p:nvPicPr>
        <p:blipFill>
          <a:blip r:embed="rId6"/>
          <a:stretch>
            <a:fillRect/>
          </a:stretch>
        </p:blipFill>
        <p:spPr>
          <a:xfrm flipH="1">
            <a:off x="2411" y="1286493"/>
            <a:ext cx="4674684" cy="4590779"/>
          </a:xfrm>
          <a:prstGeom prst="rect">
            <a:avLst/>
          </a:prstGeom>
        </p:spPr>
      </p:pic>
    </p:spTree>
    <p:extLst>
      <p:ext uri="{BB962C8B-B14F-4D97-AF65-F5344CB8AC3E}">
        <p14:creationId xmlns:p14="http://schemas.microsoft.com/office/powerpoint/2010/main" val="19460289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a16="http://schemas.microsoft.com/office/drawing/2014/main" id="{F7DBB453-3B2B-48E7-B508-1EE14D05A0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7694" y="366492"/>
            <a:ext cx="2916613" cy="584205"/>
          </a:xfrm>
          <a:prstGeom prst="rect">
            <a:avLst/>
          </a:prstGeom>
        </p:spPr>
      </p:pic>
      <p:pic>
        <p:nvPicPr>
          <p:cNvPr id="5" name="Picture 4" descr="Abstract steps on a light green pastel background">
            <a:extLst>
              <a:ext uri="{FF2B5EF4-FFF2-40B4-BE49-F238E27FC236}">
                <a16:creationId xmlns:a16="http://schemas.microsoft.com/office/drawing/2014/main" id="{9E2535ED-F744-59DB-EB8D-5B98DDA7AB7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307467"/>
            <a:ext cx="12200937" cy="456980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985420" y="1709738"/>
            <a:ext cx="10362029" cy="2852737"/>
          </a:xfrm>
        </p:spPr>
        <p:txBody>
          <a:bodyPr/>
          <a:lstStyle/>
          <a:p>
            <a:r>
              <a:rPr lang="en-GB">
                <a:cs typeface="Calibri Light"/>
              </a:rPr>
              <a:t>Next Steps</a:t>
            </a:r>
          </a:p>
        </p:txBody>
      </p:sp>
    </p:spTree>
    <p:extLst>
      <p:ext uri="{BB962C8B-B14F-4D97-AF65-F5344CB8AC3E}">
        <p14:creationId xmlns:p14="http://schemas.microsoft.com/office/powerpoint/2010/main" val="14614003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a:solidFill>
                  <a:schemeClr val="bg1"/>
                </a:solidFill>
                <a:latin typeface="Calibri"/>
                <a:ea typeface="+mj-lt"/>
                <a:cs typeface="+mj-lt"/>
              </a:rPr>
              <a:t>Phase 1: Almost Complete</a:t>
            </a:r>
          </a:p>
          <a:p>
            <a:endParaRPr lang="en-GB">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a:latin typeface="Calibri"/>
              <a:cs typeface="Arial"/>
            </a:endParaRPr>
          </a:p>
          <a:p>
            <a:pPr marL="0" indent="0">
              <a:buNone/>
            </a:pPr>
            <a:endParaRPr lang="en-GB" sz="1700">
              <a:latin typeface="Calibri"/>
              <a:cs typeface="Arial"/>
            </a:endParaRPr>
          </a:p>
          <a:p>
            <a:endParaRPr lang="en-GB">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326571" y="1455511"/>
            <a:ext cx="6923315" cy="402476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a:latin typeface="Calibri"/>
              <a:ea typeface="+mn-lt"/>
              <a:cs typeface="Arial"/>
            </a:endParaRPr>
          </a:p>
          <a:p>
            <a:r>
              <a:rPr lang="en-GB" sz="2400">
                <a:latin typeface="Calibri"/>
                <a:ea typeface="+mn-lt"/>
                <a:cs typeface="Arial"/>
              </a:rPr>
              <a:t>Congratulations</a:t>
            </a:r>
            <a:r>
              <a:rPr lang="en-GB" sz="2400">
                <a:latin typeface="Calibri"/>
                <a:cs typeface="Arial"/>
              </a:rPr>
              <a:t>, you have almost completed Phase 1 of your induction.  All the resources used today can be found </a:t>
            </a:r>
            <a:r>
              <a:rPr lang="en-GB" sz="2400">
                <a:solidFill>
                  <a:srgbClr val="0563C1"/>
                </a:solidFill>
                <a:latin typeface="Calibri"/>
                <a:cs typeface="Arial"/>
                <a:hlinkClick r:id="rId5"/>
              </a:rPr>
              <a:t>here</a:t>
            </a:r>
            <a:r>
              <a:rPr lang="en-GB" sz="2400">
                <a:latin typeface="Calibri"/>
                <a:cs typeface="Arial"/>
              </a:rPr>
              <a:t> on the Induction Moodle Page, or via the QR code here.</a:t>
            </a:r>
            <a:br>
              <a:rPr lang="en-GB" sz="2400">
                <a:latin typeface="Calibri"/>
                <a:cs typeface="Arial"/>
              </a:rPr>
            </a:br>
            <a:endParaRPr lang="en-US" sz="2400">
              <a:latin typeface="Calibri"/>
              <a:cs typeface="Arial"/>
            </a:endParaRPr>
          </a:p>
          <a:p>
            <a:endParaRPr lang="en-US">
              <a:latin typeface="Arial"/>
              <a:cs typeface="Arial"/>
            </a:endParaRPr>
          </a:p>
          <a:p>
            <a:endParaRPr lang="en-GB"/>
          </a:p>
          <a:p>
            <a:endParaRPr lang="en-GB" sz="2400">
              <a:latin typeface="Calibri" panose="020F0502020204030204"/>
              <a:cs typeface="Arial"/>
            </a:endParaRPr>
          </a:p>
          <a:p>
            <a:endParaRPr lang="en-US">
              <a:latin typeface="Calibri" panose="020F0502020204030204"/>
              <a:cs typeface="Calibri" panose="020F0502020204030204"/>
            </a:endParaRPr>
          </a:p>
          <a:p>
            <a:endParaRPr lang="en-US" sz="2000">
              <a:latin typeface="Arial"/>
              <a:cs typeface="Arial"/>
            </a:endParaRPr>
          </a:p>
          <a:p>
            <a:endParaRPr lang="en-GB" sz="2600">
              <a:cs typeface="Calibri" panose="020F0502020204030204"/>
            </a:endParaRPr>
          </a:p>
        </p:txBody>
      </p:sp>
      <p:pic>
        <p:nvPicPr>
          <p:cNvPr id="10" name="Picture 6" descr="A qr code on a white background&#10;&#10;Description automatically generated">
            <a:extLst>
              <a:ext uri="{FF2B5EF4-FFF2-40B4-BE49-F238E27FC236}">
                <a16:creationId xmlns:a16="http://schemas.microsoft.com/office/drawing/2014/main" id="{A7E5F0A5-1B89-D2F2-AF83-7D2C0FCA6959}"/>
              </a:ext>
            </a:extLst>
          </p:cNvPr>
          <p:cNvPicPr>
            <a:picLocks noChangeAspect="1"/>
          </p:cNvPicPr>
          <p:nvPr/>
        </p:nvPicPr>
        <p:blipFill rotWithShape="1">
          <a:blip r:embed="rId6"/>
          <a:srcRect l="6985" t="7480" r="8094" b="8791"/>
          <a:stretch/>
        </p:blipFill>
        <p:spPr>
          <a:xfrm>
            <a:off x="8621486" y="1970314"/>
            <a:ext cx="2329543" cy="2296886"/>
          </a:xfrm>
          <a:prstGeom prst="rect">
            <a:avLst/>
          </a:prstGeom>
        </p:spPr>
      </p:pic>
    </p:spTree>
    <p:extLst>
      <p:ext uri="{BB962C8B-B14F-4D97-AF65-F5344CB8AC3E}">
        <p14:creationId xmlns:p14="http://schemas.microsoft.com/office/powerpoint/2010/main" val="30983305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a:solidFill>
                  <a:schemeClr val="bg1"/>
                </a:solidFill>
                <a:latin typeface="Calibri"/>
                <a:ea typeface="+mj-lt"/>
                <a:cs typeface="+mj-lt"/>
              </a:rPr>
              <a:t>Phase 1: To Do</a:t>
            </a:r>
          </a:p>
          <a:p>
            <a:endParaRPr lang="en-GB">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a:latin typeface="Calibri"/>
              <a:cs typeface="Arial"/>
            </a:endParaRPr>
          </a:p>
          <a:p>
            <a:pPr marL="0" indent="0">
              <a:buNone/>
            </a:pPr>
            <a:endParaRPr lang="en-GB" sz="1700">
              <a:latin typeface="Calibri"/>
              <a:cs typeface="Arial"/>
            </a:endParaRPr>
          </a:p>
          <a:p>
            <a:endParaRPr lang="en-GB">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326571" y="1257589"/>
            <a:ext cx="6923315" cy="402476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a:latin typeface="Calibri"/>
              <a:ea typeface="+mn-lt"/>
              <a:cs typeface="Arial"/>
            </a:endParaRPr>
          </a:p>
          <a:p>
            <a:r>
              <a:rPr lang="en-GB" sz="2400">
                <a:ea typeface="+mn-lt"/>
                <a:cs typeface="+mn-lt"/>
              </a:rPr>
              <a:t>You now need to:</a:t>
            </a:r>
            <a:endParaRPr lang="en-GB" sz="2400">
              <a:ea typeface="+mn-lt"/>
              <a:cs typeface="Calibri"/>
            </a:endParaRPr>
          </a:p>
          <a:p>
            <a:endParaRPr lang="en-GB">
              <a:latin typeface="Calibri"/>
              <a:ea typeface="+mn-lt"/>
              <a:cs typeface="Calibri"/>
            </a:endParaRPr>
          </a:p>
          <a:p>
            <a:pPr lvl="1"/>
            <a:r>
              <a:rPr lang="en-GB" sz="2200">
                <a:latin typeface="Calibri"/>
                <a:ea typeface="+mn-lt"/>
                <a:cs typeface="Arial"/>
              </a:rPr>
              <a:t>Complete the </a:t>
            </a:r>
            <a:r>
              <a:rPr lang="en-GB" sz="2200">
                <a:latin typeface="Calibri"/>
                <a:cs typeface="Arial"/>
              </a:rPr>
              <a:t>Phase 1 and IT and Learning Technologies checklists. </a:t>
            </a:r>
            <a:endParaRPr lang="en-US" sz="2200">
              <a:latin typeface="Calibri"/>
              <a:cs typeface="Arial"/>
            </a:endParaRPr>
          </a:p>
          <a:p>
            <a:pPr lvl="1"/>
            <a:r>
              <a:rPr lang="en-GB" sz="2200">
                <a:latin typeface="Calibri"/>
                <a:cs typeface="Arial"/>
              </a:rPr>
              <a:t>These can be found </a:t>
            </a:r>
            <a:r>
              <a:rPr lang="en-GB" sz="2200">
                <a:solidFill>
                  <a:srgbClr val="0563C1"/>
                </a:solidFill>
                <a:latin typeface="Calibri"/>
                <a:cs typeface="Arial"/>
                <a:hlinkClick r:id="rId5"/>
              </a:rPr>
              <a:t>here</a:t>
            </a:r>
            <a:r>
              <a:rPr lang="en-GB" sz="2200">
                <a:latin typeface="Calibri"/>
                <a:cs typeface="Arial"/>
              </a:rPr>
              <a:t> on the Induction Moodle page or via the QR code opposite. You will have covered most of this today, however, this will act as a reminder of important actions you may still need to undertake. </a:t>
            </a:r>
            <a:endParaRPr lang="en-US" sz="2200">
              <a:latin typeface="Calibri"/>
              <a:cs typeface="Arial"/>
            </a:endParaRPr>
          </a:p>
          <a:p>
            <a:pPr marL="0" indent="0">
              <a:buNone/>
            </a:pPr>
            <a:br>
              <a:rPr lang="en-GB">
                <a:latin typeface="Arial"/>
                <a:cs typeface="Arial"/>
              </a:rPr>
            </a:br>
            <a:endParaRPr lang="en-US">
              <a:latin typeface="Arial"/>
              <a:cs typeface="Arial"/>
            </a:endParaRPr>
          </a:p>
          <a:p>
            <a:endParaRPr lang="en-US">
              <a:latin typeface="Arial"/>
              <a:cs typeface="Arial"/>
            </a:endParaRPr>
          </a:p>
          <a:p>
            <a:endParaRPr lang="en-GB"/>
          </a:p>
          <a:p>
            <a:endParaRPr lang="en-GB" sz="2400">
              <a:latin typeface="Calibri" panose="020F0502020204030204"/>
              <a:cs typeface="Arial"/>
            </a:endParaRPr>
          </a:p>
          <a:p>
            <a:endParaRPr lang="en-US">
              <a:latin typeface="Calibri" panose="020F0502020204030204"/>
              <a:cs typeface="Calibri" panose="020F0502020204030204"/>
            </a:endParaRPr>
          </a:p>
          <a:p>
            <a:endParaRPr lang="en-US" sz="2000">
              <a:latin typeface="Arial"/>
              <a:cs typeface="Arial"/>
            </a:endParaRPr>
          </a:p>
          <a:p>
            <a:endParaRPr lang="en-GB" sz="2600">
              <a:cs typeface="Calibri" panose="020F0502020204030204"/>
            </a:endParaRPr>
          </a:p>
        </p:txBody>
      </p:sp>
      <p:pic>
        <p:nvPicPr>
          <p:cNvPr id="6" name="Picture 4" descr="A qr code on a white background&#10;&#10;Description automatically generated">
            <a:extLst>
              <a:ext uri="{FF2B5EF4-FFF2-40B4-BE49-F238E27FC236}">
                <a16:creationId xmlns:a16="http://schemas.microsoft.com/office/drawing/2014/main" id="{42F81E82-3C51-5640-8EEA-CA8E13258D80}"/>
              </a:ext>
            </a:extLst>
          </p:cNvPr>
          <p:cNvPicPr>
            <a:picLocks noChangeAspect="1"/>
          </p:cNvPicPr>
          <p:nvPr/>
        </p:nvPicPr>
        <p:blipFill>
          <a:blip r:embed="rId6"/>
          <a:stretch>
            <a:fillRect/>
          </a:stretch>
        </p:blipFill>
        <p:spPr>
          <a:xfrm>
            <a:off x="8592658" y="2120989"/>
            <a:ext cx="2940888" cy="2940888"/>
          </a:xfrm>
          <a:prstGeom prst="rect">
            <a:avLst/>
          </a:prstGeom>
        </p:spPr>
      </p:pic>
    </p:spTree>
    <p:extLst>
      <p:ext uri="{BB962C8B-B14F-4D97-AF65-F5344CB8AC3E}">
        <p14:creationId xmlns:p14="http://schemas.microsoft.com/office/powerpoint/2010/main" val="39544235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a:solidFill>
                  <a:schemeClr val="bg1"/>
                </a:solidFill>
                <a:latin typeface="Calibri"/>
                <a:ea typeface="+mj-lt"/>
                <a:cs typeface="+mj-lt"/>
              </a:rPr>
              <a:t>Phase 2: Essential Activity Completion</a:t>
            </a:r>
          </a:p>
          <a:p>
            <a:endParaRPr lang="en-GB">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a:latin typeface="Calibri"/>
              <a:cs typeface="Arial"/>
            </a:endParaRPr>
          </a:p>
          <a:p>
            <a:pPr marL="0" indent="0">
              <a:buNone/>
            </a:pPr>
            <a:endParaRPr lang="en-GB" sz="1700">
              <a:latin typeface="Calibri"/>
              <a:cs typeface="Arial"/>
            </a:endParaRPr>
          </a:p>
          <a:p>
            <a:endParaRPr lang="en-GB">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326571" y="1455511"/>
            <a:ext cx="9209314" cy="402476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a:ea typeface="+mn-lt"/>
                <a:cs typeface="+mn-lt"/>
              </a:rPr>
              <a:t>Over the next 3 weeks (5 if part time or apprentice) you will complete the activities on Moodle. These are fundamental to future success as a student at UCC. These include:</a:t>
            </a:r>
            <a:endParaRPr lang="en-US" sz="2400">
              <a:latin typeface="Calibri"/>
              <a:cs typeface="Calibri" panose="020F0502020204030204"/>
            </a:endParaRPr>
          </a:p>
          <a:p>
            <a:endParaRPr lang="en-GB" sz="2400">
              <a:latin typeface="Calibri"/>
              <a:cs typeface="Calibri"/>
            </a:endParaRPr>
          </a:p>
          <a:p>
            <a:pPr lvl="1"/>
            <a:r>
              <a:rPr lang="en-GB" sz="2000">
                <a:latin typeface="Calibri"/>
                <a:cs typeface="Arial"/>
              </a:rPr>
              <a:t>Library 1 visit.</a:t>
            </a:r>
            <a:endParaRPr lang="en-US" sz="2000">
              <a:latin typeface="Calibri"/>
              <a:ea typeface="Calibri"/>
              <a:cs typeface="Arial"/>
            </a:endParaRPr>
          </a:p>
          <a:p>
            <a:pPr lvl="1"/>
            <a:r>
              <a:rPr lang="en-GB" sz="2000">
                <a:latin typeface="Calibri"/>
                <a:cs typeface="Arial"/>
              </a:rPr>
              <a:t>Independent eLearning: Note taking, Introduction to Academic Reading and Time Management. </a:t>
            </a:r>
            <a:endParaRPr lang="en-US" sz="2000">
              <a:latin typeface="Calibri"/>
              <a:cs typeface="Arial"/>
            </a:endParaRPr>
          </a:p>
          <a:p>
            <a:endParaRPr lang="en-GB" sz="2400">
              <a:latin typeface="Calibri"/>
              <a:cs typeface="Calibri"/>
            </a:endParaRPr>
          </a:p>
          <a:p>
            <a:r>
              <a:rPr lang="en-GB" sz="2400">
                <a:latin typeface="Calibri"/>
                <a:cs typeface="Calibri"/>
              </a:rPr>
              <a:t>These can be found </a:t>
            </a:r>
            <a:r>
              <a:rPr lang="en-GB" sz="2400">
                <a:latin typeface="Calibri"/>
                <a:cs typeface="Calibri"/>
                <a:hlinkClick r:id="rId5"/>
              </a:rPr>
              <a:t>here</a:t>
            </a:r>
            <a:r>
              <a:rPr lang="en-GB" sz="2400">
                <a:latin typeface="Calibri"/>
                <a:cs typeface="Calibri"/>
              </a:rPr>
              <a:t> on Moodle of via the QR code opposite. Don’t forget to use the Phase 2 checklist to guide you on what to do. </a:t>
            </a:r>
          </a:p>
          <a:p>
            <a:endParaRPr lang="en-GB" sz="2400">
              <a:latin typeface="Calibri"/>
              <a:cs typeface="Calibri"/>
            </a:endParaRPr>
          </a:p>
          <a:p>
            <a:pPr marL="0" indent="0">
              <a:buNone/>
            </a:pPr>
            <a:endParaRPr lang="en-GB">
              <a:latin typeface="Arial"/>
              <a:ea typeface="+mn-lt"/>
              <a:cs typeface="Arial"/>
            </a:endParaRPr>
          </a:p>
          <a:p>
            <a:endParaRPr lang="en-US" sz="2400">
              <a:latin typeface="Calibri"/>
              <a:cs typeface="Arial"/>
            </a:endParaRPr>
          </a:p>
          <a:p>
            <a:endParaRPr lang="en-GB">
              <a:latin typeface="Calibri"/>
              <a:cs typeface="Calibri" panose="020F0502020204030204"/>
            </a:endParaRPr>
          </a:p>
          <a:p>
            <a:endParaRPr lang="en-GB" sz="2400">
              <a:cs typeface="Arial"/>
            </a:endParaRPr>
          </a:p>
          <a:p>
            <a:endParaRPr lang="en-US">
              <a:latin typeface="Calibri" panose="020F0502020204030204"/>
              <a:cs typeface="Calibri" panose="020F0502020204030204"/>
            </a:endParaRPr>
          </a:p>
          <a:p>
            <a:endParaRPr lang="en-US" sz="2000">
              <a:latin typeface="Arial"/>
              <a:cs typeface="Arial"/>
            </a:endParaRPr>
          </a:p>
          <a:p>
            <a:endParaRPr lang="en-GB" sz="2600">
              <a:latin typeface="Calibri" panose="020F0502020204030204"/>
              <a:cs typeface="Calibri" panose="020F0502020204030204"/>
            </a:endParaRPr>
          </a:p>
        </p:txBody>
      </p:sp>
      <p:pic>
        <p:nvPicPr>
          <p:cNvPr id="6" name="Picture 4" descr="A qr code on a white background&#10;&#10;Description automatically generated">
            <a:extLst>
              <a:ext uri="{FF2B5EF4-FFF2-40B4-BE49-F238E27FC236}">
                <a16:creationId xmlns:a16="http://schemas.microsoft.com/office/drawing/2014/main" id="{6A6270E8-7437-E009-B38F-D4859C796EAD}"/>
              </a:ext>
            </a:extLst>
          </p:cNvPr>
          <p:cNvPicPr>
            <a:picLocks noChangeAspect="1"/>
          </p:cNvPicPr>
          <p:nvPr/>
        </p:nvPicPr>
        <p:blipFill>
          <a:blip r:embed="rId6"/>
          <a:stretch>
            <a:fillRect/>
          </a:stretch>
        </p:blipFill>
        <p:spPr>
          <a:xfrm>
            <a:off x="9600183" y="2549640"/>
            <a:ext cx="2110186" cy="2110186"/>
          </a:xfrm>
          <a:prstGeom prst="rect">
            <a:avLst/>
          </a:prstGeom>
        </p:spPr>
      </p:pic>
    </p:spTree>
    <p:extLst>
      <p:ext uri="{BB962C8B-B14F-4D97-AF65-F5344CB8AC3E}">
        <p14:creationId xmlns:p14="http://schemas.microsoft.com/office/powerpoint/2010/main" val="21880285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a:solidFill>
                  <a:schemeClr val="bg1"/>
                </a:solidFill>
                <a:latin typeface="Calibri"/>
                <a:ea typeface="+mj-lt"/>
                <a:cs typeface="+mj-lt"/>
              </a:rPr>
              <a:t>Phase 2: Optional Activities</a:t>
            </a:r>
          </a:p>
          <a:p>
            <a:endParaRPr lang="en-GB">
              <a:cs typeface="Calibri Light"/>
            </a:endParaRPr>
          </a:p>
        </p:txBody>
      </p:sp>
      <p:sp>
        <p:nvSpPr>
          <p:cNvPr id="4" name="Content Placeholder 3">
            <a:extLst>
              <a:ext uri="{FF2B5EF4-FFF2-40B4-BE49-F238E27FC236}">
                <a16:creationId xmlns:a16="http://schemas.microsoft.com/office/drawing/2014/main" id="{F9E77862-2EB8-EE3A-02B6-AC32785F5888}"/>
              </a:ext>
            </a:extLst>
          </p:cNvPr>
          <p:cNvSpPr>
            <a:spLocks noGrp="1"/>
          </p:cNvSpPr>
          <p:nvPr>
            <p:ph idx="1"/>
          </p:nvPr>
        </p:nvSpPr>
        <p:spPr/>
        <p:txBody>
          <a:bodyPr vert="horz" lIns="91440" tIns="45720" rIns="91440" bIns="45720" rtlCol="0" anchor="t">
            <a:normAutofit/>
          </a:bodyPr>
          <a:lstStyle/>
          <a:p>
            <a:pPr marL="0" indent="0">
              <a:buNone/>
            </a:pPr>
            <a:r>
              <a:rPr lang="en-GB" b="1">
                <a:ea typeface="Calibri" panose="020F0502020204030204"/>
                <a:cs typeface="Calibri" panose="020F0502020204030204"/>
              </a:rPr>
              <a:t>Drop-in Support</a:t>
            </a:r>
            <a:endParaRPr lang="en-US">
              <a:ea typeface="Calibri" panose="020F0502020204030204"/>
              <a:cs typeface="Calibri" panose="020F0502020204030204"/>
            </a:endParaRPr>
          </a:p>
          <a:p>
            <a:pPr marL="0" indent="0">
              <a:buNone/>
            </a:pPr>
            <a:endParaRPr lang="en-GB" b="1">
              <a:ea typeface="Calibri" panose="020F0502020204030204"/>
              <a:cs typeface="Calibri" panose="020F0502020204030204"/>
            </a:endParaRPr>
          </a:p>
          <a:p>
            <a:pPr>
              <a:buFont typeface="Arial"/>
              <a:buChar char="•"/>
            </a:pPr>
            <a:r>
              <a:rPr lang="en-US" sz="2200">
                <a:ea typeface="Calibri" panose="020F0502020204030204"/>
                <a:cs typeface="Calibri" panose="020F0502020204030204"/>
              </a:rPr>
              <a:t>Attend 'drop in' support sessions with Eliza Bebb on campus room HE105 if you need general support:</a:t>
            </a:r>
          </a:p>
          <a:p>
            <a:pPr>
              <a:buFont typeface="Arial"/>
              <a:buChar char="•"/>
            </a:pPr>
            <a:endParaRPr lang="en-US" sz="2200">
              <a:ea typeface="Calibri" panose="020F0502020204030204"/>
              <a:cs typeface="Calibri" panose="020F0502020204030204"/>
            </a:endParaRPr>
          </a:p>
          <a:p>
            <a:pPr marL="971550" lvl="1" indent="-285750">
              <a:buFont typeface="Arial"/>
              <a:buChar char="•"/>
            </a:pPr>
            <a:r>
              <a:rPr lang="en-US" sz="2200">
                <a:ea typeface="Calibri" panose="020F0502020204030204"/>
                <a:cs typeface="Calibri" panose="020F0502020204030204"/>
              </a:rPr>
              <a:t>Monday 22nd September, 12-1pm, Room HE105</a:t>
            </a:r>
          </a:p>
          <a:p>
            <a:pPr marL="971550" lvl="1" indent="-285750">
              <a:buFont typeface="Arial"/>
              <a:buChar char="•"/>
            </a:pPr>
            <a:r>
              <a:rPr lang="en-US" sz="2200">
                <a:ea typeface="Calibri" panose="020F0502020204030204"/>
                <a:cs typeface="Calibri" panose="020F0502020204030204"/>
              </a:rPr>
              <a:t>Tuesday 23rd September, 1-2pm, Room HE105</a:t>
            </a:r>
          </a:p>
          <a:p>
            <a:pPr marL="971550" lvl="1" indent="-285750">
              <a:buFont typeface="Arial"/>
              <a:buChar char="•"/>
            </a:pPr>
            <a:r>
              <a:rPr lang="en-US" sz="2200">
                <a:ea typeface="Calibri" panose="020F0502020204030204"/>
                <a:cs typeface="Calibri" panose="020F0502020204030204"/>
              </a:rPr>
              <a:t>Wednesday 24th September, 12-1pm, Room HE105</a:t>
            </a:r>
          </a:p>
          <a:p>
            <a:pPr marL="971550" lvl="1" indent="-285750">
              <a:buFont typeface="Arial"/>
              <a:buChar char="•"/>
            </a:pPr>
            <a:r>
              <a:rPr lang="en-US" sz="2200">
                <a:ea typeface="Calibri" panose="020F0502020204030204"/>
                <a:cs typeface="Calibri" panose="020F0502020204030204"/>
              </a:rPr>
              <a:t>Thursday 25th September, 1-2pm, Room HE105.</a:t>
            </a:r>
          </a:p>
          <a:p>
            <a:pPr marL="0" indent="0">
              <a:buNone/>
            </a:pPr>
            <a:endParaRPr lang="en-US">
              <a:ea typeface="Calibri" panose="020F0502020204030204"/>
              <a:cs typeface="Calibri" panose="020F0502020204030204"/>
            </a:endParaRPr>
          </a:p>
        </p:txBody>
      </p:sp>
    </p:spTree>
    <p:extLst>
      <p:ext uri="{BB962C8B-B14F-4D97-AF65-F5344CB8AC3E}">
        <p14:creationId xmlns:p14="http://schemas.microsoft.com/office/powerpoint/2010/main" val="39339319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a:solidFill>
                  <a:schemeClr val="bg1"/>
                </a:solidFill>
                <a:latin typeface="Calibri"/>
                <a:ea typeface="+mj-lt"/>
                <a:cs typeface="+mj-lt"/>
              </a:rPr>
              <a:t>Phase 3: Essential Activity Completion</a:t>
            </a:r>
          </a:p>
          <a:p>
            <a:endParaRPr lang="en-GB">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endParaRPr lang="en-GB" sz="3000">
              <a:latin typeface="Calibri"/>
              <a:cs typeface="Arial"/>
            </a:endParaRPr>
          </a:p>
          <a:p>
            <a:pPr marL="0" indent="0">
              <a:buNone/>
            </a:pPr>
            <a:endParaRPr lang="en-GB" sz="1700">
              <a:latin typeface="Calibri"/>
              <a:cs typeface="Arial"/>
            </a:endParaRPr>
          </a:p>
          <a:p>
            <a:endParaRPr lang="en-GB">
              <a:cs typeface="Calibri"/>
            </a:endParaRPr>
          </a:p>
        </p:txBody>
      </p:sp>
      <p:sp>
        <p:nvSpPr>
          <p:cNvPr id="3" name="Content Placeholder 2">
            <a:extLst>
              <a:ext uri="{FF2B5EF4-FFF2-40B4-BE49-F238E27FC236}">
                <a16:creationId xmlns:a16="http://schemas.microsoft.com/office/drawing/2014/main" id="{A794441E-BF7A-97FA-9381-947C71E5175D}"/>
              </a:ext>
            </a:extLst>
          </p:cNvPr>
          <p:cNvSpPr>
            <a:spLocks noGrp="1"/>
          </p:cNvSpPr>
          <p:nvPr/>
        </p:nvSpPr>
        <p:spPr>
          <a:xfrm>
            <a:off x="326571" y="1455511"/>
            <a:ext cx="9209314" cy="513552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a:ea typeface="+mn-lt"/>
                <a:cs typeface="+mn-lt"/>
              </a:rPr>
              <a:t>To extend your learning and develop your academic skills you will continue to undertake additional learning activities over the semester. Again, these are fundamental to your success as a student at UCC. </a:t>
            </a:r>
            <a:endParaRPr lang="en-US" sz="2200">
              <a:ea typeface="+mn-lt"/>
              <a:cs typeface="+mn-lt"/>
            </a:endParaRPr>
          </a:p>
          <a:p>
            <a:endParaRPr lang="en-GB" sz="2200">
              <a:ea typeface="+mn-lt"/>
              <a:cs typeface="+mn-lt"/>
            </a:endParaRPr>
          </a:p>
          <a:p>
            <a:r>
              <a:rPr lang="en-GB" sz="2200">
                <a:ea typeface="+mn-lt"/>
                <a:cs typeface="+mn-lt"/>
              </a:rPr>
              <a:t>Activities include:</a:t>
            </a:r>
            <a:endParaRPr lang="en-US" sz="2200">
              <a:ea typeface="+mn-lt"/>
              <a:cs typeface="+mn-lt"/>
            </a:endParaRPr>
          </a:p>
          <a:p>
            <a:pPr lvl="1"/>
            <a:r>
              <a:rPr lang="en-GB" sz="1400">
                <a:ea typeface="+mn-lt"/>
                <a:cs typeface="Arial"/>
              </a:rPr>
              <a:t>Library Workshop 2 to develop your research skills (organised by Course Leader). </a:t>
            </a:r>
            <a:endParaRPr lang="en-US" sz="1400">
              <a:ea typeface="+mn-lt"/>
              <a:cs typeface="Arial"/>
            </a:endParaRPr>
          </a:p>
          <a:p>
            <a:pPr lvl="1"/>
            <a:r>
              <a:rPr lang="en-GB" sz="1400">
                <a:ea typeface="+mn-lt"/>
                <a:cs typeface="Arial"/>
              </a:rPr>
              <a:t>Attend session on using ATS2 to submit assignments. </a:t>
            </a:r>
            <a:endParaRPr lang="en-US" sz="1400">
              <a:ea typeface="+mn-lt"/>
              <a:cs typeface="Arial"/>
            </a:endParaRPr>
          </a:p>
          <a:p>
            <a:pPr lvl="1"/>
            <a:r>
              <a:rPr lang="en-GB" sz="1400">
                <a:ea typeface="+mn-lt"/>
                <a:cs typeface="Arial"/>
              </a:rPr>
              <a:t>Completing Academic Integrity and Referencing eLearning. </a:t>
            </a:r>
            <a:endParaRPr lang="en-US" sz="1400">
              <a:ea typeface="+mn-lt"/>
              <a:cs typeface="Arial"/>
            </a:endParaRPr>
          </a:p>
          <a:p>
            <a:pPr lvl="1"/>
            <a:r>
              <a:rPr lang="en-GB" sz="1400">
                <a:ea typeface="+mn-lt"/>
                <a:cs typeface="Arial"/>
              </a:rPr>
              <a:t>UEA Students: Study the UEA Validated Qualifications eLearning in the Academic Skills Centre to find out about your degree programme and how it operates. </a:t>
            </a:r>
          </a:p>
          <a:p>
            <a:pPr lvl="1"/>
            <a:r>
              <a:rPr lang="en-GB" sz="1400">
                <a:ea typeface="+mn-lt"/>
                <a:cs typeface="Arial"/>
              </a:rPr>
              <a:t>UEA Students: Study the Understanding Grading and Feedback on UEA Validated courses eLearning to find out about the assessment process, marking criteria, and feedback loop. </a:t>
            </a:r>
            <a:endParaRPr lang="en-GB" sz="2200">
              <a:latin typeface="Calibri"/>
              <a:ea typeface="+mn-lt"/>
              <a:cs typeface="Arial"/>
            </a:endParaRPr>
          </a:p>
          <a:p>
            <a:r>
              <a:rPr lang="en-GB" sz="2200">
                <a:ea typeface="+mn-lt"/>
                <a:cs typeface="+mn-lt"/>
              </a:rPr>
              <a:t>Details of the activities to be completed and associated checklists can be found </a:t>
            </a:r>
            <a:r>
              <a:rPr lang="en-GB" sz="2200">
                <a:solidFill>
                  <a:srgbClr val="0563C1"/>
                </a:solidFill>
                <a:ea typeface="+mn-lt"/>
                <a:cs typeface="+mn-lt"/>
                <a:hlinkClick r:id="rId5"/>
              </a:rPr>
              <a:t>here</a:t>
            </a:r>
            <a:r>
              <a:rPr lang="en-GB" sz="2200">
                <a:ea typeface="+mn-lt"/>
                <a:cs typeface="+mn-lt"/>
              </a:rPr>
              <a:t> or via the QR code opposite.</a:t>
            </a:r>
          </a:p>
          <a:p>
            <a:endParaRPr lang="en-GB" sz="2400">
              <a:latin typeface="Calibri"/>
              <a:cs typeface="Calibri"/>
            </a:endParaRPr>
          </a:p>
          <a:p>
            <a:endParaRPr lang="en-GB" sz="2400">
              <a:latin typeface="Calibri"/>
              <a:cs typeface="Calibri"/>
            </a:endParaRPr>
          </a:p>
          <a:p>
            <a:pPr marL="0" indent="0">
              <a:buNone/>
            </a:pPr>
            <a:endParaRPr lang="en-GB">
              <a:latin typeface="Arial"/>
              <a:ea typeface="+mn-lt"/>
              <a:cs typeface="Arial"/>
            </a:endParaRPr>
          </a:p>
          <a:p>
            <a:endParaRPr lang="en-US" sz="2400">
              <a:latin typeface="Calibri"/>
              <a:cs typeface="Arial"/>
            </a:endParaRPr>
          </a:p>
          <a:p>
            <a:endParaRPr lang="en-GB">
              <a:latin typeface="Calibri"/>
              <a:cs typeface="Calibri" panose="020F0502020204030204"/>
            </a:endParaRPr>
          </a:p>
          <a:p>
            <a:endParaRPr lang="en-GB" sz="2400">
              <a:cs typeface="Arial"/>
            </a:endParaRPr>
          </a:p>
          <a:p>
            <a:endParaRPr lang="en-US">
              <a:latin typeface="Calibri" panose="020F0502020204030204"/>
              <a:cs typeface="Calibri" panose="020F0502020204030204"/>
            </a:endParaRPr>
          </a:p>
          <a:p>
            <a:endParaRPr lang="en-US" sz="2000">
              <a:latin typeface="Arial"/>
              <a:cs typeface="Arial"/>
            </a:endParaRPr>
          </a:p>
          <a:p>
            <a:endParaRPr lang="en-GB" sz="2600">
              <a:latin typeface="Calibri" panose="020F0502020204030204"/>
              <a:cs typeface="Calibri" panose="020F0502020204030204"/>
            </a:endParaRPr>
          </a:p>
        </p:txBody>
      </p:sp>
      <p:pic>
        <p:nvPicPr>
          <p:cNvPr id="10" name="Picture 7" descr="A qr code on a white background&#10;&#10;Description automatically generated">
            <a:extLst>
              <a:ext uri="{FF2B5EF4-FFF2-40B4-BE49-F238E27FC236}">
                <a16:creationId xmlns:a16="http://schemas.microsoft.com/office/drawing/2014/main" id="{9DCB8B7F-AD61-1937-F98C-0D3AFFD7949C}"/>
              </a:ext>
            </a:extLst>
          </p:cNvPr>
          <p:cNvPicPr>
            <a:picLocks noChangeAspect="1"/>
          </p:cNvPicPr>
          <p:nvPr/>
        </p:nvPicPr>
        <p:blipFill>
          <a:blip r:embed="rId6"/>
          <a:stretch>
            <a:fillRect/>
          </a:stretch>
        </p:blipFill>
        <p:spPr>
          <a:xfrm>
            <a:off x="9057898" y="2271456"/>
            <a:ext cx="2743200" cy="2743200"/>
          </a:xfrm>
          <a:prstGeom prst="rect">
            <a:avLst/>
          </a:prstGeom>
        </p:spPr>
      </p:pic>
    </p:spTree>
    <p:extLst>
      <p:ext uri="{BB962C8B-B14F-4D97-AF65-F5344CB8AC3E}">
        <p14:creationId xmlns:p14="http://schemas.microsoft.com/office/powerpoint/2010/main" val="5691747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95184"/>
            <a:ext cx="11559822" cy="1325563"/>
          </a:xfrm>
        </p:spPr>
        <p:txBody>
          <a:bodyPr/>
          <a:lstStyle/>
          <a:p>
            <a:r>
              <a:rPr lang="en-GB">
                <a:solidFill>
                  <a:schemeClr val="bg1"/>
                </a:solidFill>
                <a:latin typeface="Calibri"/>
                <a:ea typeface="+mj-lt"/>
                <a:cs typeface="+mj-lt"/>
              </a:rPr>
              <a:t>Phase 3 &amp; Beyond: Academic Skills Development</a:t>
            </a:r>
          </a:p>
          <a:p>
            <a:endParaRPr lang="en-GB">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7839939" cy="4351338"/>
          </a:xfrm>
        </p:spPr>
        <p:txBody>
          <a:bodyPr vert="horz" lIns="91440" tIns="45720" rIns="91440" bIns="45720" rtlCol="0" anchor="t">
            <a:normAutofit/>
          </a:bodyPr>
          <a:lstStyle/>
          <a:p>
            <a:pPr>
              <a:buFont typeface="Arial"/>
              <a:buChar char="•"/>
            </a:pPr>
            <a:endParaRPr lang="en-GB" sz="3000">
              <a:latin typeface="Calibri"/>
              <a:cs typeface="Arial"/>
            </a:endParaRPr>
          </a:p>
          <a:p>
            <a:pPr marL="0" indent="0">
              <a:buNone/>
            </a:pPr>
            <a:endParaRPr lang="en-GB" sz="1700">
              <a:latin typeface="Calibri"/>
              <a:cs typeface="Arial"/>
            </a:endParaRPr>
          </a:p>
          <a:p>
            <a:endParaRPr lang="en-GB">
              <a:cs typeface="Calibri"/>
            </a:endParaRPr>
          </a:p>
        </p:txBody>
      </p:sp>
      <p:sp>
        <p:nvSpPr>
          <p:cNvPr id="13" name="TextBox 12">
            <a:extLst>
              <a:ext uri="{FF2B5EF4-FFF2-40B4-BE49-F238E27FC236}">
                <a16:creationId xmlns:a16="http://schemas.microsoft.com/office/drawing/2014/main" id="{1E320A0C-8468-65DD-BC23-33D867B899D0}"/>
              </a:ext>
            </a:extLst>
          </p:cNvPr>
          <p:cNvSpPr txBox="1"/>
          <p:nvPr/>
        </p:nvSpPr>
        <p:spPr>
          <a:xfrm>
            <a:off x="719666" y="1848555"/>
            <a:ext cx="7323667"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GB" sz="2000">
                <a:ea typeface="+mn-lt"/>
                <a:cs typeface="+mn-lt"/>
              </a:rPr>
              <a:t>As your studies progress, you will start to want to develop new academic skills to further your learning and future success.  </a:t>
            </a:r>
          </a:p>
          <a:p>
            <a:pPr marL="457200" indent="-457200">
              <a:buFont typeface="Arial"/>
              <a:buChar char="•"/>
            </a:pPr>
            <a:endParaRPr lang="en-GB" sz="2000" b="1">
              <a:ea typeface="+mn-lt"/>
              <a:cs typeface="+mn-lt"/>
            </a:endParaRPr>
          </a:p>
          <a:p>
            <a:pPr marL="457200" indent="-457200">
              <a:buFont typeface="Arial"/>
              <a:buChar char="•"/>
            </a:pPr>
            <a:r>
              <a:rPr lang="en-GB" sz="2000" b="1">
                <a:ea typeface="+mn-lt"/>
                <a:cs typeface="+mn-lt"/>
              </a:rPr>
              <a:t>When you are ready and it's the right time,</a:t>
            </a:r>
            <a:r>
              <a:rPr lang="en-GB" sz="2000">
                <a:ea typeface="+mn-lt"/>
                <a:cs typeface="+mn-lt"/>
              </a:rPr>
              <a:t> take time to review and complete our eLearning courses and access academic learning resources which can be found in the </a:t>
            </a:r>
            <a:r>
              <a:rPr lang="en-GB" sz="2000">
                <a:solidFill>
                  <a:srgbClr val="0563C1"/>
                </a:solidFill>
                <a:cs typeface="Arial"/>
                <a:hlinkClick r:id="rId5"/>
              </a:rPr>
              <a:t>Academic Skills Centre</a:t>
            </a:r>
            <a:r>
              <a:rPr lang="en-GB" sz="2000">
                <a:ea typeface="+mn-lt"/>
                <a:cs typeface="+mn-lt"/>
              </a:rPr>
              <a:t>. </a:t>
            </a:r>
          </a:p>
          <a:p>
            <a:pPr marL="457200" indent="-457200">
              <a:buFont typeface="Arial"/>
              <a:buChar char="•"/>
            </a:pPr>
            <a:endParaRPr lang="en-GB" sz="2000">
              <a:ea typeface="+mn-lt"/>
              <a:cs typeface="+mn-lt"/>
            </a:endParaRPr>
          </a:p>
          <a:p>
            <a:pPr marL="457200" indent="-457200">
              <a:buFont typeface="Arial"/>
              <a:buChar char="•"/>
            </a:pPr>
            <a:r>
              <a:rPr lang="en-GB" sz="2000">
                <a:solidFill>
                  <a:srgbClr val="000000"/>
                </a:solidFill>
                <a:ea typeface="+mn-lt"/>
                <a:cs typeface="+mn-lt"/>
              </a:rPr>
              <a:t>You are also encouraged to book </a:t>
            </a:r>
            <a:r>
              <a:rPr lang="en-GB" sz="2000" b="1">
                <a:solidFill>
                  <a:srgbClr val="000000"/>
                </a:solidFill>
                <a:ea typeface="+mn-lt"/>
                <a:cs typeface="+mn-lt"/>
              </a:rPr>
              <a:t>academic tutorials </a:t>
            </a:r>
            <a:r>
              <a:rPr lang="en-GB" sz="2000">
                <a:solidFill>
                  <a:srgbClr val="000000"/>
                </a:solidFill>
                <a:ea typeface="+mn-lt"/>
                <a:cs typeface="+mn-lt"/>
              </a:rPr>
              <a:t>and a </a:t>
            </a:r>
            <a:r>
              <a:rPr lang="en-GB" sz="2000" b="1">
                <a:solidFill>
                  <a:srgbClr val="000000"/>
                </a:solidFill>
                <a:ea typeface="+mn-lt"/>
                <a:cs typeface="+mn-lt"/>
              </a:rPr>
              <a:t>pastoral tutorial</a:t>
            </a:r>
            <a:r>
              <a:rPr lang="en-GB" sz="2000">
                <a:solidFill>
                  <a:srgbClr val="000000"/>
                </a:solidFill>
                <a:ea typeface="+mn-lt"/>
                <a:cs typeface="+mn-lt"/>
              </a:rPr>
              <a:t>.</a:t>
            </a:r>
            <a:r>
              <a:rPr lang="en-GB" sz="2400">
                <a:solidFill>
                  <a:srgbClr val="000000"/>
                </a:solidFill>
                <a:ea typeface="+mn-lt"/>
                <a:cs typeface="+mn-lt"/>
              </a:rPr>
              <a:t> </a:t>
            </a:r>
            <a:r>
              <a:rPr lang="en-GB" sz="2000">
                <a:solidFill>
                  <a:srgbClr val="000000"/>
                </a:solidFill>
                <a:ea typeface="+mn-lt"/>
                <a:cs typeface="+mn-lt"/>
              </a:rPr>
              <a:t>Your course team will explain more about these. </a:t>
            </a:r>
            <a:endParaRPr lang="en-GB" sz="2000">
              <a:solidFill>
                <a:srgbClr val="000000"/>
              </a:solidFill>
              <a:cs typeface="Calibri"/>
            </a:endParaRPr>
          </a:p>
          <a:p>
            <a:pPr marL="457200" indent="-457200">
              <a:buFont typeface="Arial"/>
              <a:buChar char="•"/>
            </a:pPr>
            <a:endParaRPr lang="en-GB" sz="2400">
              <a:solidFill>
                <a:srgbClr val="000000"/>
              </a:solidFill>
              <a:cs typeface="Calibri"/>
            </a:endParaRPr>
          </a:p>
        </p:txBody>
      </p:sp>
      <p:pic>
        <p:nvPicPr>
          <p:cNvPr id="14" name="Picture 13" descr="A green sign with white text&#10;&#10;Description automatically generated">
            <a:extLst>
              <a:ext uri="{FF2B5EF4-FFF2-40B4-BE49-F238E27FC236}">
                <a16:creationId xmlns:a16="http://schemas.microsoft.com/office/drawing/2014/main" id="{7EE0826A-242C-BA28-3AD8-C9ADA7E36ABD}"/>
              </a:ext>
            </a:extLst>
          </p:cNvPr>
          <p:cNvPicPr>
            <a:picLocks noChangeAspect="1"/>
          </p:cNvPicPr>
          <p:nvPr/>
        </p:nvPicPr>
        <p:blipFill>
          <a:blip r:embed="rId6"/>
          <a:stretch>
            <a:fillRect/>
          </a:stretch>
        </p:blipFill>
        <p:spPr>
          <a:xfrm>
            <a:off x="8435623" y="1970912"/>
            <a:ext cx="3251199" cy="813622"/>
          </a:xfrm>
          <a:prstGeom prst="rect">
            <a:avLst/>
          </a:prstGeom>
        </p:spPr>
      </p:pic>
      <p:pic>
        <p:nvPicPr>
          <p:cNvPr id="16" name="Picture 15" descr="A qr code on a white background&#10;&#10;Description automatically generated">
            <a:extLst>
              <a:ext uri="{FF2B5EF4-FFF2-40B4-BE49-F238E27FC236}">
                <a16:creationId xmlns:a16="http://schemas.microsoft.com/office/drawing/2014/main" id="{6BB34691-8388-4356-7903-B2D1D88D2732}"/>
              </a:ext>
            </a:extLst>
          </p:cNvPr>
          <p:cNvPicPr>
            <a:picLocks noChangeAspect="1"/>
          </p:cNvPicPr>
          <p:nvPr/>
        </p:nvPicPr>
        <p:blipFill>
          <a:blip r:embed="rId7"/>
          <a:stretch>
            <a:fillRect/>
          </a:stretch>
        </p:blipFill>
        <p:spPr>
          <a:xfrm>
            <a:off x="8619067" y="2904067"/>
            <a:ext cx="2743200" cy="2743200"/>
          </a:xfrm>
          <a:prstGeom prst="rect">
            <a:avLst/>
          </a:prstGeom>
        </p:spPr>
      </p:pic>
    </p:spTree>
    <p:extLst>
      <p:ext uri="{BB962C8B-B14F-4D97-AF65-F5344CB8AC3E}">
        <p14:creationId xmlns:p14="http://schemas.microsoft.com/office/powerpoint/2010/main" val="14392428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a16="http://schemas.microsoft.com/office/drawing/2014/main" id="{F7DBB453-3B2B-48E7-B508-1EE14D05A0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7694" y="366492"/>
            <a:ext cx="2916613" cy="58420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6433044" y="2006621"/>
            <a:ext cx="4904510" cy="2852737"/>
          </a:xfrm>
        </p:spPr>
        <p:txBody>
          <a:bodyPr vert="horz" lIns="91440" tIns="45720" rIns="91440" bIns="45720" rtlCol="0" anchor="b">
            <a:noAutofit/>
          </a:bodyPr>
          <a:lstStyle/>
          <a:p>
            <a:r>
              <a:rPr lang="en-GB" sz="4800">
                <a:cs typeface="Calibri Light"/>
              </a:rPr>
              <a:t>Thank you and enjoy your journey at University Centre Colchester.</a:t>
            </a:r>
          </a:p>
        </p:txBody>
      </p:sp>
      <p:pic>
        <p:nvPicPr>
          <p:cNvPr id="4" name="Picture 3" descr="A person&amp;#39;s feet on a tile floor with words on it&#10;&#10;Description automatically generated">
            <a:extLst>
              <a:ext uri="{FF2B5EF4-FFF2-40B4-BE49-F238E27FC236}">
                <a16:creationId xmlns:a16="http://schemas.microsoft.com/office/drawing/2014/main" id="{653FD962-2B95-2303-4F7B-4A0B5352103D}"/>
              </a:ext>
            </a:extLst>
          </p:cNvPr>
          <p:cNvPicPr>
            <a:picLocks noChangeAspect="1"/>
          </p:cNvPicPr>
          <p:nvPr/>
        </p:nvPicPr>
        <p:blipFill>
          <a:blip r:embed="rId6"/>
          <a:stretch>
            <a:fillRect/>
          </a:stretch>
        </p:blipFill>
        <p:spPr>
          <a:xfrm>
            <a:off x="538349" y="1840449"/>
            <a:ext cx="5128160" cy="3434400"/>
          </a:xfrm>
          <a:prstGeom prst="rect">
            <a:avLst/>
          </a:prstGeom>
        </p:spPr>
      </p:pic>
    </p:spTree>
    <p:extLst>
      <p:ext uri="{BB962C8B-B14F-4D97-AF65-F5344CB8AC3E}">
        <p14:creationId xmlns:p14="http://schemas.microsoft.com/office/powerpoint/2010/main" val="18877859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a:solidFill>
                  <a:schemeClr val="bg1"/>
                </a:solidFill>
                <a:latin typeface="Calibri"/>
                <a:ea typeface="+mj-lt"/>
                <a:cs typeface="+mj-lt"/>
              </a:rPr>
              <a:t>Induction Agenda</a:t>
            </a: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644310"/>
            <a:ext cx="11198383" cy="4123728"/>
          </a:xfrm>
        </p:spPr>
        <p:txBody>
          <a:bodyPr vert="horz" lIns="91440" tIns="45720" rIns="91440" bIns="45720" rtlCol="0" anchor="t">
            <a:normAutofit/>
          </a:bodyPr>
          <a:lstStyle/>
          <a:p>
            <a:pPr marL="0" indent="0">
              <a:buNone/>
            </a:pPr>
            <a:r>
              <a:rPr lang="en-GB" sz="2400" b="1">
                <a:latin typeface="Calibri"/>
                <a:cs typeface="Arial"/>
              </a:rPr>
              <a:t>Thursday</a:t>
            </a:r>
          </a:p>
          <a:p>
            <a:pPr>
              <a:buFont typeface="Arial"/>
              <a:buChar char="•"/>
            </a:pPr>
            <a:r>
              <a:rPr lang="en-GB" sz="2400">
                <a:latin typeface="Calibri"/>
                <a:cs typeface="Arial"/>
              </a:rPr>
              <a:t>Brief health and safety notices. </a:t>
            </a:r>
          </a:p>
          <a:p>
            <a:pPr>
              <a:buFont typeface="Arial"/>
              <a:buChar char="•"/>
            </a:pPr>
            <a:r>
              <a:rPr lang="en-GB" sz="2400">
                <a:latin typeface="Calibri"/>
                <a:cs typeface="Arial"/>
              </a:rPr>
              <a:t>Welcome presentation and review of induction timetable</a:t>
            </a:r>
            <a:endParaRPr lang="en-US" sz="2400">
              <a:latin typeface="Calibri"/>
              <a:cs typeface="Arial"/>
            </a:endParaRPr>
          </a:p>
          <a:p>
            <a:pPr>
              <a:buFont typeface="Arial"/>
              <a:buChar char="•"/>
            </a:pPr>
            <a:r>
              <a:rPr lang="en-GB" sz="2400">
                <a:latin typeface="Calibri"/>
                <a:cs typeface="Arial"/>
              </a:rPr>
              <a:t>A welcome talk from the supporting team.</a:t>
            </a:r>
          </a:p>
          <a:p>
            <a:pPr>
              <a:buFont typeface="Arial"/>
              <a:buChar char="•"/>
            </a:pPr>
            <a:r>
              <a:rPr lang="en-GB" sz="2400">
                <a:latin typeface="Calibri"/>
                <a:cs typeface="Arial"/>
              </a:rPr>
              <a:t>Information about your course and University Centre Colchester (UCC).</a:t>
            </a:r>
            <a:endParaRPr lang="en-US" sz="2400">
              <a:latin typeface="Calibri"/>
              <a:cs typeface="Arial"/>
            </a:endParaRPr>
          </a:p>
          <a:p>
            <a:pPr>
              <a:buFont typeface="Arial"/>
              <a:buChar char="•"/>
            </a:pPr>
            <a:r>
              <a:rPr lang="en-GB" sz="2400">
                <a:latin typeface="Calibri"/>
                <a:cs typeface="Arial"/>
              </a:rPr>
              <a:t>Overview of the campus and facilities.</a:t>
            </a:r>
          </a:p>
          <a:p>
            <a:pPr>
              <a:buFont typeface="Arial"/>
              <a:buChar char="•"/>
            </a:pPr>
            <a:r>
              <a:rPr lang="en-GB" sz="2400">
                <a:latin typeface="Calibri"/>
                <a:cs typeface="Arial"/>
              </a:rPr>
              <a:t>Overview of IT systems and getting you logged into systems</a:t>
            </a:r>
            <a:endParaRPr lang="en-GB" sz="2400">
              <a:latin typeface="Calibri"/>
              <a:ea typeface="Calibri"/>
              <a:cs typeface="Arial"/>
            </a:endParaRPr>
          </a:p>
          <a:p>
            <a:pPr>
              <a:buFont typeface="Arial"/>
              <a:buChar char="•"/>
            </a:pPr>
            <a:r>
              <a:rPr lang="en-GB" sz="2400">
                <a:latin typeface="Calibri"/>
                <a:cs typeface="Arial"/>
              </a:rPr>
              <a:t>Getting to know each other</a:t>
            </a:r>
            <a:endParaRPr lang="en-GB" sz="2400">
              <a:latin typeface="Calibri"/>
              <a:ea typeface="Calibri"/>
              <a:cs typeface="Arial"/>
            </a:endParaRPr>
          </a:p>
          <a:p>
            <a:pPr marL="0" indent="0">
              <a:buNone/>
            </a:pPr>
            <a:endParaRPr lang="en-US" sz="2400">
              <a:latin typeface="Calibri"/>
              <a:cs typeface="Arial"/>
            </a:endParaRPr>
          </a:p>
          <a:p>
            <a:pPr marL="0" indent="0">
              <a:buNone/>
            </a:pPr>
            <a:endParaRPr lang="en-GB" sz="2400">
              <a:latin typeface="Calibri"/>
              <a:cs typeface="Arial"/>
            </a:endParaRPr>
          </a:p>
          <a:p>
            <a:endParaRPr lang="en-GB">
              <a:cs typeface="Calibri"/>
            </a:endParaRPr>
          </a:p>
        </p:txBody>
      </p:sp>
    </p:spTree>
    <p:extLst>
      <p:ext uri="{BB962C8B-B14F-4D97-AF65-F5344CB8AC3E}">
        <p14:creationId xmlns:p14="http://schemas.microsoft.com/office/powerpoint/2010/main" val="33434926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71421"/>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375101" y="266962"/>
            <a:ext cx="10515600" cy="1325563"/>
          </a:xfrm>
        </p:spPr>
        <p:txBody>
          <a:bodyPr/>
          <a:lstStyle/>
          <a:p>
            <a:r>
              <a:rPr lang="en-GB">
                <a:solidFill>
                  <a:schemeClr val="bg1"/>
                </a:solidFill>
                <a:latin typeface="Calibri"/>
                <a:ea typeface="+mj-lt"/>
                <a:cs typeface="+mj-lt"/>
              </a:rPr>
              <a:t>Your Team</a:t>
            </a:r>
          </a:p>
          <a:p>
            <a:endParaRPr lang="en-GB">
              <a:cs typeface="Calibri Light"/>
            </a:endParaRPr>
          </a:p>
        </p:txBody>
      </p:sp>
      <p:sp>
        <p:nvSpPr>
          <p:cNvPr id="4" name="Content Placeholder 3">
            <a:extLst>
              <a:ext uri="{FF2B5EF4-FFF2-40B4-BE49-F238E27FC236}">
                <a16:creationId xmlns:a16="http://schemas.microsoft.com/office/drawing/2014/main" id="{62D0FBAE-6E38-354B-63AE-1E8316BE7ACB}"/>
              </a:ext>
            </a:extLst>
          </p:cNvPr>
          <p:cNvSpPr>
            <a:spLocks noGrp="1"/>
          </p:cNvSpPr>
          <p:nvPr>
            <p:ph idx="1"/>
          </p:nvPr>
        </p:nvSpPr>
        <p:spPr>
          <a:xfrm>
            <a:off x="561133" y="1416700"/>
            <a:ext cx="11198383" cy="4351338"/>
          </a:xfrm>
        </p:spPr>
        <p:txBody>
          <a:bodyPr vert="horz" lIns="91440" tIns="45720" rIns="91440" bIns="45720" rtlCol="0" anchor="t">
            <a:normAutofit/>
          </a:bodyPr>
          <a:lstStyle/>
          <a:p>
            <a:pPr>
              <a:buFont typeface="Arial"/>
              <a:buChar char="•"/>
            </a:pPr>
            <a:r>
              <a:rPr lang="en-GB" sz="3000">
                <a:latin typeface="Calibri"/>
                <a:cs typeface="Arial"/>
              </a:rPr>
              <a:t>About your course*</a:t>
            </a:r>
            <a:endParaRPr lang="en-US" sz="3000">
              <a:latin typeface="Calibri"/>
              <a:cs typeface="Arial"/>
            </a:endParaRPr>
          </a:p>
          <a:p>
            <a:pPr marL="0" indent="0">
              <a:buNone/>
            </a:pPr>
            <a:endParaRPr lang="en-GB" sz="1700">
              <a:latin typeface="Calibri"/>
              <a:cs typeface="Arial"/>
            </a:endParaRPr>
          </a:p>
          <a:p>
            <a:endParaRPr lang="en-GB">
              <a:cs typeface="Calibri"/>
            </a:endParaRPr>
          </a:p>
        </p:txBody>
      </p:sp>
      <p:pic>
        <p:nvPicPr>
          <p:cNvPr id="3" name="Content Placeholder 6" descr="Human figures made of card standing in circle holding hands">
            <a:extLst>
              <a:ext uri="{FF2B5EF4-FFF2-40B4-BE49-F238E27FC236}">
                <a16:creationId xmlns:a16="http://schemas.microsoft.com/office/drawing/2014/main" id="{07F7E69F-3945-1563-2AEF-CE23C94A4CD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 b="1709"/>
          <a:stretch/>
        </p:blipFill>
        <p:spPr>
          <a:xfrm>
            <a:off x="77414" y="1299522"/>
            <a:ext cx="4524678" cy="4365365"/>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pic>
        <p:nvPicPr>
          <p:cNvPr id="6" name="Picture 5">
            <a:extLst>
              <a:ext uri="{FF2B5EF4-FFF2-40B4-BE49-F238E27FC236}">
                <a16:creationId xmlns:a16="http://schemas.microsoft.com/office/drawing/2014/main" id="{DAFA5DF6-6313-FA9A-7B6E-66DFF0BDA74A}"/>
              </a:ext>
            </a:extLst>
          </p:cNvPr>
          <p:cNvPicPr>
            <a:picLocks noChangeAspect="1"/>
          </p:cNvPicPr>
          <p:nvPr/>
        </p:nvPicPr>
        <p:blipFill>
          <a:blip r:embed="rId6"/>
          <a:stretch>
            <a:fillRect/>
          </a:stretch>
        </p:blipFill>
        <p:spPr>
          <a:xfrm>
            <a:off x="4899779" y="1381868"/>
            <a:ext cx="3103133" cy="530549"/>
          </a:xfrm>
          <a:prstGeom prst="rect">
            <a:avLst/>
          </a:prstGeom>
        </p:spPr>
      </p:pic>
      <p:sp>
        <p:nvSpPr>
          <p:cNvPr id="11" name="TextBox 10">
            <a:extLst>
              <a:ext uri="{FF2B5EF4-FFF2-40B4-BE49-F238E27FC236}">
                <a16:creationId xmlns:a16="http://schemas.microsoft.com/office/drawing/2014/main" id="{E0C3D406-99BF-75D9-16B3-48746783C393}"/>
              </a:ext>
            </a:extLst>
          </p:cNvPr>
          <p:cNvSpPr txBox="1"/>
          <p:nvPr/>
        </p:nvSpPr>
        <p:spPr>
          <a:xfrm>
            <a:off x="5085811" y="2249120"/>
            <a:ext cx="6098958" cy="3139321"/>
          </a:xfrm>
          <a:prstGeom prst="rect">
            <a:avLst/>
          </a:prstGeom>
          <a:noFill/>
        </p:spPr>
        <p:txBody>
          <a:bodyPr wrap="square" lIns="91440" tIns="45720" rIns="91440" bIns="45720" anchor="t">
            <a:spAutoFit/>
          </a:bodyPr>
          <a:lstStyle/>
          <a:p>
            <a:pPr marL="0" indent="0">
              <a:buNone/>
            </a:pPr>
            <a:r>
              <a:rPr lang="en-GB" sz="1800" b="1" dirty="0">
                <a:latin typeface="Calibri" panose="020F0502020204030204" pitchFamily="34" charset="0"/>
              </a:rPr>
              <a:t>In your first year you will meet: </a:t>
            </a:r>
          </a:p>
          <a:p>
            <a:r>
              <a:rPr lang="en-GB" sz="1800" dirty="0">
                <a:latin typeface="Calibri" panose="020F0502020204030204" pitchFamily="34" charset="0"/>
              </a:rPr>
              <a:t>Programme Lead: Lindsay Horsley  </a:t>
            </a:r>
          </a:p>
          <a:p>
            <a:r>
              <a:rPr lang="en-GB" sz="1800" dirty="0">
                <a:latin typeface="Calibri" panose="020F0502020204030204" pitchFamily="34" charset="0"/>
              </a:rPr>
              <a:t>Lecturer: Chloe McIntyre  </a:t>
            </a:r>
          </a:p>
          <a:p>
            <a:r>
              <a:rPr lang="en-GB" sz="1800" dirty="0">
                <a:latin typeface="Calibri" panose="020F0502020204030204" pitchFamily="34" charset="0"/>
              </a:rPr>
              <a:t>Lecturer: Kelly Rothery</a:t>
            </a:r>
          </a:p>
          <a:p>
            <a:r>
              <a:rPr lang="en-GB" sz="1800" dirty="0">
                <a:latin typeface="Calibri"/>
                <a:ea typeface="Calibri"/>
                <a:cs typeface="Calibri"/>
              </a:rPr>
              <a:t>Lecturer: Frances Whiteman</a:t>
            </a:r>
          </a:p>
          <a:p>
            <a:r>
              <a:rPr lang="en-GB" dirty="0">
                <a:latin typeface="Calibri"/>
                <a:ea typeface="Calibri"/>
                <a:cs typeface="Calibri"/>
              </a:rPr>
              <a:t>Practice support: Ryan Manning</a:t>
            </a:r>
            <a:endParaRPr lang="en-GB" dirty="0">
              <a:solidFill>
                <a:prstClr val="black"/>
              </a:solidFill>
              <a:latin typeface="Calibri"/>
              <a:ea typeface="Calibri"/>
              <a:cs typeface="Calibri"/>
            </a:endParaRPr>
          </a:p>
          <a:p>
            <a:r>
              <a:rPr lang="en-GB" sz="1800" dirty="0">
                <a:solidFill>
                  <a:prstClr val="black"/>
                </a:solidFill>
                <a:latin typeface="Calibri" panose="020F0502020204030204" pitchFamily="34" charset="0"/>
              </a:rPr>
              <a:t>Group Facilitator: Justyna Matejek</a:t>
            </a:r>
          </a:p>
          <a:p>
            <a:endParaRPr lang="en-GB" sz="1800" dirty="0">
              <a:solidFill>
                <a:prstClr val="black"/>
              </a:solidFill>
              <a:latin typeface="Calibri" panose="020F0502020204030204" pitchFamily="34" charset="0"/>
            </a:endParaRPr>
          </a:p>
          <a:p>
            <a:r>
              <a:rPr lang="en-GB" sz="1800" b="1" dirty="0">
                <a:latin typeface="Calibri" panose="020F0502020204030204" pitchFamily="34" charset="0"/>
              </a:rPr>
              <a:t>In your second year you will get to meet:</a:t>
            </a:r>
            <a:endParaRPr lang="en-GB" sz="1800" dirty="0">
              <a:solidFill>
                <a:prstClr val="black"/>
              </a:solidFill>
              <a:latin typeface="Calibri" panose="020F0502020204030204" pitchFamily="34" charset="0"/>
            </a:endParaRPr>
          </a:p>
          <a:p>
            <a:r>
              <a:rPr lang="en-GB" sz="1800" dirty="0">
                <a:latin typeface="Calibri" panose="020F0502020204030204" pitchFamily="34" charset="0"/>
              </a:rPr>
              <a:t>Counselling Service Coordinator: Sam Watson</a:t>
            </a:r>
            <a:endParaRPr lang="en-GB" sz="1800" dirty="0">
              <a:latin typeface="Calibri" panose="020F0502020204030204" pitchFamily="34" charset="0"/>
              <a:ea typeface="Calibri" panose="020F0502020204030204" pitchFamily="34" charset="0"/>
              <a:cs typeface="Calibri" panose="020F0502020204030204" pitchFamily="34" charset="0"/>
            </a:endParaRPr>
          </a:p>
          <a:p>
            <a:r>
              <a:rPr lang="en-GB" sz="1800" dirty="0">
                <a:latin typeface="Calibri" panose="020F0502020204030204" pitchFamily="34" charset="0"/>
                <a:cs typeface="Calibri" panose="020F0502020204030204" pitchFamily="34" charset="0"/>
              </a:rPr>
              <a:t>Your Clinical Supervisors</a:t>
            </a:r>
          </a:p>
        </p:txBody>
      </p:sp>
    </p:spTree>
    <p:extLst>
      <p:ext uri="{BB962C8B-B14F-4D97-AF65-F5344CB8AC3E}">
        <p14:creationId xmlns:p14="http://schemas.microsoft.com/office/powerpoint/2010/main" val="32865359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3"/>
          <a:stretch>
            <a:fillRect/>
          </a:stretch>
        </p:blipFill>
        <p:spPr>
          <a:xfrm>
            <a:off x="10062609" y="6152690"/>
            <a:ext cx="1656184" cy="41349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a16="http://schemas.microsoft.com/office/drawing/2014/main" id="{F7DBB453-3B2B-48E7-B508-1EE14D05A0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7694" y="366492"/>
            <a:ext cx="2916613" cy="584205"/>
          </a:xfrm>
          <a:prstGeom prst="rect">
            <a:avLst/>
          </a:prstGeom>
        </p:spPr>
      </p:pic>
      <p:pic>
        <p:nvPicPr>
          <p:cNvPr id="5" name="Picture 4">
            <a:extLst>
              <a:ext uri="{FF2B5EF4-FFF2-40B4-BE49-F238E27FC236}">
                <a16:creationId xmlns:a16="http://schemas.microsoft.com/office/drawing/2014/main" id="{C385DDE2-1699-A421-5E86-E8C0DF2C00E4}"/>
              </a:ext>
            </a:extLst>
          </p:cNvPr>
          <p:cNvPicPr>
            <a:picLocks noChangeAspect="1"/>
          </p:cNvPicPr>
          <p:nvPr/>
        </p:nvPicPr>
        <p:blipFill>
          <a:blip r:embed="rId6"/>
          <a:stretch>
            <a:fillRect/>
          </a:stretch>
        </p:blipFill>
        <p:spPr>
          <a:xfrm>
            <a:off x="0" y="1461883"/>
            <a:ext cx="12192000" cy="3901440"/>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831850" y="4474346"/>
            <a:ext cx="10515600" cy="888977"/>
          </a:xfrm>
        </p:spPr>
        <p:txBody>
          <a:bodyPr>
            <a:normAutofit fontScale="90000"/>
          </a:bodyPr>
          <a:lstStyle/>
          <a:p>
            <a:r>
              <a:rPr lang="en-US" sz="6000">
                <a:solidFill>
                  <a:schemeClr val="tx1">
                    <a:lumMod val="65000"/>
                    <a:lumOff val="35000"/>
                  </a:schemeClr>
                </a:solidFill>
              </a:rPr>
              <a:t>How to contact a member of staff</a:t>
            </a:r>
            <a:endParaRPr lang="en-GB">
              <a:solidFill>
                <a:schemeClr val="tx1">
                  <a:lumMod val="65000"/>
                  <a:lumOff val="35000"/>
                </a:schemeClr>
              </a:solidFill>
            </a:endParaRPr>
          </a:p>
        </p:txBody>
      </p:sp>
      <p:sp>
        <p:nvSpPr>
          <p:cNvPr id="3" name="Text Placeholder 2">
            <a:extLst>
              <a:ext uri="{FF2B5EF4-FFF2-40B4-BE49-F238E27FC236}">
                <a16:creationId xmlns:a16="http://schemas.microsoft.com/office/drawing/2014/main" id="{AE1379C7-8FB4-8583-5F54-46A16354577E}"/>
              </a:ext>
            </a:extLst>
          </p:cNvPr>
          <p:cNvSpPr>
            <a:spLocks noGrp="1"/>
          </p:cNvSpPr>
          <p:nvPr>
            <p:ph type="body" idx="1"/>
          </p:nvPr>
        </p:nvSpPr>
        <p:spPr>
          <a:xfrm>
            <a:off x="710214" y="5379720"/>
            <a:ext cx="10637236" cy="481155"/>
          </a:xfrm>
        </p:spPr>
        <p:txBody>
          <a:bodyPr/>
          <a:lstStyle/>
          <a:p>
            <a:r>
              <a:rPr lang="en-US" sz="2400">
                <a:solidFill>
                  <a:schemeClr val="tx1"/>
                </a:solidFill>
              </a:rPr>
              <a:t>First name . Surname @colchester.ac.uk</a:t>
            </a:r>
          </a:p>
          <a:p>
            <a:endParaRPr lang="en-GB"/>
          </a:p>
        </p:txBody>
      </p:sp>
    </p:spTree>
    <p:extLst>
      <p:ext uri="{BB962C8B-B14F-4D97-AF65-F5344CB8AC3E}">
        <p14:creationId xmlns:p14="http://schemas.microsoft.com/office/powerpoint/2010/main" val="18113927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6992"/>
            <a:ext cx="12192000" cy="1324459"/>
          </a:xfrm>
          <a:prstGeom prst="rect">
            <a:avLst/>
          </a:prstGeom>
          <a:solidFill>
            <a:srgbClr val="00A8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4500" b="1">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0" y="5877272"/>
            <a:ext cx="12192000" cy="980728"/>
          </a:xfrm>
          <a:prstGeom prst="rect">
            <a:avLst/>
          </a:prstGeom>
          <a:solidFill>
            <a:srgbClr val="3F3F3F"/>
          </a:solidFill>
          <a:ln>
            <a:solidFill>
              <a:srgbClr val="3F3F3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p:cNvPicPr/>
          <p:nvPr/>
        </p:nvPicPr>
        <p:blipFill>
          <a:blip r:embed="rId2"/>
          <a:stretch>
            <a:fillRect/>
          </a:stretch>
        </p:blipFill>
        <p:spPr>
          <a:xfrm>
            <a:off x="10062609" y="6152690"/>
            <a:ext cx="1656184" cy="413495"/>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9" y="6162330"/>
            <a:ext cx="2016224" cy="403855"/>
          </a:xfrm>
          <a:prstGeom prst="rect">
            <a:avLst/>
          </a:prstGeom>
        </p:spPr>
      </p:pic>
      <p:pic>
        <p:nvPicPr>
          <p:cNvPr id="11" name="Picture 10">
            <a:extLst>
              <a:ext uri="{FF2B5EF4-FFF2-40B4-BE49-F238E27FC236}">
                <a16:creationId xmlns:a16="http://schemas.microsoft.com/office/drawing/2014/main" id="{F7DBB453-3B2B-48E7-B508-1EE14D05A0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7694" y="366492"/>
            <a:ext cx="2916613" cy="584205"/>
          </a:xfrm>
          <a:prstGeom prst="rect">
            <a:avLst/>
          </a:prstGeom>
        </p:spPr>
      </p:pic>
      <p:sp>
        <p:nvSpPr>
          <p:cNvPr id="2" name="Title 1">
            <a:extLst>
              <a:ext uri="{FF2B5EF4-FFF2-40B4-BE49-F238E27FC236}">
                <a16:creationId xmlns:a16="http://schemas.microsoft.com/office/drawing/2014/main" id="{825D299C-2048-EC75-E26F-28048B314961}"/>
              </a:ext>
            </a:extLst>
          </p:cNvPr>
          <p:cNvSpPr>
            <a:spLocks noGrp="1"/>
          </p:cNvSpPr>
          <p:nvPr>
            <p:ph type="title"/>
          </p:nvPr>
        </p:nvSpPr>
        <p:spPr>
          <a:xfrm>
            <a:off x="239307" y="2020188"/>
            <a:ext cx="10515600" cy="980728"/>
          </a:xfrm>
        </p:spPr>
        <p:txBody>
          <a:bodyPr/>
          <a:lstStyle/>
          <a:p>
            <a:r>
              <a:rPr lang="en-GB">
                <a:cs typeface="Calibri Light"/>
              </a:rPr>
              <a:t>Welcome Talk – 10.30am</a:t>
            </a:r>
            <a:endParaRPr lang="en-GB"/>
          </a:p>
        </p:txBody>
      </p:sp>
      <p:sp>
        <p:nvSpPr>
          <p:cNvPr id="5" name="TextBox 4">
            <a:extLst>
              <a:ext uri="{FF2B5EF4-FFF2-40B4-BE49-F238E27FC236}">
                <a16:creationId xmlns:a16="http://schemas.microsoft.com/office/drawing/2014/main" id="{C9BDADD6-A67B-52DC-9DA7-63A31FB976CB}"/>
              </a:ext>
            </a:extLst>
          </p:cNvPr>
          <p:cNvSpPr txBox="1"/>
          <p:nvPr/>
        </p:nvSpPr>
        <p:spPr>
          <a:xfrm>
            <a:off x="453189" y="3098910"/>
            <a:ext cx="10515599" cy="1338828"/>
          </a:xfrm>
          <a:prstGeom prst="rect">
            <a:avLst/>
          </a:prstGeom>
          <a:noFill/>
        </p:spPr>
        <p:txBody>
          <a:bodyPr wrap="square" lIns="91440" tIns="45720" rIns="91440" bIns="45720" anchor="t">
            <a:spAutoFit/>
          </a:bodyPr>
          <a:lstStyle/>
          <a:p>
            <a:pPr>
              <a:lnSpc>
                <a:spcPct val="90000"/>
              </a:lnSpc>
              <a:spcBef>
                <a:spcPts val="1000"/>
              </a:spcBef>
              <a:defRPr/>
            </a:pPr>
            <a:r>
              <a:rPr kumimoji="0" lang="en-GB" sz="3000" b="0" i="0" u="none" strike="noStrike" kern="1200" cap="none" spc="0" normalizeH="0" baseline="0" noProof="0" dirty="0">
                <a:ln>
                  <a:noFill/>
                </a:ln>
                <a:solidFill>
                  <a:prstClr val="black"/>
                </a:solidFill>
                <a:effectLst/>
                <a:uLnTx/>
                <a:uFillTx/>
                <a:latin typeface="Calibri"/>
                <a:ea typeface="+mn-ea"/>
                <a:cs typeface="Arial"/>
              </a:rPr>
              <a:t>We invite you to join us in the Lecture Theatre</a:t>
            </a:r>
            <a:r>
              <a:rPr lang="en-GB" sz="3000" dirty="0">
                <a:solidFill>
                  <a:prstClr val="black"/>
                </a:solidFill>
                <a:latin typeface="Calibri"/>
                <a:cs typeface="Arial"/>
              </a:rPr>
              <a:t>, </a:t>
            </a:r>
            <a:r>
              <a:rPr kumimoji="0" lang="en-GB" sz="3000" b="0" i="0" u="none" strike="noStrike" kern="1200" cap="none" spc="0" normalizeH="0" baseline="0" noProof="0" dirty="0">
                <a:ln>
                  <a:noFill/>
                </a:ln>
                <a:solidFill>
                  <a:prstClr val="black"/>
                </a:solidFill>
                <a:effectLst/>
                <a:uLnTx/>
                <a:uFillTx/>
                <a:latin typeface="Calibri"/>
                <a:ea typeface="+mn-ea"/>
                <a:cs typeface="Arial"/>
              </a:rPr>
              <a:t>to meet the UCC Leadership Team as well as some of the wider team who will be supporting you during your period of study. </a:t>
            </a:r>
            <a:endParaRPr kumimoji="0" lang="en-GB" sz="3000" b="0" i="0" u="none" strike="noStrike" kern="1200" cap="none" spc="0" normalizeH="0" baseline="0" noProof="0" dirty="0">
              <a:ln>
                <a:noFill/>
              </a:ln>
              <a:solidFill>
                <a:prstClr val="black"/>
              </a:solidFill>
              <a:effectLst/>
              <a:uLnTx/>
              <a:uFillTx/>
              <a:latin typeface="Calibri"/>
              <a:ea typeface="Calibri"/>
              <a:cs typeface="Arial"/>
            </a:endParaRPr>
          </a:p>
        </p:txBody>
      </p:sp>
    </p:spTree>
    <p:extLst>
      <p:ext uri="{BB962C8B-B14F-4D97-AF65-F5344CB8AC3E}">
        <p14:creationId xmlns:p14="http://schemas.microsoft.com/office/powerpoint/2010/main" val="331823436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DB8152E44B7C943AB15258C6AB87C8A" ma:contentTypeVersion="15" ma:contentTypeDescription="Create a new document." ma:contentTypeScope="" ma:versionID="d7aea7c11fedd3e96e085e6e9acc9a4a">
  <xsd:schema xmlns:xsd="http://www.w3.org/2001/XMLSchema" xmlns:xs="http://www.w3.org/2001/XMLSchema" xmlns:p="http://schemas.microsoft.com/office/2006/metadata/properties" xmlns:ns1="http://schemas.microsoft.com/sharepoint/v3" xmlns:ns2="e71a0336-bacf-4605-b75d-0ce9cad832d3" xmlns:ns3="b69f8663-b21c-447d-802a-1826c520429c" targetNamespace="http://schemas.microsoft.com/office/2006/metadata/properties" ma:root="true" ma:fieldsID="a0655c750a20dcc52c2f2625d7914b9c" ns1:_="" ns2:_="" ns3:_="">
    <xsd:import namespace="http://schemas.microsoft.com/sharepoint/v3"/>
    <xsd:import namespace="e71a0336-bacf-4605-b75d-0ce9cad832d3"/>
    <xsd:import namespace="b69f8663-b21c-447d-802a-1826c520429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ServiceObjectDetectorVersions" minOccurs="0"/>
                <xsd:element ref="ns2: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71a0336-bacf-4605-b75d-0ce9cad832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69f8663-b21c-447d-802a-1826c520429c"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b69f8663-b21c-447d-802a-1826c520429c">
      <UserInfo>
        <DisplayName>Nils Franke</DisplayName>
        <AccountId>22</AccountId>
        <AccountType/>
      </UserInfo>
    </SharedWithUsers>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447BAFB5-715F-40C5-9200-0F9D1D852F00}">
  <ds:schemaRefs>
    <ds:schemaRef ds:uri="b69f8663-b21c-447d-802a-1826c520429c"/>
    <ds:schemaRef ds:uri="e71a0336-bacf-4605-b75d-0ce9cad832d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FF4112C-D5DD-4A5E-865F-B3D9576DD3E5}">
  <ds:schemaRefs>
    <ds:schemaRef ds:uri="http://schemas.microsoft.com/sharepoint/v3/contenttype/forms"/>
  </ds:schemaRefs>
</ds:datastoreItem>
</file>

<file path=customXml/itemProps3.xml><?xml version="1.0" encoding="utf-8"?>
<ds:datastoreItem xmlns:ds="http://schemas.openxmlformats.org/officeDocument/2006/customXml" ds:itemID="{E9A0A19E-7A5A-4574-8F7C-7CCBDA6CEEA3}">
  <ds:schemaRefs>
    <ds:schemaRef ds:uri="b69f8663-b21c-447d-802a-1826c520429c"/>
    <ds:schemaRef ds:uri="e71a0336-bacf-4605-b75d-0ce9cad832d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3946</Words>
  <Application>Microsoft Office PowerPoint</Application>
  <PresentationFormat>Widescreen</PresentationFormat>
  <Paragraphs>567</Paragraphs>
  <Slides>58</Slides>
  <Notes>54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58</vt:i4>
      </vt:variant>
    </vt:vector>
  </HeadingPairs>
  <TitlesOfParts>
    <vt:vector size="66" baseType="lpstr">
      <vt:lpstr>Arial</vt:lpstr>
      <vt:lpstr>Arial,Sans-Serif</vt:lpstr>
      <vt:lpstr>Calibri</vt:lpstr>
      <vt:lpstr>Calibri Light</vt:lpstr>
      <vt:lpstr>Courier New</vt:lpstr>
      <vt:lpstr>Courier New,monospace</vt:lpstr>
      <vt:lpstr>office theme</vt:lpstr>
      <vt:lpstr>Office Theme</vt:lpstr>
      <vt:lpstr>Welcome to University Centre Colchester</vt:lpstr>
      <vt:lpstr>Induction </vt:lpstr>
      <vt:lpstr>Health and Safety </vt:lpstr>
      <vt:lpstr> </vt:lpstr>
      <vt:lpstr>Getting Around </vt:lpstr>
      <vt:lpstr>Induction Agenda</vt:lpstr>
      <vt:lpstr>Your Team </vt:lpstr>
      <vt:lpstr>How to contact a member of staff</vt:lpstr>
      <vt:lpstr>Welcome Talk – 10.30am</vt:lpstr>
      <vt:lpstr>IT and Learning Technologies</vt:lpstr>
      <vt:lpstr>LUNCH </vt:lpstr>
      <vt:lpstr>Life on Campus</vt:lpstr>
      <vt:lpstr>Travelling to UCC and Parking </vt:lpstr>
      <vt:lpstr>Food and Drink on Campus </vt:lpstr>
      <vt:lpstr>Food, Drink and Breaks </vt:lpstr>
      <vt:lpstr>Facilities on Campus </vt:lpstr>
      <vt:lpstr>Support, Wellbeing and Keeping Safe</vt:lpstr>
      <vt:lpstr> </vt:lpstr>
      <vt:lpstr> </vt:lpstr>
      <vt:lpstr> </vt:lpstr>
      <vt:lpstr> </vt:lpstr>
      <vt:lpstr> </vt:lpstr>
      <vt:lpstr> </vt:lpstr>
      <vt:lpstr>Prevent </vt:lpstr>
      <vt:lpstr> </vt:lpstr>
      <vt:lpstr> </vt:lpstr>
      <vt:lpstr> </vt:lpstr>
      <vt:lpstr>Student Welfare </vt:lpstr>
      <vt:lpstr>Student Welfare </vt:lpstr>
      <vt:lpstr>Student Welfare </vt:lpstr>
      <vt:lpstr>Learning Support &amp; Reasonable Adjustments </vt:lpstr>
      <vt:lpstr>Learning Support &amp; Reasonable Adjustments </vt:lpstr>
      <vt:lpstr>Learning Support &amp; Reasonable Adjustments </vt:lpstr>
      <vt:lpstr>Professional Standards and Expectations</vt:lpstr>
      <vt:lpstr>College Wide Professional Expectations </vt:lpstr>
      <vt:lpstr>Your Course </vt:lpstr>
      <vt:lpstr>Your Modules </vt:lpstr>
      <vt:lpstr> </vt:lpstr>
      <vt:lpstr>Your Timetable </vt:lpstr>
      <vt:lpstr>Academic and Pastoral Tutorials </vt:lpstr>
      <vt:lpstr>Student Representatives </vt:lpstr>
      <vt:lpstr>PowerPoint Presentation</vt:lpstr>
      <vt:lpstr>Welcome to day 2 of induction</vt:lpstr>
      <vt:lpstr>Induction Agenda </vt:lpstr>
      <vt:lpstr>Library Induction &amp; Core Text Discussion  11am </vt:lpstr>
      <vt:lpstr>PowerPoint Presentation</vt:lpstr>
      <vt:lpstr>LUNCH</vt:lpstr>
      <vt:lpstr>Working Together on Your Course </vt:lpstr>
      <vt:lpstr>Group Learning Contract Experiential Workshop</vt:lpstr>
      <vt:lpstr>I am feeling…</vt:lpstr>
      <vt:lpstr>Next Steps</vt:lpstr>
      <vt:lpstr>Phase 1: Almost Complete </vt:lpstr>
      <vt:lpstr>Phase 1: To Do </vt:lpstr>
      <vt:lpstr>Phase 2: Essential Activity Completion </vt:lpstr>
      <vt:lpstr>Phase 2: Optional Activities </vt:lpstr>
      <vt:lpstr>Phase 3: Essential Activity Completion </vt:lpstr>
      <vt:lpstr>Phase 3 &amp; Beyond: Academic Skills Development </vt:lpstr>
      <vt:lpstr>Thank you and enjoy your journey at University Centre Colchester.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Ailsa Clarke</dc:creator>
  <cp:lastModifiedBy>Lindsay Horsley</cp:lastModifiedBy>
  <cp:revision>9</cp:revision>
  <dcterms:created xsi:type="dcterms:W3CDTF">2013-07-15T20:26:40Z</dcterms:created>
  <dcterms:modified xsi:type="dcterms:W3CDTF">2025-09-17T13:57:36Z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0x0101002DB8152E44B7C943AB15258C6AB87C8A</vt:lpwstr>
  </property>
  <property fmtid="{D5CDD505-2E9C-101B-9397-08002B2CF9AE}" pid="3" name="MediaServiceImageTags">
    <vt:lpwstr/>
  </property>
</Properties>
</file>