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sldIdLst>
    <p:sldId id="274" r:id="rId7"/>
    <p:sldId id="278" r:id="rId8"/>
    <p:sldId id="288" r:id="rId9"/>
    <p:sldId id="318" r:id="rId10"/>
    <p:sldId id="329" r:id="rId11"/>
    <p:sldId id="285" r:id="rId12"/>
    <p:sldId id="328" r:id="rId13"/>
    <p:sldId id="334" r:id="rId14"/>
    <p:sldId id="297" r:id="rId15"/>
    <p:sldId id="298" r:id="rId16"/>
    <p:sldId id="299" r:id="rId17"/>
    <p:sldId id="281" r:id="rId18"/>
    <p:sldId id="327" r:id="rId19"/>
    <p:sldId id="331" r:id="rId20"/>
    <p:sldId id="311" r:id="rId21"/>
    <p:sldId id="287" r:id="rId22"/>
    <p:sldId id="300" r:id="rId23"/>
    <p:sldId id="301" r:id="rId24"/>
    <p:sldId id="333" r:id="rId25"/>
    <p:sldId id="304" r:id="rId26"/>
    <p:sldId id="308" r:id="rId27"/>
    <p:sldId id="320" r:id="rId28"/>
    <p:sldId id="302" r:id="rId29"/>
    <p:sldId id="303" r:id="rId30"/>
    <p:sldId id="319" r:id="rId31"/>
    <p:sldId id="321" r:id="rId32"/>
    <p:sldId id="322" r:id="rId33"/>
    <p:sldId id="325" r:id="rId34"/>
    <p:sldId id="323" r:id="rId35"/>
    <p:sldId id="305" r:id="rId36"/>
    <p:sldId id="324" r:id="rId37"/>
    <p:sldId id="326" r:id="rId38"/>
    <p:sldId id="315" r:id="rId39"/>
    <p:sldId id="313" r:id="rId40"/>
    <p:sldId id="330" r:id="rId41"/>
    <p:sldId id="286"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39DEB-9E7C-4DCA-9318-4866947692D4}" v="72" dt="2024-09-18T18:41:34.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114" d="100"/>
          <a:sy n="114" d="100"/>
        </p:scale>
        <p:origin x="666"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Page" userId="a60c18f6-fe17-453a-a4fa-ecd937050554" providerId="ADAL" clId="{5CE39DEB-9E7C-4DCA-9318-4866947692D4}"/>
    <pc:docChg chg="custSel addSld delSld modSld sldOrd">
      <pc:chgData name="Daisy Page" userId="a60c18f6-fe17-453a-a4fa-ecd937050554" providerId="ADAL" clId="{5CE39DEB-9E7C-4DCA-9318-4866947692D4}" dt="2024-09-18T18:41:34.476" v="1866" actId="1038"/>
      <pc:docMkLst>
        <pc:docMk/>
      </pc:docMkLst>
      <pc:sldChg chg="modSp mod">
        <pc:chgData name="Daisy Page" userId="a60c18f6-fe17-453a-a4fa-ecd937050554" providerId="ADAL" clId="{5CE39DEB-9E7C-4DCA-9318-4866947692D4}" dt="2024-09-18T17:21:24.012" v="54" actId="404"/>
        <pc:sldMkLst>
          <pc:docMk/>
          <pc:sldMk cId="3482759660" sldId="274"/>
        </pc:sldMkLst>
        <pc:spChg chg="mod">
          <ac:chgData name="Daisy Page" userId="a60c18f6-fe17-453a-a4fa-ecd937050554" providerId="ADAL" clId="{5CE39DEB-9E7C-4DCA-9318-4866947692D4}" dt="2024-09-18T17:21:24.012" v="54" actId="404"/>
          <ac:spMkLst>
            <pc:docMk/>
            <pc:sldMk cId="3482759660" sldId="274"/>
            <ac:spMk id="4" creationId="{0BF23EC9-C116-31F9-B153-6BB14D233A69}"/>
          </ac:spMkLst>
        </pc:spChg>
      </pc:sldChg>
      <pc:sldChg chg="modSp mod">
        <pc:chgData name="Daisy Page" userId="a60c18f6-fe17-453a-a4fa-ecd937050554" providerId="ADAL" clId="{5CE39DEB-9E7C-4DCA-9318-4866947692D4}" dt="2024-09-18T17:36:49.461" v="278" actId="20577"/>
        <pc:sldMkLst>
          <pc:docMk/>
          <pc:sldMk cId="3805163174" sldId="286"/>
        </pc:sldMkLst>
        <pc:spChg chg="mod">
          <ac:chgData name="Daisy Page" userId="a60c18f6-fe17-453a-a4fa-ecd937050554" providerId="ADAL" clId="{5CE39DEB-9E7C-4DCA-9318-4866947692D4}" dt="2024-09-18T17:36:49.461" v="278" actId="20577"/>
          <ac:spMkLst>
            <pc:docMk/>
            <pc:sldMk cId="3805163174" sldId="286"/>
            <ac:spMk id="2" creationId="{D6A6BE88-EF4C-8FB7-142A-53F55FB18F72}"/>
          </ac:spMkLst>
        </pc:spChg>
      </pc:sldChg>
      <pc:sldChg chg="delSp modSp mod">
        <pc:chgData name="Daisy Page" userId="a60c18f6-fe17-453a-a4fa-ecd937050554" providerId="ADAL" clId="{5CE39DEB-9E7C-4DCA-9318-4866947692D4}" dt="2024-09-18T18:39:13.314" v="1842" actId="1076"/>
        <pc:sldMkLst>
          <pc:docMk/>
          <pc:sldMk cId="1230308987" sldId="287"/>
        </pc:sldMkLst>
        <pc:spChg chg="mod">
          <ac:chgData name="Daisy Page" userId="a60c18f6-fe17-453a-a4fa-ecd937050554" providerId="ADAL" clId="{5CE39DEB-9E7C-4DCA-9318-4866947692D4}" dt="2024-09-18T18:39:13.314" v="1842" actId="1076"/>
          <ac:spMkLst>
            <pc:docMk/>
            <pc:sldMk cId="1230308987" sldId="287"/>
            <ac:spMk id="3" creationId="{EB950EF9-2FFA-84EF-E310-7ED2833D50C1}"/>
          </ac:spMkLst>
        </pc:spChg>
        <pc:spChg chg="del mod">
          <ac:chgData name="Daisy Page" userId="a60c18f6-fe17-453a-a4fa-ecd937050554" providerId="ADAL" clId="{5CE39DEB-9E7C-4DCA-9318-4866947692D4}" dt="2024-09-18T18:39:00.936" v="1839"/>
          <ac:spMkLst>
            <pc:docMk/>
            <pc:sldMk cId="1230308987" sldId="287"/>
            <ac:spMk id="10" creationId="{9800533D-B663-365E-2205-8F3AF0D8F068}"/>
          </ac:spMkLst>
        </pc:spChg>
        <pc:picChg chg="mod">
          <ac:chgData name="Daisy Page" userId="a60c18f6-fe17-453a-a4fa-ecd937050554" providerId="ADAL" clId="{5CE39DEB-9E7C-4DCA-9318-4866947692D4}" dt="2024-09-18T18:38:58.737" v="1837" actId="1076"/>
          <ac:picMkLst>
            <pc:docMk/>
            <pc:sldMk cId="1230308987" sldId="287"/>
            <ac:picMk id="4" creationId="{3F1844BB-C91D-0368-DC36-3C02346FF5F7}"/>
          </ac:picMkLst>
        </pc:picChg>
      </pc:sldChg>
      <pc:sldChg chg="modSp mod">
        <pc:chgData name="Daisy Page" userId="a60c18f6-fe17-453a-a4fa-ecd937050554" providerId="ADAL" clId="{5CE39DEB-9E7C-4DCA-9318-4866947692D4}" dt="2024-09-18T18:31:17.063" v="1563" actId="20577"/>
        <pc:sldMkLst>
          <pc:docMk/>
          <pc:sldMk cId="1242857325" sldId="300"/>
        </pc:sldMkLst>
        <pc:spChg chg="mod">
          <ac:chgData name="Daisy Page" userId="a60c18f6-fe17-453a-a4fa-ecd937050554" providerId="ADAL" clId="{5CE39DEB-9E7C-4DCA-9318-4866947692D4}" dt="2024-09-18T18:31:17.063" v="1563" actId="20577"/>
          <ac:spMkLst>
            <pc:docMk/>
            <pc:sldMk cId="1242857325" sldId="300"/>
            <ac:spMk id="15" creationId="{00000000-0000-0000-0000-000000000000}"/>
          </ac:spMkLst>
        </pc:spChg>
      </pc:sldChg>
      <pc:sldChg chg="addSp modSp mod">
        <pc:chgData name="Daisy Page" userId="a60c18f6-fe17-453a-a4fa-ecd937050554" providerId="ADAL" clId="{5CE39DEB-9E7C-4DCA-9318-4866947692D4}" dt="2024-09-18T18:36:19.664" v="1696" actId="20577"/>
        <pc:sldMkLst>
          <pc:docMk/>
          <pc:sldMk cId="3397939814" sldId="301"/>
        </pc:sldMkLst>
        <pc:spChg chg="add mod">
          <ac:chgData name="Daisy Page" userId="a60c18f6-fe17-453a-a4fa-ecd937050554" providerId="ADAL" clId="{5CE39DEB-9E7C-4DCA-9318-4866947692D4}" dt="2024-09-18T18:34:10.378" v="1657" actId="1076"/>
          <ac:spMkLst>
            <pc:docMk/>
            <pc:sldMk cId="3397939814" sldId="301"/>
            <ac:spMk id="5" creationId="{E370F575-ED41-48DD-62B0-0B984807781C}"/>
          </ac:spMkLst>
        </pc:spChg>
        <pc:spChg chg="mod">
          <ac:chgData name="Daisy Page" userId="a60c18f6-fe17-453a-a4fa-ecd937050554" providerId="ADAL" clId="{5CE39DEB-9E7C-4DCA-9318-4866947692D4}" dt="2024-09-18T18:36:19.664" v="1696" actId="20577"/>
          <ac:spMkLst>
            <pc:docMk/>
            <pc:sldMk cId="3397939814" sldId="301"/>
            <ac:spMk id="15" creationId="{00000000-0000-0000-0000-000000000000}"/>
          </ac:spMkLst>
        </pc:spChg>
        <pc:picChg chg="mod">
          <ac:chgData name="Daisy Page" userId="a60c18f6-fe17-453a-a4fa-ecd937050554" providerId="ADAL" clId="{5CE39DEB-9E7C-4DCA-9318-4866947692D4}" dt="2024-09-18T18:33:42.912" v="1618" actId="1076"/>
          <ac:picMkLst>
            <pc:docMk/>
            <pc:sldMk cId="3397939814" sldId="301"/>
            <ac:picMk id="2" creationId="{692EA737-57C2-B67B-4CD4-24D0CF334906}"/>
          </ac:picMkLst>
        </pc:picChg>
      </pc:sldChg>
      <pc:sldChg chg="modSp mod">
        <pc:chgData name="Daisy Page" userId="a60c18f6-fe17-453a-a4fa-ecd937050554" providerId="ADAL" clId="{5CE39DEB-9E7C-4DCA-9318-4866947692D4}" dt="2024-09-18T18:41:34.476" v="1866" actId="1038"/>
        <pc:sldMkLst>
          <pc:docMk/>
          <pc:sldMk cId="4156394827" sldId="304"/>
        </pc:sldMkLst>
        <pc:spChg chg="mod">
          <ac:chgData name="Daisy Page" userId="a60c18f6-fe17-453a-a4fa-ecd937050554" providerId="ADAL" clId="{5CE39DEB-9E7C-4DCA-9318-4866947692D4}" dt="2024-09-18T17:55:19.070" v="326" actId="20577"/>
          <ac:spMkLst>
            <pc:docMk/>
            <pc:sldMk cId="4156394827" sldId="304"/>
            <ac:spMk id="15" creationId="{00000000-0000-0000-0000-000000000000}"/>
          </ac:spMkLst>
        </pc:spChg>
        <pc:picChg chg="mod">
          <ac:chgData name="Daisy Page" userId="a60c18f6-fe17-453a-a4fa-ecd937050554" providerId="ADAL" clId="{5CE39DEB-9E7C-4DCA-9318-4866947692D4}" dt="2024-09-18T18:41:34.476" v="1866" actId="1038"/>
          <ac:picMkLst>
            <pc:docMk/>
            <pc:sldMk cId="4156394827" sldId="304"/>
            <ac:picMk id="1026" creationId="{546DDA94-3057-4353-60A1-8F2C14017F46}"/>
          </ac:picMkLst>
        </pc:picChg>
      </pc:sldChg>
      <pc:sldChg chg="modSp">
        <pc:chgData name="Daisy Page" userId="a60c18f6-fe17-453a-a4fa-ecd937050554" providerId="ADAL" clId="{5CE39DEB-9E7C-4DCA-9318-4866947692D4}" dt="2024-09-18T18:07:10.232" v="343" actId="20577"/>
        <pc:sldMkLst>
          <pc:docMk/>
          <pc:sldMk cId="1223099675" sldId="305"/>
        </pc:sldMkLst>
        <pc:spChg chg="mod">
          <ac:chgData name="Daisy Page" userId="a60c18f6-fe17-453a-a4fa-ecd937050554" providerId="ADAL" clId="{5CE39DEB-9E7C-4DCA-9318-4866947692D4}" dt="2024-09-18T18:07:10.232" v="343" actId="20577"/>
          <ac:spMkLst>
            <pc:docMk/>
            <pc:sldMk cId="1223099675" sldId="305"/>
            <ac:spMk id="2" creationId="{6F578652-E9B7-7C94-867B-037A1EAB6356}"/>
          </ac:spMkLst>
        </pc:spChg>
      </pc:sldChg>
      <pc:sldChg chg="modSp mod">
        <pc:chgData name="Daisy Page" userId="a60c18f6-fe17-453a-a4fa-ecd937050554" providerId="ADAL" clId="{5CE39DEB-9E7C-4DCA-9318-4866947692D4}" dt="2024-09-18T17:55:29.397" v="340" actId="20577"/>
        <pc:sldMkLst>
          <pc:docMk/>
          <pc:sldMk cId="4265040289" sldId="311"/>
        </pc:sldMkLst>
        <pc:spChg chg="mod">
          <ac:chgData name="Daisy Page" userId="a60c18f6-fe17-453a-a4fa-ecd937050554" providerId="ADAL" clId="{5CE39DEB-9E7C-4DCA-9318-4866947692D4}" dt="2024-09-18T17:55:29.397" v="340" actId="20577"/>
          <ac:spMkLst>
            <pc:docMk/>
            <pc:sldMk cId="4265040289" sldId="311"/>
            <ac:spMk id="15" creationId="{00000000-0000-0000-0000-000000000000}"/>
          </ac:spMkLst>
        </pc:spChg>
      </pc:sldChg>
      <pc:sldChg chg="modSp mod">
        <pc:chgData name="Daisy Page" userId="a60c18f6-fe17-453a-a4fa-ecd937050554" providerId="ADAL" clId="{5CE39DEB-9E7C-4DCA-9318-4866947692D4}" dt="2024-09-18T17:55:05.657" v="300" actId="20577"/>
        <pc:sldMkLst>
          <pc:docMk/>
          <pc:sldMk cId="1445882461" sldId="313"/>
        </pc:sldMkLst>
        <pc:spChg chg="mod">
          <ac:chgData name="Daisy Page" userId="a60c18f6-fe17-453a-a4fa-ecd937050554" providerId="ADAL" clId="{5CE39DEB-9E7C-4DCA-9318-4866947692D4}" dt="2024-09-18T17:55:05.657" v="300" actId="20577"/>
          <ac:spMkLst>
            <pc:docMk/>
            <pc:sldMk cId="1445882461" sldId="313"/>
            <ac:spMk id="15" creationId="{00000000-0000-0000-0000-000000000000}"/>
          </ac:spMkLst>
        </pc:spChg>
      </pc:sldChg>
      <pc:sldChg chg="ord">
        <pc:chgData name="Daisy Page" userId="a60c18f6-fe17-453a-a4fa-ecd937050554" providerId="ADAL" clId="{5CE39DEB-9E7C-4DCA-9318-4866947692D4}" dt="2024-09-18T18:07:22.297" v="349"/>
        <pc:sldMkLst>
          <pc:docMk/>
          <pc:sldMk cId="1316840892" sldId="324"/>
        </pc:sldMkLst>
      </pc:sldChg>
      <pc:sldChg chg="ord">
        <pc:chgData name="Daisy Page" userId="a60c18f6-fe17-453a-a4fa-ecd937050554" providerId="ADAL" clId="{5CE39DEB-9E7C-4DCA-9318-4866947692D4}" dt="2024-09-18T18:07:17.073" v="347"/>
        <pc:sldMkLst>
          <pc:docMk/>
          <pc:sldMk cId="69940485" sldId="325"/>
        </pc:sldMkLst>
      </pc:sldChg>
      <pc:sldChg chg="addSp delSp modSp mod">
        <pc:chgData name="Daisy Page" userId="a60c18f6-fe17-453a-a4fa-ecd937050554" providerId="ADAL" clId="{5CE39DEB-9E7C-4DCA-9318-4866947692D4}" dt="2024-09-18T17:36:11.320" v="273" actId="1076"/>
        <pc:sldMkLst>
          <pc:docMk/>
          <pc:sldMk cId="2480116868" sldId="330"/>
        </pc:sldMkLst>
        <pc:spChg chg="del">
          <ac:chgData name="Daisy Page" userId="a60c18f6-fe17-453a-a4fa-ecd937050554" providerId="ADAL" clId="{5CE39DEB-9E7C-4DCA-9318-4866947692D4}" dt="2024-09-18T17:34:38.205" v="240" actId="478"/>
          <ac:spMkLst>
            <pc:docMk/>
            <pc:sldMk cId="2480116868" sldId="330"/>
            <ac:spMk id="5" creationId="{23B37950-B6BC-6D6A-249F-931C3E055229}"/>
          </ac:spMkLst>
        </pc:spChg>
        <pc:spChg chg="mod">
          <ac:chgData name="Daisy Page" userId="a60c18f6-fe17-453a-a4fa-ecd937050554" providerId="ADAL" clId="{5CE39DEB-9E7C-4DCA-9318-4866947692D4}" dt="2024-09-18T17:34:05.671" v="239" actId="404"/>
          <ac:spMkLst>
            <pc:docMk/>
            <pc:sldMk cId="2480116868" sldId="330"/>
            <ac:spMk id="15" creationId="{00000000-0000-0000-0000-000000000000}"/>
          </ac:spMkLst>
        </pc:spChg>
        <pc:picChg chg="add mod">
          <ac:chgData name="Daisy Page" userId="a60c18f6-fe17-453a-a4fa-ecd937050554" providerId="ADAL" clId="{5CE39DEB-9E7C-4DCA-9318-4866947692D4}" dt="2024-09-18T17:35:51.861" v="269" actId="1076"/>
          <ac:picMkLst>
            <pc:docMk/>
            <pc:sldMk cId="2480116868" sldId="330"/>
            <ac:picMk id="3" creationId="{40FAC587-8CA8-F24A-6C0E-458A5D3B4031}"/>
          </ac:picMkLst>
        </pc:picChg>
        <pc:picChg chg="add mod">
          <ac:chgData name="Daisy Page" userId="a60c18f6-fe17-453a-a4fa-ecd937050554" providerId="ADAL" clId="{5CE39DEB-9E7C-4DCA-9318-4866947692D4}" dt="2024-09-18T17:35:59.790" v="271" actId="1076"/>
          <ac:picMkLst>
            <pc:docMk/>
            <pc:sldMk cId="2480116868" sldId="330"/>
            <ac:picMk id="6" creationId="{C6D00C7C-0A3C-0B6F-1B4A-79E6E67D7925}"/>
          </ac:picMkLst>
        </pc:picChg>
        <pc:picChg chg="add mod">
          <ac:chgData name="Daisy Page" userId="a60c18f6-fe17-453a-a4fa-ecd937050554" providerId="ADAL" clId="{5CE39DEB-9E7C-4DCA-9318-4866947692D4}" dt="2024-09-18T17:36:11.320" v="273" actId="1076"/>
          <ac:picMkLst>
            <pc:docMk/>
            <pc:sldMk cId="2480116868" sldId="330"/>
            <ac:picMk id="10" creationId="{2CD592D7-F6FA-0B1D-6313-4ED11F016A99}"/>
          </ac:picMkLst>
        </pc:picChg>
        <pc:picChg chg="add mod">
          <ac:chgData name="Daisy Page" userId="a60c18f6-fe17-453a-a4fa-ecd937050554" providerId="ADAL" clId="{5CE39DEB-9E7C-4DCA-9318-4866947692D4}" dt="2024-09-18T17:36:03.502" v="272" actId="1076"/>
          <ac:picMkLst>
            <pc:docMk/>
            <pc:sldMk cId="2480116868" sldId="330"/>
            <ac:picMk id="11" creationId="{EC2A76A3-63AF-FCF2-206C-BBBC7E82F11F}"/>
          </ac:picMkLst>
        </pc:picChg>
        <pc:picChg chg="mod">
          <ac:chgData name="Daisy Page" userId="a60c18f6-fe17-453a-a4fa-ecd937050554" providerId="ADAL" clId="{5CE39DEB-9E7C-4DCA-9318-4866947692D4}" dt="2024-09-18T17:35:56.042" v="270" actId="1076"/>
          <ac:picMkLst>
            <pc:docMk/>
            <pc:sldMk cId="2480116868" sldId="330"/>
            <ac:picMk id="1028" creationId="{0C46FE38-8E28-8AE9-0CCD-4C8834288F45}"/>
          </ac:picMkLst>
        </pc:picChg>
      </pc:sldChg>
      <pc:sldChg chg="modSp add mod">
        <pc:chgData name="Daisy Page" userId="a60c18f6-fe17-453a-a4fa-ecd937050554" providerId="ADAL" clId="{5CE39DEB-9E7C-4DCA-9318-4866947692D4}" dt="2024-09-18T18:28:40.572" v="1424" actId="20577"/>
        <pc:sldMkLst>
          <pc:docMk/>
          <pc:sldMk cId="1512082815" sldId="331"/>
        </pc:sldMkLst>
        <pc:spChg chg="mod">
          <ac:chgData name="Daisy Page" userId="a60c18f6-fe17-453a-a4fa-ecd937050554" providerId="ADAL" clId="{5CE39DEB-9E7C-4DCA-9318-4866947692D4}" dt="2024-09-18T18:28:40.572" v="1424" actId="20577"/>
          <ac:spMkLst>
            <pc:docMk/>
            <pc:sldMk cId="1512082815" sldId="331"/>
            <ac:spMk id="5" creationId="{1566E9F4-9312-250C-4993-AABF57F6E020}"/>
          </ac:spMkLst>
        </pc:spChg>
        <pc:spChg chg="mod">
          <ac:chgData name="Daisy Page" userId="a60c18f6-fe17-453a-a4fa-ecd937050554" providerId="ADAL" clId="{5CE39DEB-9E7C-4DCA-9318-4866947692D4}" dt="2024-09-18T18:25:40.944" v="1319" actId="20577"/>
          <ac:spMkLst>
            <pc:docMk/>
            <pc:sldMk cId="1512082815" sldId="331"/>
            <ac:spMk id="15" creationId="{00000000-0000-0000-0000-000000000000}"/>
          </ac:spMkLst>
        </pc:spChg>
      </pc:sldChg>
      <pc:sldChg chg="delSp del mod">
        <pc:chgData name="Daisy Page" userId="a60c18f6-fe17-453a-a4fa-ecd937050554" providerId="ADAL" clId="{5CE39DEB-9E7C-4DCA-9318-4866947692D4}" dt="2024-09-18T17:32:58.489" v="110" actId="47"/>
        <pc:sldMkLst>
          <pc:docMk/>
          <pc:sldMk cId="3374621282" sldId="331"/>
        </pc:sldMkLst>
        <pc:picChg chg="del">
          <ac:chgData name="Daisy Page" userId="a60c18f6-fe17-453a-a4fa-ecd937050554" providerId="ADAL" clId="{5CE39DEB-9E7C-4DCA-9318-4866947692D4}" dt="2024-09-18T17:32:20.061" v="64" actId="21"/>
          <ac:picMkLst>
            <pc:docMk/>
            <pc:sldMk cId="3374621282" sldId="331"/>
            <ac:picMk id="6" creationId="{744D4573-5FDC-D61A-8E79-21B2E8DBCF63}"/>
          </ac:picMkLst>
        </pc:picChg>
        <pc:picChg chg="del">
          <ac:chgData name="Daisy Page" userId="a60c18f6-fe17-453a-a4fa-ecd937050554" providerId="ADAL" clId="{5CE39DEB-9E7C-4DCA-9318-4866947692D4}" dt="2024-09-18T17:31:04.442" v="56" actId="21"/>
          <ac:picMkLst>
            <pc:docMk/>
            <pc:sldMk cId="3374621282" sldId="331"/>
            <ac:picMk id="21" creationId="{04EB2EB4-BF8D-17DB-021A-1FBA10C75436}"/>
          </ac:picMkLst>
        </pc:picChg>
      </pc:sldChg>
      <pc:sldChg chg="addSp delSp modSp add mod ord delAnim">
        <pc:chgData name="Daisy Page" userId="a60c18f6-fe17-453a-a4fa-ecd937050554" providerId="ADAL" clId="{5CE39DEB-9E7C-4DCA-9318-4866947692D4}" dt="2024-09-18T18:36:37.744" v="1700" actId="1076"/>
        <pc:sldMkLst>
          <pc:docMk/>
          <pc:sldMk cId="1209468753" sldId="332"/>
        </pc:sldMkLst>
        <pc:spChg chg="add mod">
          <ac:chgData name="Daisy Page" userId="a60c18f6-fe17-453a-a4fa-ecd937050554" providerId="ADAL" clId="{5CE39DEB-9E7C-4DCA-9318-4866947692D4}" dt="2024-09-18T18:36:37.744" v="1700" actId="1076"/>
          <ac:spMkLst>
            <pc:docMk/>
            <pc:sldMk cId="1209468753" sldId="332"/>
            <ac:spMk id="5" creationId="{752991C0-3896-6217-A26F-E31B845A29B3}"/>
          </ac:spMkLst>
        </pc:spChg>
        <pc:spChg chg="mod">
          <ac:chgData name="Daisy Page" userId="a60c18f6-fe17-453a-a4fa-ecd937050554" providerId="ADAL" clId="{5CE39DEB-9E7C-4DCA-9318-4866947692D4}" dt="2024-09-18T18:36:11.133" v="1695" actId="20577"/>
          <ac:spMkLst>
            <pc:docMk/>
            <pc:sldMk cId="1209468753" sldId="332"/>
            <ac:spMk id="15" creationId="{00000000-0000-0000-0000-000000000000}"/>
          </ac:spMkLst>
        </pc:spChg>
        <pc:picChg chg="del">
          <ac:chgData name="Daisy Page" userId="a60c18f6-fe17-453a-a4fa-ecd937050554" providerId="ADAL" clId="{5CE39DEB-9E7C-4DCA-9318-4866947692D4}" dt="2024-09-18T18:30:03.303" v="1426" actId="478"/>
          <ac:picMkLst>
            <pc:docMk/>
            <pc:sldMk cId="1209468753" sldId="332"/>
            <ac:picMk id="2" creationId="{692EA737-57C2-B67B-4CD4-24D0CF334906}"/>
          </ac:picMkLst>
        </pc:picChg>
      </pc:sldChg>
      <pc:sldChg chg="del">
        <pc:chgData name="Daisy Page" userId="a60c18f6-fe17-453a-a4fa-ecd937050554" providerId="ADAL" clId="{5CE39DEB-9E7C-4DCA-9318-4866947692D4}" dt="2024-09-18T17:31:46.139" v="63" actId="2696"/>
        <pc:sldMkLst>
          <pc:docMk/>
          <pc:sldMk cId="1774743502" sldId="332"/>
        </pc:sldMkLst>
      </pc:sldChg>
      <pc:sldChg chg="addSp delSp modSp add mod delAnim">
        <pc:chgData name="Daisy Page" userId="a60c18f6-fe17-453a-a4fa-ecd937050554" providerId="ADAL" clId="{5CE39DEB-9E7C-4DCA-9318-4866947692D4}" dt="2024-09-18T18:37:05.946" v="1706" actId="1076"/>
        <pc:sldMkLst>
          <pc:docMk/>
          <pc:sldMk cId="65658650" sldId="333"/>
        </pc:sldMkLst>
        <pc:spChg chg="add mod">
          <ac:chgData name="Daisy Page" userId="a60c18f6-fe17-453a-a4fa-ecd937050554" providerId="ADAL" clId="{5CE39DEB-9E7C-4DCA-9318-4866947692D4}" dt="2024-09-18T18:37:05.946" v="1706" actId="1076"/>
          <ac:spMkLst>
            <pc:docMk/>
            <pc:sldMk cId="65658650" sldId="333"/>
            <ac:spMk id="5" creationId="{75922B52-D48B-0AC8-B593-6F96DC17B615}"/>
          </ac:spMkLst>
        </pc:spChg>
        <pc:spChg chg="mod">
          <ac:chgData name="Daisy Page" userId="a60c18f6-fe17-453a-a4fa-ecd937050554" providerId="ADAL" clId="{5CE39DEB-9E7C-4DCA-9318-4866947692D4}" dt="2024-09-18T18:33:05.947" v="1613" actId="20577"/>
          <ac:spMkLst>
            <pc:docMk/>
            <pc:sldMk cId="65658650" sldId="333"/>
            <ac:spMk id="15" creationId="{00000000-0000-0000-0000-000000000000}"/>
          </ac:spMkLst>
        </pc:spChg>
        <pc:picChg chg="del">
          <ac:chgData name="Daisy Page" userId="a60c18f6-fe17-453a-a4fa-ecd937050554" providerId="ADAL" clId="{5CE39DEB-9E7C-4DCA-9318-4866947692D4}" dt="2024-09-18T18:33:10.389" v="1614" actId="478"/>
          <ac:picMkLst>
            <pc:docMk/>
            <pc:sldMk cId="65658650" sldId="333"/>
            <ac:picMk id="2" creationId="{692EA737-57C2-B67B-4CD4-24D0CF33490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724E-F85C-43E6-A771-617C04DBEB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AE23BC-949B-44D1-BCC7-00959E990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A6AF4E-6EE2-4793-A36B-E1833520DB81}"/>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62EE716B-93E3-4E4C-913B-A3419325C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503E59-B8EB-438C-8E51-07F685A28E91}"/>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351730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810E-E44E-4CF6-AFC1-CA26CFB272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9D4781-3D17-4E3B-B0FE-55598E3AEF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9773B-A801-4DE1-8303-62D1C9BD4179}"/>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5ECA621F-B375-49BC-B383-3AE0CBBAA8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2330B-2CDF-4763-B974-01A87CEBD2C2}"/>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47763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8D148-AC53-4961-9AF5-84F5D73909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30B5A-6AFB-423E-AE3D-97FC8A6FA6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13E166-DDF6-4B13-BDF6-0E542E6AEA30}"/>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734E9E0B-A0C8-4294-80B3-289ACDAA70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4FDDC-2CAD-404C-B6FD-044567FF2594}"/>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177879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372F-C4F6-4F5C-9A52-6B8AFD5349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7851BF-7CBE-4D78-827A-D291C4DAC0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0D786-6F0D-4B87-9021-045FA7A18485}"/>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4CFAA02A-0ABA-4526-B9EF-CA182AD1F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C41ED-CA47-4908-86BC-F545A20DF3B1}"/>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81269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FEA1-12B2-45C5-9898-C58FE4347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3A978B-3D71-4871-BCAA-7153FBF50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5017CB-DAE1-4873-BBD5-A96DCB5FAEAF}"/>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2A591B37-5D31-49A2-9EAB-9967F2702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62AEB2-960D-446E-A91A-D83636CDD239}"/>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190399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65A3-3E30-4080-B354-53C2E16525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D12187-23F2-4BA7-893B-1FEBF8B10C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3D3865-3F87-45B8-A60E-13F3425C16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5467E6-67FB-4A4D-866A-E01BFDA89B4F}"/>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6" name="Footer Placeholder 5">
            <a:extLst>
              <a:ext uri="{FF2B5EF4-FFF2-40B4-BE49-F238E27FC236}">
                <a16:creationId xmlns:a16="http://schemas.microsoft.com/office/drawing/2014/main" id="{D33BA83A-0620-456A-9B1C-1568C6B267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AD4804-4802-4AC1-B851-06EAB8A11A8B}"/>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5419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F4E6-FC44-4382-A463-4ECC87DDF7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D5669E-FFAC-4F2D-93AC-D7286C9D0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21AB8-28CE-4B5D-AE8F-2D0C9C289B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EC6E76-A382-44BC-ADE0-F55CE69DF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F39409-96A6-46B7-BA4F-755C54BA6F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B5A30A-B383-4DC2-B32A-B3F3CB5409EE}"/>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8" name="Footer Placeholder 7">
            <a:extLst>
              <a:ext uri="{FF2B5EF4-FFF2-40B4-BE49-F238E27FC236}">
                <a16:creationId xmlns:a16="http://schemas.microsoft.com/office/drawing/2014/main" id="{331989A7-903F-4A03-A1D1-B597BB4FE0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CE3534-7209-49F3-AAB3-AF3C3B90E56C}"/>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384706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C82D-CBCF-437F-9019-0B31397910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49D6CC-F331-44F1-A53A-ED024F3429E1}"/>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4" name="Footer Placeholder 3">
            <a:extLst>
              <a:ext uri="{FF2B5EF4-FFF2-40B4-BE49-F238E27FC236}">
                <a16:creationId xmlns:a16="http://schemas.microsoft.com/office/drawing/2014/main" id="{B3EC1252-9CBE-4728-8650-0B5E47D847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A9DD70-BAF3-48F2-8033-F4EC74344C1E}"/>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57646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7DFF13-8692-41DE-9399-9993F76E7F52}"/>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3" name="Footer Placeholder 2">
            <a:extLst>
              <a:ext uri="{FF2B5EF4-FFF2-40B4-BE49-F238E27FC236}">
                <a16:creationId xmlns:a16="http://schemas.microsoft.com/office/drawing/2014/main" id="{7749E165-7D6D-40CD-AC44-509D70E53D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BB3EF9-0156-494C-932B-CB0F36ED1997}"/>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187608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2F18-027A-49A7-B9EF-DB2341354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437FFA-928F-4264-BDB4-0F59C7060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D434A7-EEE7-4AF5-8B1D-222D94D57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DCF9CA-B7CD-4B37-A578-6E2BFDE7ECAE}"/>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6" name="Footer Placeholder 5">
            <a:extLst>
              <a:ext uri="{FF2B5EF4-FFF2-40B4-BE49-F238E27FC236}">
                <a16:creationId xmlns:a16="http://schemas.microsoft.com/office/drawing/2014/main" id="{7C8413CF-4E83-48A8-A0D5-DB3666DC68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35CD9-C5C0-4446-A26E-5EDE134A9C6A}"/>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338606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4ECA-DB6E-4230-A9FD-77A7F8D6A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107E2F-0E4F-4238-BD2D-B5DFE641C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A7422C-9472-483C-A518-FD817C2AB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E2CA53-B75F-4AB2-B594-1E6907624362}"/>
              </a:ext>
            </a:extLst>
          </p:cNvPr>
          <p:cNvSpPr>
            <a:spLocks noGrp="1"/>
          </p:cNvSpPr>
          <p:nvPr>
            <p:ph type="dt" sz="half" idx="10"/>
          </p:nvPr>
        </p:nvSpPr>
        <p:spPr/>
        <p:txBody>
          <a:bodyPr/>
          <a:lstStyle/>
          <a:p>
            <a:fld id="{28E54596-C27B-49E4-BA7B-214665B4B11B}" type="datetimeFigureOut">
              <a:rPr lang="en-GB" smtClean="0"/>
              <a:t>23/09/2024</a:t>
            </a:fld>
            <a:endParaRPr lang="en-GB"/>
          </a:p>
        </p:txBody>
      </p:sp>
      <p:sp>
        <p:nvSpPr>
          <p:cNvPr id="6" name="Footer Placeholder 5">
            <a:extLst>
              <a:ext uri="{FF2B5EF4-FFF2-40B4-BE49-F238E27FC236}">
                <a16:creationId xmlns:a16="http://schemas.microsoft.com/office/drawing/2014/main" id="{8F36F54E-7D39-4C10-8B88-5C7426970B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98D6E0-69FC-4A73-A0D6-379A5805207E}"/>
              </a:ext>
            </a:extLst>
          </p:cNvPr>
          <p:cNvSpPr>
            <a:spLocks noGrp="1"/>
          </p:cNvSpPr>
          <p:nvPr>
            <p:ph type="sldNum" sz="quarter" idx="12"/>
          </p:nvPr>
        </p:nvSpPr>
        <p:spPr/>
        <p:txBody>
          <a:bodyPr/>
          <a:lstStyle/>
          <a:p>
            <a:fld id="{68B5C638-55BF-4AED-BCD1-AA54C1CD188C}" type="slidenum">
              <a:rPr lang="en-GB" smtClean="0"/>
              <a:t>‹#›</a:t>
            </a:fld>
            <a:endParaRPr lang="en-GB"/>
          </a:p>
        </p:txBody>
      </p:sp>
    </p:spTree>
    <p:extLst>
      <p:ext uri="{BB962C8B-B14F-4D97-AF65-F5344CB8AC3E}">
        <p14:creationId xmlns:p14="http://schemas.microsoft.com/office/powerpoint/2010/main" val="18058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02F7F-5B28-416B-8FD1-35BEA2AE4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D26797-BD4A-4EC4-BF1B-E57DC0117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08FC4-DEEA-4907-9DBB-3AC350650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54596-C27B-49E4-BA7B-214665B4B11B}" type="datetimeFigureOut">
              <a:rPr lang="en-GB" smtClean="0"/>
              <a:t>23/09/2024</a:t>
            </a:fld>
            <a:endParaRPr lang="en-GB"/>
          </a:p>
        </p:txBody>
      </p:sp>
      <p:sp>
        <p:nvSpPr>
          <p:cNvPr id="5" name="Footer Placeholder 4">
            <a:extLst>
              <a:ext uri="{FF2B5EF4-FFF2-40B4-BE49-F238E27FC236}">
                <a16:creationId xmlns:a16="http://schemas.microsoft.com/office/drawing/2014/main" id="{008E97ED-4B3F-468F-AC84-F4ABFC8F6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245549-72B8-4E8E-98ED-E111FF8F9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5C638-55BF-4AED-BCD1-AA54C1CD188C}" type="slidenum">
              <a:rPr lang="en-GB" smtClean="0"/>
              <a:t>‹#›</a:t>
            </a:fld>
            <a:endParaRPr lang="en-GB"/>
          </a:p>
        </p:txBody>
      </p:sp>
    </p:spTree>
    <p:extLst>
      <p:ext uri="{BB962C8B-B14F-4D97-AF65-F5344CB8AC3E}">
        <p14:creationId xmlns:p14="http://schemas.microsoft.com/office/powerpoint/2010/main" val="125363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portal.colchester.ac.uk/teams/student_induction_resources/Apprenticeship%20Files/Learner%20User%20Guide%20-%20Homepage%20-%20Overview%20Tab.pdf" TargetMode="External"/><Relationship Id="rId5" Type="http://schemas.openxmlformats.org/officeDocument/2006/relationships/hyperlink" Target="https://www.smartassessor.co.uk/Account/Login"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portal.colchester.ac.uk/teams/student_induction_resources/Apprenticeship%20Files/Learner%20User%20Guide%20-%20Your%20Learner%20Dashboard.pdf"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portal.colchester.ac.uk/teams/student_induction_resources/Apprenticeship%20Files/Learner%20User%20Guide%20-%20Upload%20Evidence.pdf"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hyperlink" Target="https://portal.colchester.ac.uk/teams/student_induction_resources/Apprenticeship%20Files/Learner%20User%20Guide%20-%20Add%20A%20Time%20Log%20Entry.pdf"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hyperlink" Target="https://blogs.lse.ac.uk/politicsandpolicy/tag/counter-terrorism/" TargetMode="External"/><Relationship Id="rId5" Type="http://schemas.microsoft.com/office/2007/relationships/hdphoto" Target="../media/hdphoto1.wdp"/><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hyperlink" Target="https://moodle.ccacolchester.com/course/view.php?id=7350"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hyperlink" Target="https://moodle.ccacolchester.com/course/view.php?id=7349" TargetMode="External"/><Relationship Id="rId5" Type="http://schemas.openxmlformats.org/officeDocument/2006/relationships/hyperlink" Target="https://moodle.ccacolchester.com/course/view.php?id=7351" TargetMode="External"/><Relationship Id="rId4" Type="http://schemas.openxmlformats.org/officeDocument/2006/relationships/hyperlink" Target="https://moodle.ccacolchester.com/course/view.php?id=7346" TargetMode="External"/><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www.gov.uk/national-minimum-wage-rat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4" name="TextBox 3">
            <a:extLst>
              <a:ext uri="{FF2B5EF4-FFF2-40B4-BE49-F238E27FC236}">
                <a16:creationId xmlns:a16="http://schemas.microsoft.com/office/drawing/2014/main" id="{0BF23EC9-C116-31F9-B153-6BB14D233A69}"/>
              </a:ext>
            </a:extLst>
          </p:cNvPr>
          <p:cNvSpPr txBox="1"/>
          <p:nvPr/>
        </p:nvSpPr>
        <p:spPr>
          <a:xfrm>
            <a:off x="2926556" y="1836592"/>
            <a:ext cx="6100762" cy="3262432"/>
          </a:xfrm>
          <a:prstGeom prst="rect">
            <a:avLst/>
          </a:prstGeom>
          <a:noFill/>
        </p:spPr>
        <p:txBody>
          <a:bodyPr wrap="square">
            <a:spAutoFit/>
          </a:bodyPr>
          <a:lstStyle/>
          <a:p>
            <a:pPr algn="ctr"/>
            <a:r>
              <a:rPr lang="en-GB" sz="5400" b="1" dirty="0">
                <a:latin typeface="Calibri"/>
                <a:cs typeface="Arial"/>
              </a:rPr>
              <a:t>UCC Apprenticeship Induction</a:t>
            </a:r>
          </a:p>
          <a:p>
            <a:pPr algn="ctr"/>
            <a:r>
              <a:rPr lang="en-GB" sz="5400" b="1" dirty="0">
                <a:latin typeface="Calibri"/>
                <a:cs typeface="Arial"/>
              </a:rPr>
              <a:t>2024/25</a:t>
            </a:r>
          </a:p>
          <a:p>
            <a:pPr algn="ctr"/>
            <a:r>
              <a:rPr lang="en-GB" sz="4400" b="1" i="1" dirty="0">
                <a:latin typeface="Calibri"/>
                <a:cs typeface="Arial"/>
              </a:rPr>
              <a:t>(Phase 1)</a:t>
            </a:r>
            <a:endParaRPr lang="en-GB" sz="4400" b="1" i="1" dirty="0">
              <a:latin typeface="Calibri"/>
              <a:cs typeface="Arial" panose="020B0604020202020204" pitchFamily="34" charset="0"/>
            </a:endParaRPr>
          </a:p>
        </p:txBody>
      </p:sp>
      <p:pic>
        <p:nvPicPr>
          <p:cNvPr id="10" name="Picture 9">
            <a:extLst>
              <a:ext uri="{FF2B5EF4-FFF2-40B4-BE49-F238E27FC236}">
                <a16:creationId xmlns:a16="http://schemas.microsoft.com/office/drawing/2014/main" id="{9F7E7D17-A3D3-4DAC-3F3B-3B62937A6BFA}"/>
              </a:ext>
            </a:extLst>
          </p:cNvPr>
          <p:cNvPicPr>
            <a:picLocks noChangeAspect="1"/>
          </p:cNvPicPr>
          <p:nvPr/>
        </p:nvPicPr>
        <p:blipFill>
          <a:blip r:embed="rId4"/>
          <a:stretch>
            <a:fillRect/>
          </a:stretch>
        </p:blipFill>
        <p:spPr>
          <a:xfrm>
            <a:off x="4500562" y="222596"/>
            <a:ext cx="3190875" cy="914400"/>
          </a:xfrm>
          <a:prstGeom prst="rect">
            <a:avLst/>
          </a:prstGeom>
        </p:spPr>
      </p:pic>
    </p:spTree>
    <p:extLst>
      <p:ext uri="{BB962C8B-B14F-4D97-AF65-F5344CB8AC3E}">
        <p14:creationId xmlns:p14="http://schemas.microsoft.com/office/powerpoint/2010/main" val="348275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Apprenticeship Programme Structure</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B69A4B0A-735E-370D-00D7-82F9DF8EE5A9}"/>
              </a:ext>
            </a:extLst>
          </p:cNvPr>
          <p:cNvSpPr txBox="1"/>
          <p:nvPr/>
        </p:nvSpPr>
        <p:spPr>
          <a:xfrm>
            <a:off x="597017" y="1582885"/>
            <a:ext cx="10997966" cy="427809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Gateway</a:t>
            </a:r>
          </a:p>
          <a:p>
            <a:endParaRPr lang="en-GB" sz="1600" b="1"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Gateway takes place before an End Point Assessment (EPA) can start.</a:t>
            </a:r>
          </a:p>
          <a:p>
            <a:r>
              <a:rPr lang="en-GB" sz="1600"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You will only be entered into Gateway once: </a:t>
            </a:r>
          </a:p>
          <a:p>
            <a:pPr marL="742950" lvl="1"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You have met the </a:t>
            </a:r>
            <a:r>
              <a:rPr lang="en-GB" sz="1600" b="1" dirty="0">
                <a:latin typeface="Arial" panose="020B0604020202020204" pitchFamily="34" charset="0"/>
                <a:cs typeface="Arial" panose="020B0604020202020204" pitchFamily="34" charset="0"/>
              </a:rPr>
              <a:t>minimum duration </a:t>
            </a:r>
            <a:r>
              <a:rPr lang="en-GB" sz="1600" dirty="0">
                <a:latin typeface="Arial" panose="020B0604020202020204" pitchFamily="34" charset="0"/>
                <a:cs typeface="Arial" panose="020B0604020202020204" pitchFamily="34" charset="0"/>
              </a:rPr>
              <a:t>of programme </a:t>
            </a:r>
          </a:p>
          <a:p>
            <a:pPr lvl="1"/>
            <a:endParaRPr lang="en-GB" sz="16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Have completed </a:t>
            </a:r>
            <a:r>
              <a:rPr lang="en-GB" sz="1600" b="1" dirty="0">
                <a:latin typeface="Arial" panose="020B0604020202020204" pitchFamily="34" charset="0"/>
                <a:cs typeface="Arial" panose="020B0604020202020204" pitchFamily="34" charset="0"/>
              </a:rPr>
              <a:t>all</a:t>
            </a:r>
            <a:r>
              <a:rPr lang="en-GB" sz="1600" dirty="0">
                <a:latin typeface="Arial" panose="020B0604020202020204" pitchFamily="34" charset="0"/>
                <a:cs typeface="Arial" panose="020B0604020202020204" pitchFamily="34" charset="0"/>
              </a:rPr>
              <a:t> required off the job hours </a:t>
            </a:r>
          </a:p>
          <a:p>
            <a:pPr lvl="1"/>
            <a:endParaRPr lang="en-GB" sz="1600" dirty="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You, your Assessor/Coach and your employer are satisfied you have demonstrated full competence and have met </a:t>
            </a:r>
            <a:r>
              <a:rPr lang="en-GB" sz="1600" b="1" dirty="0">
                <a:latin typeface="Arial" panose="020B0604020202020204" pitchFamily="34" charset="0"/>
                <a:cs typeface="Arial" panose="020B0604020202020204" pitchFamily="34" charset="0"/>
              </a:rPr>
              <a:t>all</a:t>
            </a:r>
            <a:r>
              <a:rPr lang="en-GB" sz="1600" dirty="0">
                <a:latin typeface="Arial" panose="020B0604020202020204" pitchFamily="34" charset="0"/>
                <a:cs typeface="Arial" panose="020B0604020202020204" pitchFamily="34" charset="0"/>
              </a:rPr>
              <a:t> pre-requisite Gateway requirements e.g.: </a:t>
            </a:r>
          </a:p>
          <a:p>
            <a:pPr marL="1200150" lvl="2"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Evidence has been submitted and collected to the required standard and it is mapped to the KSB’s,</a:t>
            </a:r>
          </a:p>
          <a:p>
            <a:pPr marL="1200150" lvl="2"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Logbooks/workbooks have been completed and submitted </a:t>
            </a:r>
          </a:p>
          <a:p>
            <a:pPr marL="1200150" lvl="2"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Confirmation forms have been signed </a:t>
            </a:r>
          </a:p>
          <a:p>
            <a:pPr marL="285750" indent="-285750">
              <a:buFont typeface="Arial" panose="020B0604020202020204" pitchFamily="34" charset="0"/>
              <a:buChar char="•"/>
            </a:pPr>
            <a:endParaRPr lang="en-GB" sz="1600" dirty="0">
              <a:latin typeface="Arial"/>
              <a:cs typeface="Arial"/>
            </a:endParaRPr>
          </a:p>
          <a:p>
            <a:pPr marL="285750" indent="-285750">
              <a:buFont typeface="Arial" panose="020B0604020202020204" pitchFamily="34" charset="0"/>
              <a:buChar char="•"/>
            </a:pPr>
            <a:endParaRPr lang="en-GB" sz="1600" dirty="0">
              <a:latin typeface="Arial"/>
              <a:cs typeface="Arial"/>
            </a:endParaRPr>
          </a:p>
          <a:p>
            <a:endParaRPr lang="en-GB" sz="1600" b="1" dirty="0"/>
          </a:p>
        </p:txBody>
      </p:sp>
    </p:spTree>
    <p:extLst>
      <p:ext uri="{BB962C8B-B14F-4D97-AF65-F5344CB8AC3E}">
        <p14:creationId xmlns:p14="http://schemas.microsoft.com/office/powerpoint/2010/main" val="205170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Apprenticeship Programme Structure</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B69A4B0A-735E-370D-00D7-82F9DF8EE5A9}"/>
              </a:ext>
            </a:extLst>
          </p:cNvPr>
          <p:cNvSpPr txBox="1"/>
          <p:nvPr/>
        </p:nvSpPr>
        <p:spPr>
          <a:xfrm>
            <a:off x="323528" y="1391293"/>
            <a:ext cx="11563671" cy="4431983"/>
          </a:xfrm>
          <a:prstGeom prst="rect">
            <a:avLst/>
          </a:prstGeom>
          <a:noFill/>
        </p:spPr>
        <p:txBody>
          <a:bodyPr wrap="square" rtlCol="0">
            <a:spAutoFit/>
          </a:bodyPr>
          <a:lstStyle/>
          <a:p>
            <a:r>
              <a:rPr lang="en-GB" sz="1400" b="1" dirty="0">
                <a:latin typeface="Arial"/>
                <a:cs typeface="Arial"/>
              </a:rPr>
              <a:t>End-Point Assessment (EPA) </a:t>
            </a:r>
          </a:p>
          <a:p>
            <a:pPr marL="285750" indent="-285750">
              <a:buFont typeface="Arial" panose="020B0604020202020204" pitchFamily="34" charset="0"/>
              <a:buChar char="•"/>
            </a:pPr>
            <a:endParaRPr lang="en-GB" sz="1400" dirty="0">
              <a:latin typeface="Arial"/>
              <a:cs typeface="Arial"/>
            </a:endParaRPr>
          </a:p>
          <a:p>
            <a:pPr marL="285750" indent="-285750" fontAlgn="base">
              <a:buFont typeface="Courier New" panose="02070309020205020404" pitchFamily="49" charset="0"/>
              <a:buChar char="o"/>
            </a:pPr>
            <a:r>
              <a:rPr lang="en-GB" sz="1400" b="0" i="0" dirty="0">
                <a:effectLst/>
                <a:latin typeface="Arial" panose="020B0604020202020204" pitchFamily="34" charset="0"/>
                <a:cs typeface="Arial" panose="020B0604020202020204" pitchFamily="34" charset="0"/>
              </a:rPr>
              <a:t>EPA is a rigorous and robust process designed to test you against the Apprenticeship Standard. Employers, providers and independent assessors are involved in the EPA in some way. </a:t>
            </a:r>
          </a:p>
          <a:p>
            <a:pPr marL="285750" indent="-285750" fontAlgn="base">
              <a:buFont typeface="Courier New" panose="02070309020205020404" pitchFamily="49" charset="0"/>
              <a:buChar char="o"/>
            </a:pPr>
            <a:endParaRPr lang="en-GB" sz="1400" b="0" i="0" dirty="0">
              <a:effectLst/>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en-GB" sz="1400" b="0" i="0" dirty="0">
                <a:effectLst/>
                <a:latin typeface="Arial" panose="020B0604020202020204" pitchFamily="34" charset="0"/>
                <a:cs typeface="Arial" panose="020B0604020202020204" pitchFamily="34" charset="0"/>
              </a:rPr>
              <a:t>Each standard has a published end-point assessment plan unique to each standard that describes the assessment in detail. (Request you have access to the plan) Assessments could include: a project, professional discussion, knowledge test, presentation, portfolio, interview or any combination of these. </a:t>
            </a:r>
          </a:p>
          <a:p>
            <a:pPr marL="285750" indent="-285750" fontAlgn="base">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en-GB" sz="1400" b="0" i="0" dirty="0">
                <a:effectLst/>
                <a:latin typeface="Arial" panose="020B0604020202020204" pitchFamily="34" charset="0"/>
                <a:cs typeface="Arial" panose="020B0604020202020204" pitchFamily="34" charset="0"/>
              </a:rPr>
              <a:t>EPAs are often graded: Fail, Pass or Distinction with some having Merits. </a:t>
            </a:r>
          </a:p>
          <a:p>
            <a:pPr marL="285750" indent="-285750" fontAlgn="base">
              <a:buFont typeface="Courier New" panose="02070309020205020404" pitchFamily="49" charset="0"/>
              <a:buChar char="o"/>
            </a:pPr>
            <a:endParaRPr lang="en-GB" sz="1400" b="0" i="0" dirty="0">
              <a:effectLst/>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en-GB" sz="1400" b="0" i="0" dirty="0">
                <a:effectLst/>
                <a:latin typeface="Arial" panose="020B0604020202020204" pitchFamily="34" charset="0"/>
                <a:cs typeface="Arial" panose="020B0604020202020204" pitchFamily="34" charset="0"/>
              </a:rPr>
              <a:t>An apprentice cannot complete and achieve their apprenticeship without passing the End Point Assessment.</a:t>
            </a:r>
          </a:p>
          <a:p>
            <a:pPr marL="285750" indent="-285750" fontAlgn="base">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marL="285750" indent="-285750" fontAlgn="base">
              <a:buFont typeface="Courier New" panose="02070309020205020404" pitchFamily="49" charset="0"/>
              <a:buChar char="o"/>
            </a:pPr>
            <a:r>
              <a:rPr lang="en-GB" sz="1400" dirty="0">
                <a:latin typeface="Arial" panose="020B0604020202020204" pitchFamily="34" charset="0"/>
                <a:cs typeface="Arial" panose="020B0604020202020204" pitchFamily="34" charset="0"/>
              </a:rPr>
              <a:t>Before you are booked in for your EPA you will have been provided with full support and preparation for this assessment(s)</a:t>
            </a:r>
          </a:p>
          <a:p>
            <a:pPr marL="285750" indent="-285750" fontAlgn="base">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fontAlgn="base"/>
            <a:r>
              <a:rPr lang="en-GB" sz="1400" b="1" dirty="0">
                <a:latin typeface="Arial" panose="020B0604020202020204" pitchFamily="34" charset="0"/>
                <a:cs typeface="Arial" panose="020B0604020202020204" pitchFamily="34" charset="0"/>
              </a:rPr>
              <a:t>EPA Resits and Retakes</a:t>
            </a:r>
          </a:p>
          <a:p>
            <a:pPr marL="285750" indent="-285750" fontAlgn="base">
              <a:buFont typeface="Courier New" panose="02070309020205020404" pitchFamily="49" charset="0"/>
              <a:buChar char="o"/>
            </a:pPr>
            <a:r>
              <a:rPr lang="en-GB" sz="1400" dirty="0">
                <a:latin typeface="Arial" panose="020B0604020202020204" pitchFamily="34" charset="0"/>
                <a:cs typeface="Arial" panose="020B0604020202020204" pitchFamily="34" charset="0"/>
              </a:rPr>
              <a:t>If you fail all or some parts of the EPA you have the opportunity to retake or resit the elements failed. </a:t>
            </a:r>
          </a:p>
          <a:p>
            <a:pPr marL="285750" indent="-285750" fontAlgn="base">
              <a:buFont typeface="Courier New" panose="02070309020205020404" pitchFamily="49" charset="0"/>
              <a:buChar char="o"/>
            </a:pPr>
            <a:r>
              <a:rPr lang="en-GB" sz="1400" dirty="0">
                <a:latin typeface="Arial" panose="020B0604020202020204" pitchFamily="34" charset="0"/>
                <a:cs typeface="Arial" panose="020B0604020202020204" pitchFamily="34" charset="0"/>
              </a:rPr>
              <a:t>If you pass you cannot retake to simply achieve a higher grade </a:t>
            </a:r>
          </a:p>
          <a:p>
            <a:pPr marL="285750" indent="-285750" fontAlgn="base">
              <a:buFont typeface="Courier New" panose="02070309020205020404" pitchFamily="49" charset="0"/>
              <a:buChar char="o"/>
            </a:pPr>
            <a:r>
              <a:rPr lang="en-GB" sz="1400" dirty="0">
                <a:latin typeface="Arial" panose="020B0604020202020204" pitchFamily="34" charset="0"/>
                <a:cs typeface="Arial" panose="020B0604020202020204" pitchFamily="34" charset="0"/>
              </a:rPr>
              <a:t>Employers decide how many attempts you have – there is a resit cost attached to each resit </a:t>
            </a:r>
          </a:p>
          <a:p>
            <a:endParaRPr lang="en-GB" sz="1600" b="1" dirty="0"/>
          </a:p>
        </p:txBody>
      </p:sp>
    </p:spTree>
    <p:extLst>
      <p:ext uri="{BB962C8B-B14F-4D97-AF65-F5344CB8AC3E}">
        <p14:creationId xmlns:p14="http://schemas.microsoft.com/office/powerpoint/2010/main" val="122632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Progress Reviews</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9D7A0F01-1084-8828-25B8-617A2E537414}"/>
              </a:ext>
            </a:extLst>
          </p:cNvPr>
          <p:cNvSpPr txBox="1"/>
          <p:nvPr/>
        </p:nvSpPr>
        <p:spPr>
          <a:xfrm>
            <a:off x="164138" y="1307467"/>
            <a:ext cx="11376256" cy="4462760"/>
          </a:xfrm>
          <a:prstGeom prst="rect">
            <a:avLst/>
          </a:prstGeom>
          <a:noFill/>
        </p:spPr>
        <p:txBody>
          <a:bodyPr wrap="square" rtlCol="0">
            <a:spAutoFit/>
          </a:bodyPr>
          <a:lstStyle/>
          <a:p>
            <a:endParaRPr lang="en-GB" sz="1400" dirty="0"/>
          </a:p>
          <a:p>
            <a:r>
              <a:rPr lang="en-GB" dirty="0"/>
              <a:t>Progress Reviews are completed </a:t>
            </a:r>
            <a:r>
              <a:rPr lang="en-GB" b="1" dirty="0"/>
              <a:t>every 8-12 weeks</a:t>
            </a:r>
            <a:r>
              <a:rPr lang="en-GB" dirty="0"/>
              <a:t>. </a:t>
            </a:r>
          </a:p>
          <a:p>
            <a:endParaRPr lang="en-GB" dirty="0"/>
          </a:p>
          <a:p>
            <a:r>
              <a:rPr lang="en-GB" dirty="0"/>
              <a:t>Reviews can take up to </a:t>
            </a:r>
            <a:r>
              <a:rPr lang="en-GB" b="1" dirty="0"/>
              <a:t>1.5 hours.</a:t>
            </a:r>
          </a:p>
          <a:p>
            <a:endParaRPr lang="en-GB" dirty="0"/>
          </a:p>
          <a:p>
            <a:r>
              <a:rPr lang="en-GB" dirty="0"/>
              <a:t>Purpose of Reviews:</a:t>
            </a:r>
          </a:p>
          <a:p>
            <a:pPr marL="285750" indent="-285750">
              <a:buFont typeface="Courier New" panose="02070309020205020404" pitchFamily="49" charset="0"/>
              <a:buChar char="o"/>
            </a:pPr>
            <a:r>
              <a:rPr lang="en-GB" dirty="0"/>
              <a:t>Tracking your KSB’s  - including maths and English developments </a:t>
            </a:r>
          </a:p>
          <a:p>
            <a:pPr marL="285750" indent="-285750">
              <a:buFont typeface="Courier New" panose="02070309020205020404" pitchFamily="49" charset="0"/>
              <a:buChar char="o"/>
            </a:pPr>
            <a:r>
              <a:rPr lang="en-GB" dirty="0"/>
              <a:t>Off the job training </a:t>
            </a:r>
          </a:p>
          <a:p>
            <a:pPr marL="285750" indent="-285750">
              <a:buFont typeface="Courier New" panose="02070309020205020404" pitchFamily="49" charset="0"/>
              <a:buChar char="o"/>
            </a:pPr>
            <a:r>
              <a:rPr lang="en-GB" dirty="0"/>
              <a:t>Share positive updates / progress </a:t>
            </a:r>
          </a:p>
          <a:p>
            <a:pPr marL="285750" indent="-285750">
              <a:buFont typeface="Courier New" panose="02070309020205020404" pitchFamily="49" charset="0"/>
              <a:buChar char="o"/>
            </a:pPr>
            <a:r>
              <a:rPr lang="en-GB" dirty="0"/>
              <a:t>Coaching for KSB’s and EPA</a:t>
            </a:r>
          </a:p>
          <a:p>
            <a:pPr marL="285750" indent="-285750">
              <a:buFont typeface="Courier New" panose="02070309020205020404" pitchFamily="49" charset="0"/>
              <a:buChar char="o"/>
            </a:pPr>
            <a:r>
              <a:rPr lang="en-GB" dirty="0"/>
              <a:t>Employer feedback</a:t>
            </a:r>
          </a:p>
          <a:p>
            <a:pPr marL="285750" indent="-285750">
              <a:buFont typeface="Courier New" panose="02070309020205020404" pitchFamily="49" charset="0"/>
              <a:buChar char="o"/>
            </a:pPr>
            <a:r>
              <a:rPr lang="en-GB" dirty="0"/>
              <a:t>Setting learning goals </a:t>
            </a:r>
          </a:p>
          <a:p>
            <a:pPr marL="285750" indent="-285750">
              <a:buFont typeface="Courier New" panose="02070309020205020404" pitchFamily="49" charset="0"/>
              <a:buChar char="o"/>
            </a:pPr>
            <a:r>
              <a:rPr lang="en-GB" dirty="0"/>
              <a:t>Careers planning and guidance </a:t>
            </a:r>
          </a:p>
          <a:p>
            <a:pPr marL="285750" indent="-285750">
              <a:buFont typeface="Courier New" panose="02070309020205020404" pitchFamily="49" charset="0"/>
              <a:buChar char="o"/>
            </a:pPr>
            <a:r>
              <a:rPr lang="en-GB" dirty="0"/>
              <a:t>General pastoral support/address concerns </a:t>
            </a:r>
          </a:p>
          <a:p>
            <a:pPr marL="285750" indent="-285750">
              <a:buFont typeface="Courier New" panose="02070309020205020404" pitchFamily="49" charset="0"/>
              <a:buChar char="o"/>
            </a:pPr>
            <a:r>
              <a:rPr lang="en-GB" dirty="0"/>
              <a:t>Discuss topics such as Safeguarding, Digital Safety, Health and Safety, Wellbeing, Prevent, British Values, Equality and Diversity</a:t>
            </a:r>
          </a:p>
        </p:txBody>
      </p:sp>
      <p:pic>
        <p:nvPicPr>
          <p:cNvPr id="4098" name="Picture 2" descr="Training And Development Stock Photos - Image: 24478453">
            <a:extLst>
              <a:ext uri="{FF2B5EF4-FFF2-40B4-BE49-F238E27FC236}">
                <a16:creationId xmlns:a16="http://schemas.microsoft.com/office/drawing/2014/main" id="{73E7DF83-A669-9277-8526-F29B68BF3C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90"/>
          <a:stretch/>
        </p:blipFill>
        <p:spPr bwMode="auto">
          <a:xfrm>
            <a:off x="7631707" y="1818780"/>
            <a:ext cx="4072825" cy="273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2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Additional Learning Support for Apprentices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5" name="TextBox 4">
            <a:extLst>
              <a:ext uri="{FF2B5EF4-FFF2-40B4-BE49-F238E27FC236}">
                <a16:creationId xmlns:a16="http://schemas.microsoft.com/office/drawing/2014/main" id="{1566E9F4-9312-250C-4993-AABF57F6E020}"/>
              </a:ext>
            </a:extLst>
          </p:cNvPr>
          <p:cNvSpPr txBox="1"/>
          <p:nvPr/>
        </p:nvSpPr>
        <p:spPr>
          <a:xfrm>
            <a:off x="323530" y="1487978"/>
            <a:ext cx="11621754" cy="4247317"/>
          </a:xfrm>
          <a:prstGeom prst="rect">
            <a:avLst/>
          </a:prstGeom>
          <a:noFill/>
        </p:spPr>
        <p:txBody>
          <a:bodyPr wrap="square">
            <a:spAutoFit/>
          </a:bodyPr>
          <a:lstStyle/>
          <a:p>
            <a:pPr algn="ctr" fontAlgn="auto">
              <a:buSzPct val="131000"/>
            </a:pPr>
            <a:r>
              <a:rPr lang="en-GB" b="1" i="0" dirty="0">
                <a:solidFill>
                  <a:srgbClr val="33CCCC"/>
                </a:solidFill>
                <a:effectLst/>
                <a:latin typeface="Arial" panose="020B0604020202020204" pitchFamily="34" charset="0"/>
                <a:ea typeface="Calibri"/>
                <a:cs typeface="Arial" panose="020B0604020202020204" pitchFamily="34" charset="0"/>
              </a:rPr>
              <a:t>You are encouraged to notify us of any disability and/or learning difficulty you would like to be considered as early as possible.</a:t>
            </a:r>
            <a:endParaRPr lang="en-US" b="1" dirty="0">
              <a:solidFill>
                <a:srgbClr val="33CCCC"/>
              </a:solidFill>
              <a:cs typeface="Calibri"/>
            </a:endParaRPr>
          </a:p>
          <a:p>
            <a:pPr marL="342900" indent="-342900" algn="ctr" fontAlgn="auto">
              <a:buSzPct val="131000"/>
              <a:buFont typeface="Arial" panose="020B0604020202020204" pitchFamily="34" charset="0"/>
              <a:buChar char="•"/>
            </a:pPr>
            <a:endParaRPr lang="en-GB" sz="1800" b="0" i="0" dirty="0">
              <a:effectLst/>
              <a:latin typeface="Arial" panose="020B0604020202020204" pitchFamily="34" charset="0"/>
              <a:ea typeface="Calibri" panose="020F0502020204030204" pitchFamily="34" charset="0"/>
              <a:cs typeface="Arial" panose="020B0604020202020204" pitchFamily="34" charset="0"/>
            </a:endParaRPr>
          </a:p>
          <a:p>
            <a:pPr>
              <a:buSzPct val="131000"/>
            </a:pPr>
            <a:r>
              <a:rPr lang="en-GB" sz="1800" b="1" i="0" dirty="0">
                <a:effectLst/>
                <a:latin typeface="Arial" panose="020B0604020202020204" pitchFamily="34" charset="0"/>
                <a:ea typeface="Calibri"/>
                <a:cs typeface="Arial" panose="020B0604020202020204" pitchFamily="34" charset="0"/>
              </a:rPr>
              <a:t>Additional Learning Support </a:t>
            </a:r>
          </a:p>
          <a:p>
            <a:pPr>
              <a:buSzPct val="131000"/>
            </a:pPr>
            <a:endParaRPr lang="en-GB" sz="1800" b="0" i="0" dirty="0">
              <a:effectLst/>
              <a:latin typeface="Arial" panose="020B0604020202020204" pitchFamily="34" charset="0"/>
              <a:ea typeface="Calibri"/>
              <a:cs typeface="Arial" panose="020B0604020202020204" pitchFamily="34" charset="0"/>
            </a:endParaRPr>
          </a:p>
          <a:p>
            <a:pPr marL="285750" indent="-285750">
              <a:buSzPct val="131000"/>
              <a:buFont typeface="Courier New" panose="02070309020205020404" pitchFamily="49" charset="0"/>
              <a:buChar char="o"/>
            </a:pPr>
            <a:r>
              <a:rPr lang="en-GB" dirty="0">
                <a:latin typeface="Arial" panose="020B0604020202020204" pitchFamily="34" charset="0"/>
                <a:ea typeface="Calibri"/>
                <a:cs typeface="Arial" panose="020B0604020202020204" pitchFamily="34" charset="0"/>
              </a:rPr>
              <a:t>If you have a learning difficulty and/or disability you may be entitled to support this can include extra time for assignments, study skills support and other reasonable adjustments. </a:t>
            </a:r>
          </a:p>
          <a:p>
            <a:pPr>
              <a:buSzPct val="131000"/>
            </a:pPr>
            <a:endParaRPr lang="en-GB" dirty="0">
              <a:latin typeface="Arial" panose="020B0604020202020204" pitchFamily="34" charset="0"/>
              <a:ea typeface="Calibri"/>
              <a:cs typeface="Arial" panose="020B0604020202020204" pitchFamily="34" charset="0"/>
            </a:endParaRPr>
          </a:p>
          <a:p>
            <a:pPr>
              <a:buSzPct val="131000"/>
            </a:pPr>
            <a:endParaRPr lang="en-GB" sz="1800" b="1" i="0" dirty="0">
              <a:effectLst/>
              <a:latin typeface="Arial" panose="020B0604020202020204" pitchFamily="34" charset="0"/>
              <a:ea typeface="Calibri"/>
              <a:cs typeface="Arial" panose="020B0604020202020204" pitchFamily="34" charset="0"/>
            </a:endParaRPr>
          </a:p>
          <a:p>
            <a:pPr>
              <a:buSzPct val="131000"/>
            </a:pPr>
            <a:r>
              <a:rPr lang="en-GB" sz="1800" b="1" i="0" dirty="0">
                <a:effectLst/>
                <a:latin typeface="Arial" panose="020B0604020202020204" pitchFamily="34" charset="0"/>
                <a:ea typeface="Calibri"/>
                <a:cs typeface="Arial" panose="020B0604020202020204" pitchFamily="34" charset="0"/>
              </a:rPr>
              <a:t>Care Leavers </a:t>
            </a:r>
            <a:r>
              <a:rPr lang="en-GB" sz="1800" b="1" dirty="0">
                <a:latin typeface="Arial" panose="020B0604020202020204" pitchFamily="34" charset="0"/>
                <a:ea typeface="Calibri"/>
                <a:cs typeface="Arial" panose="020B0604020202020204" pitchFamily="34" charset="0"/>
              </a:rPr>
              <a:t>Bursary</a:t>
            </a:r>
          </a:p>
          <a:p>
            <a:pPr>
              <a:buSzPct val="131000"/>
            </a:pPr>
            <a:endParaRPr lang="en-GB" sz="1800" dirty="0">
              <a:latin typeface="Arial" panose="020B0604020202020204" pitchFamily="34" charset="0"/>
              <a:ea typeface="Calibri"/>
              <a:cs typeface="Arial" panose="020B0604020202020204" pitchFamily="34" charset="0"/>
            </a:endParaRPr>
          </a:p>
          <a:p>
            <a:pPr marL="285750" indent="-285750">
              <a:buSzPct val="131000"/>
              <a:buFont typeface="Courier New" panose="02070309020205020404" pitchFamily="49" charset="0"/>
              <a:buChar char="o"/>
            </a:pPr>
            <a:r>
              <a:rPr lang="en-GB" sz="1800" dirty="0">
                <a:latin typeface="Arial" panose="020B0604020202020204" pitchFamily="34" charset="0"/>
                <a:ea typeface="Calibri"/>
                <a:cs typeface="Arial" panose="020B0604020202020204" pitchFamily="34" charset="0"/>
              </a:rPr>
              <a:t>To support higher participation and completion </a:t>
            </a:r>
            <a:r>
              <a:rPr lang="en-GB" sz="1800" b="0" i="0" dirty="0">
                <a:effectLst/>
                <a:latin typeface="Arial" panose="020B0604020202020204" pitchFamily="34" charset="0"/>
                <a:ea typeface="Calibri"/>
                <a:cs typeface="Arial" panose="020B0604020202020204" pitchFamily="34" charset="0"/>
              </a:rPr>
              <a:t>for </a:t>
            </a:r>
            <a:r>
              <a:rPr lang="en-GB" sz="1800" dirty="0">
                <a:latin typeface="Arial" panose="020B0604020202020204" pitchFamily="34" charset="0"/>
                <a:ea typeface="Calibri"/>
                <a:cs typeface="Arial" panose="020B0604020202020204" pitchFamily="34" charset="0"/>
              </a:rPr>
              <a:t>young people aged 16-24 with experience of being </a:t>
            </a:r>
            <a:r>
              <a:rPr lang="en-GB" sz="1800" b="0" i="0" dirty="0">
                <a:effectLst/>
                <a:latin typeface="Arial" panose="020B0604020202020204" pitchFamily="34" charset="0"/>
                <a:ea typeface="Calibri"/>
                <a:cs typeface="Arial" panose="020B0604020202020204" pitchFamily="34" charset="0"/>
              </a:rPr>
              <a:t>in care </a:t>
            </a:r>
            <a:r>
              <a:rPr lang="en-GB" sz="1800" dirty="0">
                <a:latin typeface="Arial" panose="020B0604020202020204" pitchFamily="34" charset="0"/>
                <a:ea typeface="Calibri"/>
                <a:cs typeface="Arial" panose="020B0604020202020204" pitchFamily="34" charset="0"/>
              </a:rPr>
              <a:t>the </a:t>
            </a:r>
            <a:r>
              <a:rPr lang="en-GB" sz="1800" b="0" i="0" dirty="0">
                <a:effectLst/>
                <a:latin typeface="Arial" panose="020B0604020202020204" pitchFamily="34" charset="0"/>
                <a:ea typeface="Calibri"/>
                <a:cs typeface="Arial" panose="020B0604020202020204" pitchFamily="34" charset="0"/>
              </a:rPr>
              <a:t>Care </a:t>
            </a:r>
            <a:r>
              <a:rPr lang="en-GB" sz="1800" dirty="0">
                <a:latin typeface="Arial" panose="020B0604020202020204" pitchFamily="34" charset="0"/>
                <a:ea typeface="Calibri"/>
                <a:cs typeface="Arial" panose="020B0604020202020204" pitchFamily="34" charset="0"/>
              </a:rPr>
              <a:t>Leavers Bursary has been increased from £1000 to £3000 this is paid directly to the apprentice and is for starts from 1st August 2023. It is paid in 3 instalments of £1000.</a:t>
            </a:r>
          </a:p>
          <a:p>
            <a:pPr algn="l" fontAlgn="auto">
              <a:buSzPct val="131000"/>
            </a:pPr>
            <a:endParaRPr lang="en-GB" sz="1800" b="0" i="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57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Q&amp;A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5" name="TextBox 4">
            <a:extLst>
              <a:ext uri="{FF2B5EF4-FFF2-40B4-BE49-F238E27FC236}">
                <a16:creationId xmlns:a16="http://schemas.microsoft.com/office/drawing/2014/main" id="{1566E9F4-9312-250C-4993-AABF57F6E020}"/>
              </a:ext>
            </a:extLst>
          </p:cNvPr>
          <p:cNvSpPr txBox="1"/>
          <p:nvPr/>
        </p:nvSpPr>
        <p:spPr>
          <a:xfrm>
            <a:off x="323530" y="1487978"/>
            <a:ext cx="11621754" cy="3970318"/>
          </a:xfrm>
          <a:prstGeom prst="rect">
            <a:avLst/>
          </a:prstGeom>
          <a:noFill/>
        </p:spPr>
        <p:txBody>
          <a:bodyPr wrap="square">
            <a:spAutoFit/>
          </a:bodyPr>
          <a:lstStyle/>
          <a:p>
            <a:pPr fontAlgn="auto">
              <a:buSzPct val="131000"/>
            </a:pPr>
            <a:endParaRPr lang="en-GB" sz="1800" b="1" dirty="0">
              <a:latin typeface="Arial" panose="020B0604020202020204" pitchFamily="34" charset="0"/>
              <a:ea typeface="Calibri"/>
              <a:cs typeface="Arial" panose="020B0604020202020204" pitchFamily="34" charset="0"/>
            </a:endParaRPr>
          </a:p>
          <a:p>
            <a:pPr marL="285750" indent="-285750" fontAlgn="auto">
              <a:buSzPct val="131000"/>
              <a:buFont typeface="Courier New" panose="02070309020205020404" pitchFamily="49" charset="0"/>
              <a:buChar char="o"/>
            </a:pPr>
            <a:r>
              <a:rPr lang="en-GB" b="1" dirty="0">
                <a:latin typeface="Arial" panose="020B0604020202020204" pitchFamily="34" charset="0"/>
                <a:ea typeface="Calibri"/>
                <a:cs typeface="Arial" panose="020B0604020202020204" pitchFamily="34" charset="0"/>
              </a:rPr>
              <a:t>Q1 – What does EPA stand for? </a:t>
            </a:r>
          </a:p>
          <a:p>
            <a:pPr marL="285750" indent="-285750" fontAlgn="auto">
              <a:buSzPct val="131000"/>
              <a:buFont typeface="Courier New" panose="02070309020205020404" pitchFamily="49" charset="0"/>
              <a:buChar char="o"/>
            </a:pPr>
            <a:endParaRPr lang="en-GB" b="1" dirty="0">
              <a:latin typeface="Arial" panose="020B0604020202020204" pitchFamily="34" charset="0"/>
              <a:ea typeface="Calibri"/>
              <a:cs typeface="Arial" panose="020B0604020202020204" pitchFamily="34" charset="0"/>
            </a:endParaRPr>
          </a:p>
          <a:p>
            <a:pPr marL="285750" indent="-285750" fontAlgn="auto">
              <a:buSzPct val="131000"/>
              <a:buFont typeface="Courier New" panose="02070309020205020404" pitchFamily="49" charset="0"/>
              <a:buChar char="o"/>
            </a:pPr>
            <a:r>
              <a:rPr lang="en-GB" b="1" dirty="0">
                <a:latin typeface="Arial" panose="020B0604020202020204" pitchFamily="34" charset="0"/>
                <a:ea typeface="Calibri"/>
                <a:cs typeface="Arial" panose="020B0604020202020204" pitchFamily="34" charset="0"/>
              </a:rPr>
              <a:t>Q2 – How often will you have progress reviews? </a:t>
            </a:r>
          </a:p>
          <a:p>
            <a:pPr fontAlgn="auto">
              <a:buSzPct val="131000"/>
            </a:pPr>
            <a:endParaRPr lang="en-GB" b="1" dirty="0">
              <a:latin typeface="Arial" panose="020B0604020202020204" pitchFamily="34" charset="0"/>
              <a:ea typeface="Calibri"/>
              <a:cs typeface="Arial" panose="020B0604020202020204" pitchFamily="34" charset="0"/>
            </a:endParaRPr>
          </a:p>
          <a:p>
            <a:pPr marL="285750" indent="-285750" fontAlgn="auto">
              <a:buSzPct val="131000"/>
              <a:buFont typeface="Courier New" panose="02070309020205020404" pitchFamily="49" charset="0"/>
              <a:buChar char="o"/>
            </a:pPr>
            <a:r>
              <a:rPr lang="en-GB" sz="1800" b="1" dirty="0">
                <a:latin typeface="Arial" panose="020B0604020202020204" pitchFamily="34" charset="0"/>
                <a:ea typeface="Calibri"/>
                <a:cs typeface="Arial" panose="020B0604020202020204" pitchFamily="34" charset="0"/>
              </a:rPr>
              <a:t>Q3 – Name three things your employer is responsible for? </a:t>
            </a:r>
          </a:p>
          <a:p>
            <a:pPr fontAlgn="auto">
              <a:buSzPct val="131000"/>
            </a:pPr>
            <a:endParaRPr lang="en-GB" sz="1800" b="1" dirty="0">
              <a:latin typeface="Arial" panose="020B0604020202020204" pitchFamily="34" charset="0"/>
              <a:ea typeface="Calibri"/>
              <a:cs typeface="Arial" panose="020B0604020202020204" pitchFamily="34" charset="0"/>
            </a:endParaRPr>
          </a:p>
          <a:p>
            <a:pPr marL="285750" indent="-285750" fontAlgn="auto">
              <a:buSzPct val="131000"/>
              <a:buFont typeface="Courier New" panose="02070309020205020404" pitchFamily="49" charset="0"/>
              <a:buChar char="o"/>
            </a:pPr>
            <a:r>
              <a:rPr lang="en-GB" b="1" dirty="0">
                <a:latin typeface="Arial" panose="020B0604020202020204" pitchFamily="34" charset="0"/>
                <a:ea typeface="Calibri"/>
                <a:cs typeface="Arial" panose="020B0604020202020204" pitchFamily="34" charset="0"/>
              </a:rPr>
              <a:t>Q4 – Who is your….</a:t>
            </a:r>
          </a:p>
          <a:p>
            <a:pPr marL="742950" lvl="1" indent="-285750">
              <a:buSzPct val="131000"/>
              <a:buFont typeface="Courier New" panose="02070309020205020404" pitchFamily="49" charset="0"/>
              <a:buChar char="o"/>
            </a:pPr>
            <a:r>
              <a:rPr lang="en-GB" dirty="0">
                <a:latin typeface="Arial" panose="020B0604020202020204" pitchFamily="34" charset="0"/>
                <a:ea typeface="Calibri"/>
                <a:cs typeface="Arial" panose="020B0604020202020204" pitchFamily="34" charset="0"/>
              </a:rPr>
              <a:t>Area Head</a:t>
            </a:r>
          </a:p>
          <a:p>
            <a:pPr marL="742950" lvl="1" indent="-285750">
              <a:buSzPct val="131000"/>
              <a:buFont typeface="Courier New" panose="02070309020205020404" pitchFamily="49" charset="0"/>
              <a:buChar char="o"/>
            </a:pPr>
            <a:r>
              <a:rPr lang="en-GB" dirty="0">
                <a:latin typeface="Arial" panose="020B0604020202020204" pitchFamily="34" charset="0"/>
                <a:ea typeface="Calibri"/>
                <a:cs typeface="Arial" panose="020B0604020202020204" pitchFamily="34" charset="0"/>
              </a:rPr>
              <a:t>Course Leader/Tutors </a:t>
            </a:r>
          </a:p>
          <a:p>
            <a:pPr marL="742950" lvl="1" indent="-285750">
              <a:buSzPct val="131000"/>
              <a:buFont typeface="Courier New" panose="02070309020205020404" pitchFamily="49" charset="0"/>
              <a:buChar char="o"/>
            </a:pPr>
            <a:r>
              <a:rPr lang="en-GB" dirty="0">
                <a:latin typeface="Arial" panose="020B0604020202020204" pitchFamily="34" charset="0"/>
                <a:ea typeface="Calibri"/>
                <a:cs typeface="Arial" panose="020B0604020202020204" pitchFamily="34" charset="0"/>
              </a:rPr>
              <a:t>Assessor </a:t>
            </a:r>
          </a:p>
          <a:p>
            <a:pPr marL="742950" lvl="1" indent="-285750">
              <a:buSzPct val="131000"/>
              <a:buFont typeface="Courier New" panose="02070309020205020404" pitchFamily="49" charset="0"/>
              <a:buChar char="o"/>
            </a:pPr>
            <a:r>
              <a:rPr lang="en-GB" dirty="0">
                <a:latin typeface="Arial" panose="020B0604020202020204" pitchFamily="34" charset="0"/>
                <a:ea typeface="Calibri"/>
                <a:cs typeface="Arial" panose="020B0604020202020204" pitchFamily="34" charset="0"/>
              </a:rPr>
              <a:t>Apprenticeship Development Coach</a:t>
            </a:r>
          </a:p>
          <a:p>
            <a:pPr fontAlgn="auto">
              <a:buSzPct val="131000"/>
            </a:pPr>
            <a:endParaRPr lang="en-GB" sz="1800" dirty="0">
              <a:latin typeface="Arial" panose="020B0604020202020204" pitchFamily="34" charset="0"/>
              <a:ea typeface="Calibri"/>
              <a:cs typeface="Arial" panose="020B0604020202020204" pitchFamily="34" charset="0"/>
            </a:endParaRPr>
          </a:p>
          <a:p>
            <a:pPr algn="l" fontAlgn="auto">
              <a:buSzPct val="131000"/>
            </a:pPr>
            <a:endParaRPr lang="en-GB" sz="1800" b="0" i="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208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GB" sz="4500" dirty="0">
              <a:solidFill>
                <a:schemeClr val="bg1"/>
              </a:solidFill>
              <a:latin typeface="Calibri"/>
              <a:ea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4" name="Picture 3">
            <a:extLst>
              <a:ext uri="{FF2B5EF4-FFF2-40B4-BE49-F238E27FC236}">
                <a16:creationId xmlns:a16="http://schemas.microsoft.com/office/drawing/2014/main" id="{7D2D1B74-104A-A32C-DF3B-0E24FCF9D42A}"/>
              </a:ext>
            </a:extLst>
          </p:cNvPr>
          <p:cNvPicPr>
            <a:picLocks noChangeAspect="1"/>
          </p:cNvPicPr>
          <p:nvPr/>
        </p:nvPicPr>
        <p:blipFill>
          <a:blip r:embed="rId4"/>
          <a:stretch>
            <a:fillRect/>
          </a:stretch>
        </p:blipFill>
        <p:spPr>
          <a:xfrm>
            <a:off x="805343" y="1803393"/>
            <a:ext cx="10259736" cy="3305212"/>
          </a:xfrm>
          <a:prstGeom prst="rect">
            <a:avLst/>
          </a:prstGeom>
        </p:spPr>
      </p:pic>
    </p:spTree>
    <p:extLst>
      <p:ext uri="{BB962C8B-B14F-4D97-AF65-F5344CB8AC3E}">
        <p14:creationId xmlns:p14="http://schemas.microsoft.com/office/powerpoint/2010/main" val="426504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Smart Assessor</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Rectangle 2">
            <a:extLst>
              <a:ext uri="{FF2B5EF4-FFF2-40B4-BE49-F238E27FC236}">
                <a16:creationId xmlns:a16="http://schemas.microsoft.com/office/drawing/2014/main" id="{EB950EF9-2FFA-84EF-E310-7ED2833D50C1}"/>
              </a:ext>
            </a:extLst>
          </p:cNvPr>
          <p:cNvSpPr/>
          <p:nvPr/>
        </p:nvSpPr>
        <p:spPr>
          <a:xfrm>
            <a:off x="6217829" y="1844724"/>
            <a:ext cx="5568616" cy="3816429"/>
          </a:xfrm>
          <a:prstGeom prst="rect">
            <a:avLst/>
          </a:prstGeom>
        </p:spPr>
        <p:txBody>
          <a:bodyPr wrap="square">
            <a:spAutoFit/>
          </a:bodyPr>
          <a:lstStyle/>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An important way of us communicating with you and your employers and tracking  your progress will be through Smart Assessor. </a:t>
            </a:r>
            <a:endParaRPr lang="en-GB" sz="1600" dirty="0"/>
          </a:p>
          <a:p>
            <a:pPr marL="285750" indent="-285750">
              <a:buFont typeface="Courier New" panose="02070309020205020404" pitchFamily="49" charset="0"/>
              <a:buChar char="o"/>
            </a:pPr>
            <a:endParaRPr lang="en-GB"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You will find your Apprenticeship Sign-up paperwork, reviews and off the job learning on this platform.</a:t>
            </a:r>
          </a:p>
          <a:p>
            <a:pPr marL="571500" indent="-571500">
              <a:buFont typeface="Courier New" panose="02070309020205020404" pitchFamily="49" charset="0"/>
              <a:buChar char="o"/>
            </a:pPr>
            <a:endParaRPr lang="en-GB"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Smart Assessor is an electronic collection of your skills and knowledge assessed against a standard or qualification and replaces paper portfolios.</a:t>
            </a:r>
          </a:p>
          <a:p>
            <a:pPr marL="571500" indent="-571500">
              <a:buFont typeface="Courier New" panose="02070309020205020404" pitchFamily="49" charset="0"/>
              <a:buChar char="o"/>
            </a:pPr>
            <a:endParaRPr lang="en-GB" sz="16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1600" dirty="0">
                <a:latin typeface="Arial" panose="020B0604020202020204" pitchFamily="34" charset="0"/>
                <a:cs typeface="Arial" panose="020B0604020202020204" pitchFamily="34" charset="0"/>
              </a:rPr>
              <a:t>You can upload videos, photos and voice recordings as evidence of competence. Smart Assessor is always available, both offline and securely on the web.</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1844BB-C91D-0368-DC36-3C02346FF5F7}"/>
              </a:ext>
            </a:extLst>
          </p:cNvPr>
          <p:cNvPicPr>
            <a:picLocks noChangeAspect="1"/>
          </p:cNvPicPr>
          <p:nvPr/>
        </p:nvPicPr>
        <p:blipFill>
          <a:blip r:embed="rId4"/>
          <a:stretch>
            <a:fillRect/>
          </a:stretch>
        </p:blipFill>
        <p:spPr>
          <a:xfrm>
            <a:off x="216951" y="2441247"/>
            <a:ext cx="5911317" cy="1975505"/>
          </a:xfrm>
          <a:prstGeom prst="rect">
            <a:avLst/>
          </a:prstGeom>
        </p:spPr>
      </p:pic>
    </p:spTree>
    <p:extLst>
      <p:ext uri="{BB962C8B-B14F-4D97-AF65-F5344CB8AC3E}">
        <p14:creationId xmlns:p14="http://schemas.microsoft.com/office/powerpoint/2010/main" val="123030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Accessing Smart Assessor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FF28EAA3-77A3-CEFB-214D-9A642485F475}"/>
              </a:ext>
            </a:extLst>
          </p:cNvPr>
          <p:cNvPicPr>
            <a:picLocks noChangeAspect="1"/>
          </p:cNvPicPr>
          <p:nvPr/>
        </p:nvPicPr>
        <p:blipFill rotWithShape="1">
          <a:blip r:embed="rId4"/>
          <a:srcRect l="4863" t="5376" r="50912" b="44086"/>
          <a:stretch/>
        </p:blipFill>
        <p:spPr>
          <a:xfrm>
            <a:off x="1871332" y="1634424"/>
            <a:ext cx="8552703" cy="2782523"/>
          </a:xfrm>
          <a:prstGeom prst="rect">
            <a:avLst/>
          </a:prstGeom>
        </p:spPr>
      </p:pic>
      <p:sp>
        <p:nvSpPr>
          <p:cNvPr id="5" name="TextBox 4">
            <a:extLst>
              <a:ext uri="{FF2B5EF4-FFF2-40B4-BE49-F238E27FC236}">
                <a16:creationId xmlns:a16="http://schemas.microsoft.com/office/drawing/2014/main" id="{8CB5E58B-7367-CF30-23B8-47F066CADDE3}"/>
              </a:ext>
            </a:extLst>
          </p:cNvPr>
          <p:cNvSpPr txBox="1"/>
          <p:nvPr/>
        </p:nvSpPr>
        <p:spPr>
          <a:xfrm>
            <a:off x="3668707" y="4559238"/>
            <a:ext cx="5250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5"/>
              </a:rPr>
              <a:t>Welcome to Smart Assessor | Smart Assessor</a:t>
            </a:r>
            <a:endParaRPr lang="en-US" dirty="0"/>
          </a:p>
        </p:txBody>
      </p:sp>
      <p:sp>
        <p:nvSpPr>
          <p:cNvPr id="6" name="TextBox 5">
            <a:extLst>
              <a:ext uri="{FF2B5EF4-FFF2-40B4-BE49-F238E27FC236}">
                <a16:creationId xmlns:a16="http://schemas.microsoft.com/office/drawing/2014/main" id="{C53E4089-8527-8BEF-56DF-E23D2DB12F49}"/>
              </a:ext>
            </a:extLst>
          </p:cNvPr>
          <p:cNvSpPr txBox="1"/>
          <p:nvPr/>
        </p:nvSpPr>
        <p:spPr>
          <a:xfrm>
            <a:off x="2096330" y="5028962"/>
            <a:ext cx="96224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129BAE"/>
                </a:solidFill>
                <a:ea typeface="Calibri"/>
                <a:cs typeface="Calibri"/>
              </a:rPr>
              <a:t>Password resets can be actioned by your Apprenticeship Development Coach/Assessor</a:t>
            </a:r>
            <a:endParaRPr lang="en-US" b="1" i="1" dirty="0">
              <a:solidFill>
                <a:srgbClr val="000000"/>
              </a:solidFill>
              <a:ea typeface="Calibri" panose="020F0502020204030204"/>
              <a:cs typeface="Calibri" panose="020F0502020204030204"/>
            </a:endParaRPr>
          </a:p>
        </p:txBody>
      </p:sp>
      <p:sp>
        <p:nvSpPr>
          <p:cNvPr id="4" name="TextBox 3">
            <a:extLst>
              <a:ext uri="{FF2B5EF4-FFF2-40B4-BE49-F238E27FC236}">
                <a16:creationId xmlns:a16="http://schemas.microsoft.com/office/drawing/2014/main" id="{752991C0-3896-6217-A26F-E31B845A29B3}"/>
              </a:ext>
            </a:extLst>
          </p:cNvPr>
          <p:cNvSpPr txBox="1"/>
          <p:nvPr/>
        </p:nvSpPr>
        <p:spPr>
          <a:xfrm>
            <a:off x="4699975" y="5407548"/>
            <a:ext cx="2341984" cy="369332"/>
          </a:xfrm>
          <a:prstGeom prst="rect">
            <a:avLst/>
          </a:prstGeom>
          <a:noFill/>
        </p:spPr>
        <p:txBody>
          <a:bodyPr wrap="square">
            <a:spAutoFit/>
          </a:bodyPr>
          <a:lstStyle/>
          <a:p>
            <a:r>
              <a:rPr lang="en-GB" dirty="0">
                <a:solidFill>
                  <a:srgbClr val="0070C0"/>
                </a:solidFill>
                <a:latin typeface="Arial" panose="020B0604020202020204" pitchFamily="34" charset="0"/>
                <a:cs typeface="Arial" panose="020B0604020202020204" pitchFamily="34" charset="0"/>
                <a:hlinkClick r:id="rId6"/>
              </a:rPr>
              <a:t>Home page overview </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8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Your Learner Dashboard</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692EA737-57C2-B67B-4CD4-24D0CF334906}"/>
              </a:ext>
            </a:extLst>
          </p:cNvPr>
          <p:cNvPicPr>
            <a:picLocks noChangeAspect="1"/>
          </p:cNvPicPr>
          <p:nvPr/>
        </p:nvPicPr>
        <p:blipFill rotWithShape="1">
          <a:blip r:embed="rId4"/>
          <a:srcRect l="4114" t="7170" r="55380" b="3396"/>
          <a:stretch/>
        </p:blipFill>
        <p:spPr>
          <a:xfrm>
            <a:off x="2768962" y="1372303"/>
            <a:ext cx="6070995" cy="3734732"/>
          </a:xfrm>
          <a:prstGeom prst="rect">
            <a:avLst/>
          </a:prstGeom>
        </p:spPr>
      </p:pic>
      <p:sp>
        <p:nvSpPr>
          <p:cNvPr id="5" name="TextBox 4">
            <a:extLst>
              <a:ext uri="{FF2B5EF4-FFF2-40B4-BE49-F238E27FC236}">
                <a16:creationId xmlns:a16="http://schemas.microsoft.com/office/drawing/2014/main" id="{E370F575-ED41-48DD-62B0-0B984807781C}"/>
              </a:ext>
            </a:extLst>
          </p:cNvPr>
          <p:cNvSpPr txBox="1"/>
          <p:nvPr/>
        </p:nvSpPr>
        <p:spPr>
          <a:xfrm>
            <a:off x="3442995" y="5301031"/>
            <a:ext cx="5038532" cy="369332"/>
          </a:xfrm>
          <a:prstGeom prst="rect">
            <a:avLst/>
          </a:prstGeom>
          <a:noFill/>
        </p:spPr>
        <p:txBody>
          <a:bodyPr wrap="square">
            <a:spAutoFit/>
          </a:bodyPr>
          <a:lstStyle/>
          <a:p>
            <a:r>
              <a:rPr lang="en-GB" dirty="0">
                <a:solidFill>
                  <a:srgbClr val="0070C0"/>
                </a:solidFill>
                <a:latin typeface="Arial" panose="020B0604020202020204" pitchFamily="34" charset="0"/>
                <a:cs typeface="Arial" panose="020B0604020202020204" pitchFamily="34" charset="0"/>
                <a:hlinkClick r:id="rId5"/>
              </a:rPr>
              <a:t>Learner User Guide - Your Learner Dashboard</a:t>
            </a:r>
            <a:endParaRPr lang="en-GB"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3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Smart Assessor – Uploading Evidence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47EC97FF-CE88-78CD-85F7-C7608B469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0626" y="6078367"/>
            <a:ext cx="3674407" cy="792674"/>
          </a:xfrm>
          <a:prstGeom prst="rect">
            <a:avLst/>
          </a:prstGeom>
        </p:spPr>
      </p:pic>
      <p:sp>
        <p:nvSpPr>
          <p:cNvPr id="5" name="TextBox 4">
            <a:extLst>
              <a:ext uri="{FF2B5EF4-FFF2-40B4-BE49-F238E27FC236}">
                <a16:creationId xmlns:a16="http://schemas.microsoft.com/office/drawing/2014/main" id="{75922B52-D48B-0AC8-B593-6F96DC17B615}"/>
              </a:ext>
            </a:extLst>
          </p:cNvPr>
          <p:cNvSpPr txBox="1"/>
          <p:nvPr/>
        </p:nvSpPr>
        <p:spPr>
          <a:xfrm>
            <a:off x="3940628" y="5407393"/>
            <a:ext cx="4310743" cy="369332"/>
          </a:xfrm>
          <a:prstGeom prst="rect">
            <a:avLst/>
          </a:prstGeom>
          <a:noFill/>
        </p:spPr>
        <p:txBody>
          <a:bodyPr wrap="square">
            <a:spAutoFit/>
          </a:bodyPr>
          <a:lstStyle/>
          <a:p>
            <a:r>
              <a:rPr lang="en-GB" dirty="0">
                <a:solidFill>
                  <a:srgbClr val="0070C0"/>
                </a:solidFill>
                <a:latin typeface="Arial" panose="020B0604020202020204" pitchFamily="34" charset="0"/>
                <a:cs typeface="Arial" panose="020B0604020202020204" pitchFamily="34" charset="0"/>
                <a:hlinkClick r:id="rId5"/>
              </a:rPr>
              <a:t>Learner User Guide - Upload Evidence</a:t>
            </a:r>
            <a:endParaRPr lang="en-GB"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378C130-1FDA-26DD-9002-FD371C91DC02}"/>
              </a:ext>
            </a:extLst>
          </p:cNvPr>
          <p:cNvPicPr>
            <a:picLocks noChangeAspect="1"/>
          </p:cNvPicPr>
          <p:nvPr/>
        </p:nvPicPr>
        <p:blipFill rotWithShape="1">
          <a:blip r:embed="rId6"/>
          <a:srcRect l="69268" t="8691" r="2568" b="13571"/>
          <a:stretch/>
        </p:blipFill>
        <p:spPr>
          <a:xfrm>
            <a:off x="404055" y="2328996"/>
            <a:ext cx="2465341" cy="2373985"/>
          </a:xfrm>
          <a:prstGeom prst="rect">
            <a:avLst/>
          </a:prstGeom>
        </p:spPr>
      </p:pic>
      <p:pic>
        <p:nvPicPr>
          <p:cNvPr id="10" name="Picture 9">
            <a:extLst>
              <a:ext uri="{FF2B5EF4-FFF2-40B4-BE49-F238E27FC236}">
                <a16:creationId xmlns:a16="http://schemas.microsoft.com/office/drawing/2014/main" id="{A392A18F-1231-0A3E-CA3F-5B5D1B848932}"/>
              </a:ext>
            </a:extLst>
          </p:cNvPr>
          <p:cNvPicPr>
            <a:picLocks noChangeAspect="1"/>
          </p:cNvPicPr>
          <p:nvPr/>
        </p:nvPicPr>
        <p:blipFill>
          <a:blip r:embed="rId7"/>
          <a:stretch>
            <a:fillRect/>
          </a:stretch>
        </p:blipFill>
        <p:spPr>
          <a:xfrm>
            <a:off x="3231605" y="1684524"/>
            <a:ext cx="8487188" cy="3585160"/>
          </a:xfrm>
          <a:prstGeom prst="rect">
            <a:avLst/>
          </a:prstGeom>
        </p:spPr>
      </p:pic>
    </p:spTree>
    <p:extLst>
      <p:ext uri="{BB962C8B-B14F-4D97-AF65-F5344CB8AC3E}">
        <p14:creationId xmlns:p14="http://schemas.microsoft.com/office/powerpoint/2010/main" val="6565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a:rPr>
              <a:t>Welcome! </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0A1286B1-0212-0766-F200-F09FFD52FE56}"/>
              </a:ext>
            </a:extLst>
          </p:cNvPr>
          <p:cNvSpPr txBox="1"/>
          <p:nvPr/>
        </p:nvSpPr>
        <p:spPr>
          <a:xfrm>
            <a:off x="553673" y="1510018"/>
            <a:ext cx="10192624" cy="3908762"/>
          </a:xfrm>
          <a:prstGeom prst="rect">
            <a:avLst/>
          </a:prstGeom>
          <a:noFill/>
        </p:spPr>
        <p:txBody>
          <a:bodyPr wrap="square" rtlCol="0">
            <a:spAutoFit/>
          </a:bodyPr>
          <a:lstStyle/>
          <a:p>
            <a:r>
              <a:rPr lang="en-GB" sz="2800" b="1" dirty="0"/>
              <a:t>Welcome! </a:t>
            </a:r>
            <a:r>
              <a:rPr lang="en-GB" sz="2800" dirty="0"/>
              <a:t>Today’s Initial induction session will include:</a:t>
            </a:r>
          </a:p>
          <a:p>
            <a:r>
              <a:rPr lang="en-GB" sz="2800" dirty="0"/>
              <a:t> </a:t>
            </a:r>
          </a:p>
          <a:p>
            <a:pPr marL="285750" indent="-285750">
              <a:buFont typeface="Courier New" panose="02070309020205020404" pitchFamily="49" charset="0"/>
              <a:buChar char="o"/>
            </a:pPr>
            <a:r>
              <a:rPr lang="en-GB" sz="2400" dirty="0"/>
              <a:t>Meet the Team/Introduction </a:t>
            </a:r>
          </a:p>
          <a:p>
            <a:pPr marL="285750" indent="-285750">
              <a:buFont typeface="Courier New" panose="02070309020205020404" pitchFamily="49" charset="0"/>
              <a:buChar char="o"/>
            </a:pPr>
            <a:r>
              <a:rPr lang="en-GB" sz="2400" dirty="0"/>
              <a:t>Roles/Responsibilities</a:t>
            </a:r>
          </a:p>
          <a:p>
            <a:pPr marL="285750" indent="-285750">
              <a:buFont typeface="Courier New" panose="02070309020205020404" pitchFamily="49" charset="0"/>
              <a:buChar char="o"/>
            </a:pPr>
            <a:r>
              <a:rPr lang="en-GB" sz="2400" dirty="0"/>
              <a:t>Setting Expectations </a:t>
            </a:r>
          </a:p>
          <a:p>
            <a:pPr marL="285750" indent="-285750">
              <a:buFont typeface="Courier New" panose="02070309020205020404" pitchFamily="49" charset="0"/>
              <a:buChar char="o"/>
            </a:pPr>
            <a:r>
              <a:rPr lang="en-GB" sz="2400" dirty="0"/>
              <a:t>Apprenticeship Programme Structure </a:t>
            </a:r>
          </a:p>
          <a:p>
            <a:pPr marL="285750" indent="-285750">
              <a:buFont typeface="Courier New" panose="02070309020205020404" pitchFamily="49" charset="0"/>
              <a:buChar char="o"/>
            </a:pPr>
            <a:r>
              <a:rPr lang="en-GB" sz="2400" dirty="0"/>
              <a:t>Progress Reviews </a:t>
            </a:r>
          </a:p>
          <a:p>
            <a:pPr marL="285750" indent="-285750">
              <a:buFont typeface="Courier New" panose="02070309020205020404" pitchFamily="49" charset="0"/>
              <a:buChar char="o"/>
            </a:pPr>
            <a:r>
              <a:rPr lang="en-GB" sz="2400" dirty="0"/>
              <a:t>Smart Assessor </a:t>
            </a:r>
          </a:p>
          <a:p>
            <a:pPr marL="285750" indent="-285750">
              <a:buFont typeface="Courier New" panose="02070309020205020404" pitchFamily="49" charset="0"/>
              <a:buChar char="o"/>
            </a:pPr>
            <a:r>
              <a:rPr lang="en-GB" sz="2400" dirty="0"/>
              <a:t>Off the Job Training </a:t>
            </a:r>
          </a:p>
          <a:p>
            <a:pPr marL="285750" indent="-285750">
              <a:buFont typeface="Courier New" panose="02070309020205020404" pitchFamily="49" charset="0"/>
              <a:buChar char="o"/>
            </a:pPr>
            <a:r>
              <a:rPr lang="en-GB" sz="2400" dirty="0"/>
              <a:t>Induction e-Learning </a:t>
            </a:r>
          </a:p>
        </p:txBody>
      </p:sp>
      <p:pic>
        <p:nvPicPr>
          <p:cNvPr id="1028" name="Picture 4" descr="Hands Holding Word Welcome — Stock Photo © Rawpixel #52453715">
            <a:extLst>
              <a:ext uri="{FF2B5EF4-FFF2-40B4-BE49-F238E27FC236}">
                <a16:creationId xmlns:a16="http://schemas.microsoft.com/office/drawing/2014/main" id="{54D78093-E780-F25E-140A-8BBD76AC6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618" y="2562817"/>
            <a:ext cx="4354175" cy="256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08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1026" name="Picture 2" descr="Off-the-job training | Buttercups Training">
            <a:extLst>
              <a:ext uri="{FF2B5EF4-FFF2-40B4-BE49-F238E27FC236}">
                <a16:creationId xmlns:a16="http://schemas.microsoft.com/office/drawing/2014/main" id="{546DDA94-3057-4353-60A1-8F2C14017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699" y="1493025"/>
            <a:ext cx="7343432" cy="413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9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What is Off the Job (OTJ) Training?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0361B4D0-3C1D-E1FD-06B5-DEDA39049075}"/>
              </a:ext>
            </a:extLst>
          </p:cNvPr>
          <p:cNvSpPr txBox="1"/>
          <p:nvPr/>
        </p:nvSpPr>
        <p:spPr>
          <a:xfrm>
            <a:off x="341250" y="1604712"/>
            <a:ext cx="11395264" cy="3691780"/>
          </a:xfrm>
          <a:prstGeom prst="rect">
            <a:avLst/>
          </a:prstGeom>
          <a:noFill/>
        </p:spPr>
        <p:txBody>
          <a:bodyPr wrap="square" lIns="91440" tIns="45720" rIns="91440" bIns="45720" anchor="t">
            <a:spAutoFit/>
          </a:bodyPr>
          <a:lstStyle/>
          <a:p>
            <a:pPr fontAlgn="base">
              <a:lnSpc>
                <a:spcPct val="170000"/>
              </a:lnSpc>
            </a:pPr>
            <a:r>
              <a:rPr lang="en-GB" sz="2000" b="1" dirty="0"/>
              <a:t>The ESFA define Off The Job as: </a:t>
            </a:r>
            <a:endParaRPr lang="en-GB" sz="2000" b="1" dirty="0">
              <a:cs typeface="Calibri"/>
            </a:endParaRPr>
          </a:p>
          <a:p>
            <a:pPr lvl="0" algn="l" fontAlgn="base">
              <a:lnSpc>
                <a:spcPct val="170000"/>
              </a:lnSpc>
            </a:pPr>
            <a:r>
              <a:rPr lang="en-GB" sz="2000" i="1" dirty="0">
                <a:solidFill>
                  <a:srgbClr val="129BAE"/>
                </a:solidFill>
              </a:rPr>
              <a:t>“Training which is received by the apprentice, </a:t>
            </a:r>
            <a:r>
              <a:rPr lang="en-GB" sz="2000" b="1" i="1" dirty="0">
                <a:solidFill>
                  <a:srgbClr val="129BAE"/>
                </a:solidFill>
              </a:rPr>
              <a:t>during the apprentice’s normal working hours</a:t>
            </a:r>
            <a:r>
              <a:rPr lang="en-GB" sz="2000" i="1" dirty="0">
                <a:solidFill>
                  <a:srgbClr val="129BAE"/>
                </a:solidFill>
              </a:rPr>
              <a:t>, for the purpose of achieving the knowledge, skills and behaviours of the approved apprenticeship referenced in the apprenticeship agreement”</a:t>
            </a:r>
          </a:p>
          <a:p>
            <a:pPr lvl="0" algn="l" fontAlgn="base">
              <a:lnSpc>
                <a:spcPct val="170000"/>
              </a:lnSpc>
            </a:pPr>
            <a:r>
              <a:rPr lang="en-GB" sz="2000" i="1" dirty="0">
                <a:solidFill>
                  <a:srgbClr val="129BAE"/>
                </a:solidFill>
              </a:rPr>
              <a:t>“The teaching of theory (for example: lectures, role playing, simulation exercises, online learning or manufacturer training), “Practical training: shadowing, mentoring, industry visits and participation in competitions”</a:t>
            </a:r>
          </a:p>
        </p:txBody>
      </p:sp>
    </p:spTree>
    <p:extLst>
      <p:ext uri="{BB962C8B-B14F-4D97-AF65-F5344CB8AC3E}">
        <p14:creationId xmlns:p14="http://schemas.microsoft.com/office/powerpoint/2010/main" val="3280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Off the Job Training Hours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TextBox 2">
            <a:extLst>
              <a:ext uri="{FF2B5EF4-FFF2-40B4-BE49-F238E27FC236}">
                <a16:creationId xmlns:a16="http://schemas.microsoft.com/office/drawing/2014/main" id="{655AC3E8-553D-D6F7-2899-E5210D80F157}"/>
              </a:ext>
            </a:extLst>
          </p:cNvPr>
          <p:cNvSpPr txBox="1"/>
          <p:nvPr/>
        </p:nvSpPr>
        <p:spPr>
          <a:xfrm>
            <a:off x="289974" y="1335766"/>
            <a:ext cx="8208074" cy="4411657"/>
          </a:xfrm>
          <a:prstGeom prst="rect">
            <a:avLst/>
          </a:prstGeom>
          <a:noFill/>
        </p:spPr>
        <p:txBody>
          <a:bodyPr wrap="square" lIns="91440" tIns="45720" rIns="91440" bIns="45720" anchor="t">
            <a:spAutoFit/>
          </a:bodyPr>
          <a:lstStyle/>
          <a:p>
            <a:pPr lvl="0" fontAlgn="base">
              <a:lnSpc>
                <a:spcPct val="170000"/>
              </a:lnSpc>
            </a:pPr>
            <a:r>
              <a:rPr lang="en-GB" sz="2400" dirty="0"/>
              <a:t>Full-time apprentices: (those that work 30 hours per week or more) : </a:t>
            </a:r>
          </a:p>
          <a:p>
            <a:pPr lvl="0" fontAlgn="base">
              <a:lnSpc>
                <a:spcPct val="170000"/>
              </a:lnSpc>
            </a:pPr>
            <a:endParaRPr lang="en-GB" sz="2400" b="1" dirty="0"/>
          </a:p>
          <a:p>
            <a:pPr lvl="0" fontAlgn="base">
              <a:lnSpc>
                <a:spcPct val="170000"/>
              </a:lnSpc>
            </a:pPr>
            <a:r>
              <a:rPr lang="en-GB" sz="2400" b="1" dirty="0"/>
              <a:t>Minimum</a:t>
            </a:r>
            <a:r>
              <a:rPr lang="en-GB" sz="2400" dirty="0"/>
              <a:t> requirement - </a:t>
            </a:r>
            <a:r>
              <a:rPr lang="en-GB" sz="2400" b="1" dirty="0"/>
              <a:t>6 hours</a:t>
            </a:r>
            <a:r>
              <a:rPr lang="en-GB" sz="2400" dirty="0"/>
              <a:t> of off-the-job training </a:t>
            </a:r>
            <a:r>
              <a:rPr lang="en-GB" sz="2400" b="1" dirty="0"/>
              <a:t>per week</a:t>
            </a:r>
            <a:r>
              <a:rPr lang="en-GB" sz="2400" dirty="0"/>
              <a:t> for the duration of the apprenticeship (up until </a:t>
            </a:r>
            <a:r>
              <a:rPr lang="en-GB" sz="2400" b="1" u="sng" dirty="0"/>
              <a:t>Gateway</a:t>
            </a:r>
            <a:r>
              <a:rPr lang="en-GB" sz="2400" dirty="0"/>
              <a:t>)</a:t>
            </a:r>
            <a:endParaRPr lang="en-GB" sz="2400" i="1" dirty="0"/>
          </a:p>
          <a:p>
            <a:pPr lvl="0" fontAlgn="base">
              <a:lnSpc>
                <a:spcPct val="170000"/>
              </a:lnSpc>
            </a:pPr>
            <a:endParaRPr lang="en-GB" sz="2400" i="1" dirty="0"/>
          </a:p>
          <a:p>
            <a:pPr lvl="0" fontAlgn="base">
              <a:lnSpc>
                <a:spcPct val="170000"/>
              </a:lnSpc>
            </a:pPr>
            <a:r>
              <a:rPr lang="en-GB" sz="2400" i="1" dirty="0"/>
              <a:t>Please refer to Smart Assessor for your </a:t>
            </a:r>
            <a:r>
              <a:rPr lang="en-GB" sz="2400" b="1" i="1" u="sng" dirty="0"/>
              <a:t>actual</a:t>
            </a:r>
            <a:r>
              <a:rPr lang="en-GB" sz="2400" i="1" dirty="0"/>
              <a:t> hours) </a:t>
            </a:r>
          </a:p>
        </p:txBody>
      </p:sp>
      <p:pic>
        <p:nvPicPr>
          <p:cNvPr id="4" name="Picture 3">
            <a:extLst>
              <a:ext uri="{FF2B5EF4-FFF2-40B4-BE49-F238E27FC236}">
                <a16:creationId xmlns:a16="http://schemas.microsoft.com/office/drawing/2014/main" id="{15751402-0974-B3A4-E17A-2469FCF42140}"/>
              </a:ext>
            </a:extLst>
          </p:cNvPr>
          <p:cNvPicPr>
            <a:picLocks noChangeAspect="1"/>
          </p:cNvPicPr>
          <p:nvPr/>
        </p:nvPicPr>
        <p:blipFill>
          <a:blip r:embed="rId4"/>
          <a:stretch>
            <a:fillRect/>
          </a:stretch>
        </p:blipFill>
        <p:spPr>
          <a:xfrm>
            <a:off x="8699440" y="2266537"/>
            <a:ext cx="2867028" cy="2651664"/>
          </a:xfrm>
          <a:prstGeom prst="rect">
            <a:avLst/>
          </a:prstGeom>
        </p:spPr>
      </p:pic>
    </p:spTree>
    <p:extLst>
      <p:ext uri="{BB962C8B-B14F-4D97-AF65-F5344CB8AC3E}">
        <p14:creationId xmlns:p14="http://schemas.microsoft.com/office/powerpoint/2010/main" val="34719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Where to log OTJ Hours?</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8DAB57D3-E8F4-F397-5FC8-81765D421D7A}"/>
              </a:ext>
            </a:extLst>
          </p:cNvPr>
          <p:cNvPicPr>
            <a:picLocks noChangeAspect="1"/>
          </p:cNvPicPr>
          <p:nvPr/>
        </p:nvPicPr>
        <p:blipFill rotWithShape="1">
          <a:blip r:embed="rId4"/>
          <a:srcRect l="6534" t="11032" r="58140" b="5868"/>
          <a:stretch/>
        </p:blipFill>
        <p:spPr>
          <a:xfrm>
            <a:off x="671248" y="1651248"/>
            <a:ext cx="5617699" cy="3751261"/>
          </a:xfrm>
          <a:prstGeom prst="rect">
            <a:avLst/>
          </a:prstGeom>
        </p:spPr>
      </p:pic>
      <p:sp>
        <p:nvSpPr>
          <p:cNvPr id="4" name="TextBox 3">
            <a:extLst>
              <a:ext uri="{FF2B5EF4-FFF2-40B4-BE49-F238E27FC236}">
                <a16:creationId xmlns:a16="http://schemas.microsoft.com/office/drawing/2014/main" id="{B54D96A1-FD19-6176-4511-588494EC4E0E}"/>
              </a:ext>
            </a:extLst>
          </p:cNvPr>
          <p:cNvSpPr txBox="1"/>
          <p:nvPr/>
        </p:nvSpPr>
        <p:spPr>
          <a:xfrm>
            <a:off x="7161970" y="2459504"/>
            <a:ext cx="412122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ea typeface="Calibri"/>
                <a:cs typeface="Calibri"/>
              </a:rPr>
              <a:t>What can you do/see: </a:t>
            </a:r>
          </a:p>
          <a:p>
            <a:pPr marL="285750" indent="-285750">
              <a:buFont typeface="Arial"/>
              <a:buChar char="•"/>
            </a:pPr>
            <a:r>
              <a:rPr lang="en-US" sz="2400" dirty="0">
                <a:ea typeface="Calibri"/>
                <a:cs typeface="Calibri"/>
              </a:rPr>
              <a:t>Viewing your e-</a:t>
            </a:r>
            <a:r>
              <a:rPr lang="en-US" sz="2400" dirty="0" err="1">
                <a:ea typeface="Calibri"/>
                <a:cs typeface="Calibri"/>
              </a:rPr>
              <a:t>timelog</a:t>
            </a:r>
            <a:endParaRPr lang="en-US" sz="2400" dirty="0">
              <a:ea typeface="Calibri"/>
              <a:cs typeface="Calibri"/>
            </a:endParaRPr>
          </a:p>
          <a:p>
            <a:pPr marL="285750" indent="-285750">
              <a:buFont typeface="Arial"/>
              <a:buChar char="•"/>
            </a:pPr>
            <a:r>
              <a:rPr lang="en-US" sz="2400" dirty="0">
                <a:ea typeface="Calibri"/>
                <a:cs typeface="Calibri"/>
              </a:rPr>
              <a:t>Total hours </a:t>
            </a:r>
          </a:p>
          <a:p>
            <a:pPr marL="285750" indent="-285750">
              <a:buFont typeface="Arial"/>
              <a:buChar char="•"/>
            </a:pPr>
            <a:r>
              <a:rPr lang="en-US" sz="2400" dirty="0">
                <a:ea typeface="Calibri"/>
                <a:cs typeface="Calibri"/>
              </a:rPr>
              <a:t>Recent activity </a:t>
            </a:r>
          </a:p>
          <a:p>
            <a:pPr marL="285750" indent="-285750">
              <a:buFont typeface="Arial"/>
              <a:buChar char="•"/>
            </a:pPr>
            <a:r>
              <a:rPr lang="en-US" sz="2400" dirty="0">
                <a:ea typeface="Calibri"/>
                <a:cs typeface="Calibri"/>
              </a:rPr>
              <a:t>Adding a new </a:t>
            </a:r>
            <a:r>
              <a:rPr lang="en-US" sz="2400" dirty="0" err="1">
                <a:ea typeface="Calibri"/>
                <a:cs typeface="Calibri"/>
              </a:rPr>
              <a:t>timelog</a:t>
            </a:r>
            <a:r>
              <a:rPr lang="en-US" sz="2400" dirty="0">
                <a:ea typeface="Calibri"/>
                <a:cs typeface="Calibri"/>
              </a:rPr>
              <a:t> entry </a:t>
            </a:r>
          </a:p>
        </p:txBody>
      </p:sp>
    </p:spTree>
    <p:extLst>
      <p:ext uri="{BB962C8B-B14F-4D97-AF65-F5344CB8AC3E}">
        <p14:creationId xmlns:p14="http://schemas.microsoft.com/office/powerpoint/2010/main" val="26153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How to Log OTJ hours?</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1FD5A7FC-A69E-F47C-64D1-99BBC9DEF552}"/>
              </a:ext>
            </a:extLst>
          </p:cNvPr>
          <p:cNvPicPr>
            <a:picLocks noChangeAspect="1"/>
          </p:cNvPicPr>
          <p:nvPr/>
        </p:nvPicPr>
        <p:blipFill rotWithShape="1">
          <a:blip r:embed="rId4"/>
          <a:srcRect l="17173" t="22730" r="71986" b="9598"/>
          <a:stretch/>
        </p:blipFill>
        <p:spPr>
          <a:xfrm>
            <a:off x="8694915" y="1347274"/>
            <a:ext cx="2520539" cy="4490190"/>
          </a:xfrm>
          <a:prstGeom prst="rect">
            <a:avLst/>
          </a:prstGeom>
        </p:spPr>
      </p:pic>
      <p:sp>
        <p:nvSpPr>
          <p:cNvPr id="3" name="TextBox 2">
            <a:extLst>
              <a:ext uri="{FF2B5EF4-FFF2-40B4-BE49-F238E27FC236}">
                <a16:creationId xmlns:a16="http://schemas.microsoft.com/office/drawing/2014/main" id="{ED3F3B8D-684C-2527-E20E-685ACE6D40D5}"/>
              </a:ext>
            </a:extLst>
          </p:cNvPr>
          <p:cNvSpPr txBox="1"/>
          <p:nvPr/>
        </p:nvSpPr>
        <p:spPr>
          <a:xfrm>
            <a:off x="323529" y="1430473"/>
            <a:ext cx="887472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a:buChar char="o"/>
            </a:pPr>
            <a:r>
              <a:rPr lang="en-US" sz="2000" b="1" dirty="0">
                <a:ea typeface="Calibri"/>
                <a:cs typeface="Calibri"/>
              </a:rPr>
              <a:t>Activity Date</a:t>
            </a:r>
            <a:r>
              <a:rPr lang="en-US" sz="2000" b="1" dirty="0">
                <a:solidFill>
                  <a:srgbClr val="FF0000"/>
                </a:solidFill>
                <a:ea typeface="Calibri"/>
                <a:cs typeface="Calibri"/>
              </a:rPr>
              <a:t>*</a:t>
            </a:r>
            <a:r>
              <a:rPr lang="en-US" sz="2000" b="1" dirty="0">
                <a:ea typeface="Calibri"/>
                <a:cs typeface="Calibri"/>
              </a:rPr>
              <a:t> </a:t>
            </a:r>
          </a:p>
          <a:p>
            <a:pPr marL="342900" indent="-342900">
              <a:buFont typeface="Courier New"/>
              <a:buChar char="o"/>
            </a:pPr>
            <a:r>
              <a:rPr lang="en-US" sz="2000" b="1" dirty="0">
                <a:ea typeface="Calibri"/>
                <a:cs typeface="Calibri"/>
              </a:rPr>
              <a:t>Activity Type</a:t>
            </a:r>
            <a:r>
              <a:rPr lang="en-US" sz="2000" b="1" dirty="0">
                <a:solidFill>
                  <a:srgbClr val="FF0000"/>
                </a:solidFill>
                <a:ea typeface="Calibri"/>
                <a:cs typeface="Calibri"/>
              </a:rPr>
              <a:t>*</a:t>
            </a:r>
            <a:r>
              <a:rPr lang="en-US" sz="2000" dirty="0">
                <a:ea typeface="Calibri"/>
                <a:cs typeface="Calibri"/>
              </a:rPr>
              <a:t> </a:t>
            </a:r>
          </a:p>
          <a:p>
            <a:pPr marL="342900" indent="-342900">
              <a:buFont typeface="Courier New"/>
              <a:buChar char="o"/>
            </a:pPr>
            <a:r>
              <a:rPr lang="en-US" sz="2000" b="1" dirty="0">
                <a:ea typeface="Calibri"/>
                <a:cs typeface="Calibri"/>
              </a:rPr>
              <a:t>Select Course</a:t>
            </a:r>
            <a:r>
              <a:rPr lang="en-US" sz="2000" b="1" dirty="0">
                <a:solidFill>
                  <a:srgbClr val="FF0000"/>
                </a:solidFill>
                <a:ea typeface="Calibri"/>
                <a:cs typeface="Calibri"/>
              </a:rPr>
              <a:t>*</a:t>
            </a:r>
            <a:endParaRPr lang="en-US" sz="2400" i="1" dirty="0">
              <a:solidFill>
                <a:srgbClr val="129BAE"/>
              </a:solidFill>
            </a:endParaRPr>
          </a:p>
          <a:p>
            <a:pPr marL="342900" indent="-342900">
              <a:buFont typeface="Courier New"/>
              <a:buChar char="o"/>
            </a:pPr>
            <a:r>
              <a:rPr lang="en-US" sz="2000" b="1" dirty="0">
                <a:ea typeface="Calibri"/>
                <a:cs typeface="Calibri"/>
              </a:rPr>
              <a:t>Select Unit</a:t>
            </a:r>
            <a:r>
              <a:rPr lang="en-US" sz="2000" dirty="0">
                <a:ea typeface="Calibri"/>
                <a:cs typeface="Calibri"/>
              </a:rPr>
              <a:t> </a:t>
            </a:r>
          </a:p>
          <a:p>
            <a:pPr marL="342900" indent="-342900">
              <a:buFont typeface="Courier New"/>
              <a:buChar char="o"/>
            </a:pPr>
            <a:r>
              <a:rPr lang="en-US" sz="2000" b="1" dirty="0">
                <a:ea typeface="Calibri"/>
                <a:cs typeface="Calibri"/>
              </a:rPr>
              <a:t>Select Assessor </a:t>
            </a:r>
            <a:endParaRPr lang="en-US" sz="2000" dirty="0">
              <a:ea typeface="Calibri"/>
              <a:cs typeface="Calibri"/>
            </a:endParaRPr>
          </a:p>
          <a:p>
            <a:pPr marL="342900" indent="-342900">
              <a:buFont typeface="Courier New"/>
              <a:buChar char="o"/>
            </a:pPr>
            <a:r>
              <a:rPr lang="en-US" sz="2000" b="1" dirty="0">
                <a:ea typeface="Calibri"/>
                <a:cs typeface="Calibri"/>
              </a:rPr>
              <a:t>On or Off the Job Training</a:t>
            </a:r>
            <a:r>
              <a:rPr lang="en-US" sz="2000" b="1" dirty="0">
                <a:solidFill>
                  <a:srgbClr val="FF0000"/>
                </a:solidFill>
                <a:ea typeface="Calibri"/>
                <a:cs typeface="Calibri"/>
              </a:rPr>
              <a:t>*</a:t>
            </a:r>
            <a:endParaRPr lang="en-US" sz="2000" dirty="0">
              <a:ea typeface="Calibri"/>
              <a:cs typeface="Calibri"/>
            </a:endParaRPr>
          </a:p>
          <a:p>
            <a:pPr marL="342900" indent="-342900">
              <a:buFont typeface="Courier New"/>
              <a:buChar char="o"/>
            </a:pPr>
            <a:r>
              <a:rPr lang="en-US" sz="2000" b="1" dirty="0">
                <a:ea typeface="Calibri"/>
                <a:cs typeface="Calibri"/>
              </a:rPr>
              <a:t>Time Spent on Activity</a:t>
            </a:r>
            <a:r>
              <a:rPr lang="en-US" sz="2000" b="1" dirty="0">
                <a:solidFill>
                  <a:srgbClr val="FF0000"/>
                </a:solidFill>
                <a:ea typeface="Calibri"/>
                <a:cs typeface="Calibri"/>
              </a:rPr>
              <a:t>*</a:t>
            </a:r>
            <a:r>
              <a:rPr lang="en-US" sz="2000" dirty="0">
                <a:ea typeface="Calibri"/>
                <a:cs typeface="Calibri"/>
              </a:rPr>
              <a:t> </a:t>
            </a:r>
            <a:endParaRPr lang="en-US" sz="2400" dirty="0">
              <a:solidFill>
                <a:srgbClr val="129BAE"/>
              </a:solidFill>
            </a:endParaRPr>
          </a:p>
          <a:p>
            <a:pPr marL="342900" indent="-342900">
              <a:buFont typeface="Courier New"/>
              <a:buChar char="o"/>
            </a:pPr>
            <a:r>
              <a:rPr lang="en-US" sz="2000" b="1" dirty="0">
                <a:ea typeface="Calibri"/>
                <a:cs typeface="Calibri"/>
              </a:rPr>
              <a:t>Activity Start Time</a:t>
            </a:r>
            <a:r>
              <a:rPr lang="en-US" sz="2000" b="1" dirty="0">
                <a:solidFill>
                  <a:srgbClr val="FF0000"/>
                </a:solidFill>
                <a:ea typeface="Calibri"/>
                <a:cs typeface="Calibri"/>
              </a:rPr>
              <a:t>*</a:t>
            </a:r>
            <a:endParaRPr lang="en-US" sz="2000" dirty="0">
              <a:ea typeface="+mn-lt"/>
              <a:cs typeface="+mn-lt"/>
            </a:endParaRPr>
          </a:p>
          <a:p>
            <a:pPr marL="342900" indent="-342900">
              <a:buFont typeface="Courier New"/>
              <a:buChar char="o"/>
            </a:pPr>
            <a:r>
              <a:rPr lang="en-US" sz="2000" b="1" dirty="0">
                <a:ea typeface="Calibri"/>
                <a:cs typeface="Calibri"/>
              </a:rPr>
              <a:t>Activity End Time</a:t>
            </a:r>
            <a:r>
              <a:rPr lang="en-US" sz="2000" dirty="0">
                <a:ea typeface="Calibri"/>
                <a:cs typeface="Calibri"/>
              </a:rPr>
              <a:t> </a:t>
            </a:r>
            <a:endParaRPr lang="en-US" sz="2000" dirty="0">
              <a:solidFill>
                <a:srgbClr val="129BAE"/>
              </a:solidFill>
              <a:ea typeface="Calibri"/>
              <a:cs typeface="Calibri"/>
            </a:endParaRPr>
          </a:p>
          <a:p>
            <a:pPr marL="342900" indent="-342900">
              <a:buFont typeface="Courier New"/>
              <a:buChar char="o"/>
            </a:pPr>
            <a:r>
              <a:rPr lang="en-US" sz="2000" b="1" dirty="0">
                <a:ea typeface="Calibri"/>
                <a:cs typeface="Calibri"/>
              </a:rPr>
              <a:t>What impact has this activity had on your learning?</a:t>
            </a:r>
            <a:r>
              <a:rPr lang="en-US" sz="2000" b="1" dirty="0">
                <a:solidFill>
                  <a:srgbClr val="FF0000"/>
                </a:solidFill>
                <a:ea typeface="Calibri"/>
                <a:cs typeface="Calibri"/>
              </a:rPr>
              <a:t>*</a:t>
            </a:r>
            <a:r>
              <a:rPr lang="en-US" sz="2000" b="1" dirty="0">
                <a:ea typeface="Calibri"/>
                <a:cs typeface="Calibri"/>
              </a:rPr>
              <a:t> </a:t>
            </a:r>
          </a:p>
          <a:p>
            <a:pPr marL="342900" indent="-342900">
              <a:buFont typeface="Courier New"/>
              <a:buChar char="o"/>
            </a:pPr>
            <a:r>
              <a:rPr lang="en-US" sz="2000" b="1" dirty="0">
                <a:ea typeface="Calibri"/>
                <a:cs typeface="Calibri"/>
              </a:rPr>
              <a:t>Evidence links</a:t>
            </a:r>
            <a:endParaRPr lang="en-US" sz="2400" dirty="0">
              <a:ea typeface="Calibri"/>
              <a:cs typeface="Calibri"/>
            </a:endParaRPr>
          </a:p>
        </p:txBody>
      </p:sp>
      <p:sp>
        <p:nvSpPr>
          <p:cNvPr id="4" name="TextBox 3">
            <a:extLst>
              <a:ext uri="{FF2B5EF4-FFF2-40B4-BE49-F238E27FC236}">
                <a16:creationId xmlns:a16="http://schemas.microsoft.com/office/drawing/2014/main" id="{D9769BA2-8A8C-82C7-F795-4A5B535681A7}"/>
              </a:ext>
            </a:extLst>
          </p:cNvPr>
          <p:cNvSpPr txBox="1"/>
          <p:nvPr/>
        </p:nvSpPr>
        <p:spPr>
          <a:xfrm>
            <a:off x="458820" y="4908348"/>
            <a:ext cx="31809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EB28D1"/>
                </a:solidFill>
                <a:ea typeface="Calibri"/>
                <a:cs typeface="Calibri"/>
              </a:rPr>
              <a:t>Add Activity</a:t>
            </a:r>
            <a:r>
              <a:rPr lang="en-US" sz="4000" b="1" dirty="0">
                <a:solidFill>
                  <a:srgbClr val="EB28D1"/>
                </a:solidFill>
                <a:ea typeface="Calibri"/>
                <a:cs typeface="Calibri"/>
              </a:rPr>
              <a:t> </a:t>
            </a:r>
          </a:p>
        </p:txBody>
      </p:sp>
      <p:sp>
        <p:nvSpPr>
          <p:cNvPr id="5" name="TextBox 4">
            <a:extLst>
              <a:ext uri="{FF2B5EF4-FFF2-40B4-BE49-F238E27FC236}">
                <a16:creationId xmlns:a16="http://schemas.microsoft.com/office/drawing/2014/main" id="{6984CA58-A7CD-1D85-C3C2-5057BD52FC25}"/>
              </a:ext>
            </a:extLst>
          </p:cNvPr>
          <p:cNvSpPr txBox="1"/>
          <p:nvPr/>
        </p:nvSpPr>
        <p:spPr>
          <a:xfrm>
            <a:off x="4286774" y="5358719"/>
            <a:ext cx="3447876" cy="369332"/>
          </a:xfrm>
          <a:prstGeom prst="rect">
            <a:avLst/>
          </a:prstGeom>
          <a:noFill/>
        </p:spPr>
        <p:txBody>
          <a:bodyPr wrap="square" rtlCol="0">
            <a:spAutoFit/>
          </a:bodyPr>
          <a:lstStyle/>
          <a:p>
            <a:r>
              <a:rPr lang="en-GB" b="1" dirty="0">
                <a:hlinkClick r:id="rId5"/>
              </a:rPr>
              <a:t>Guide to adding a time-log entry </a:t>
            </a:r>
            <a:endParaRPr lang="en-GB" b="1" dirty="0"/>
          </a:p>
        </p:txBody>
      </p:sp>
    </p:spTree>
    <p:extLst>
      <p:ext uri="{BB962C8B-B14F-4D97-AF65-F5344CB8AC3E}">
        <p14:creationId xmlns:p14="http://schemas.microsoft.com/office/powerpoint/2010/main" val="112138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7F42C9-CF16-6F78-5F51-FAE59CFA90BA}"/>
              </a:ext>
            </a:extLst>
          </p:cNvPr>
          <p:cNvPicPr>
            <a:picLocks noChangeAspect="1"/>
          </p:cNvPicPr>
          <p:nvPr/>
        </p:nvPicPr>
        <p:blipFill rotWithShape="1">
          <a:blip r:embed="rId2"/>
          <a:srcRect l="1515"/>
          <a:stretch/>
        </p:blipFill>
        <p:spPr>
          <a:xfrm>
            <a:off x="455486" y="1153369"/>
            <a:ext cx="7399378" cy="4609375"/>
          </a:xfrm>
          <a:prstGeom prst="rect">
            <a:avLst/>
          </a:prstGeom>
        </p:spPr>
      </p:pic>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Is it Off the Job Training?</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3"/>
          <a:stretch>
            <a:fillRect/>
          </a:stretch>
        </p:blipFill>
        <p:spPr>
          <a:xfrm>
            <a:off x="10062609" y="6152690"/>
            <a:ext cx="1656184" cy="4134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5" name="TextBox 4">
            <a:extLst>
              <a:ext uri="{FF2B5EF4-FFF2-40B4-BE49-F238E27FC236}">
                <a16:creationId xmlns:a16="http://schemas.microsoft.com/office/drawing/2014/main" id="{2FFF2E1E-1AB7-1338-41A6-FDE87AC29B98}"/>
              </a:ext>
            </a:extLst>
          </p:cNvPr>
          <p:cNvSpPr txBox="1"/>
          <p:nvPr/>
        </p:nvSpPr>
        <p:spPr>
          <a:xfrm>
            <a:off x="341250" y="1604712"/>
            <a:ext cx="11395264" cy="552459"/>
          </a:xfrm>
          <a:prstGeom prst="rect">
            <a:avLst/>
          </a:prstGeom>
          <a:noFill/>
        </p:spPr>
        <p:txBody>
          <a:bodyPr wrap="square" lIns="91440" tIns="45720" rIns="91440" bIns="45720" anchor="t">
            <a:spAutoFit/>
          </a:bodyPr>
          <a:lstStyle/>
          <a:p>
            <a:pPr fontAlgn="base">
              <a:lnSpc>
                <a:spcPct val="170000"/>
              </a:lnSpc>
            </a:pPr>
            <a:endParaRPr lang="en-GB" sz="2000" b="1" dirty="0">
              <a:solidFill>
                <a:srgbClr val="000000"/>
              </a:solidFill>
              <a:ea typeface="Calibri"/>
              <a:cs typeface="Calibri"/>
            </a:endParaRPr>
          </a:p>
        </p:txBody>
      </p:sp>
      <p:sp>
        <p:nvSpPr>
          <p:cNvPr id="20" name="TextBox 19">
            <a:extLst>
              <a:ext uri="{FF2B5EF4-FFF2-40B4-BE49-F238E27FC236}">
                <a16:creationId xmlns:a16="http://schemas.microsoft.com/office/drawing/2014/main" id="{B4BDF604-3AFF-F510-0D2B-11091CEC1E0C}"/>
              </a:ext>
            </a:extLst>
          </p:cNvPr>
          <p:cNvSpPr txBox="1"/>
          <p:nvPr/>
        </p:nvSpPr>
        <p:spPr>
          <a:xfrm>
            <a:off x="8518849" y="2721353"/>
            <a:ext cx="2836506" cy="1295868"/>
          </a:xfrm>
          <a:prstGeom prst="rect">
            <a:avLst/>
          </a:prstGeom>
          <a:noFill/>
        </p:spPr>
        <p:txBody>
          <a:bodyPr wrap="square">
            <a:spAutoFit/>
          </a:bodyPr>
          <a:lstStyle/>
          <a:p>
            <a:pPr algn="ctr">
              <a:lnSpc>
                <a:spcPct val="150000"/>
              </a:lnSpc>
            </a:pPr>
            <a:r>
              <a:rPr lang="en-GB" sz="1800" b="1" dirty="0">
                <a:solidFill>
                  <a:srgbClr val="129BAE"/>
                </a:solidFill>
                <a:cs typeface="Arial"/>
              </a:rPr>
              <a:t>If you have answered </a:t>
            </a:r>
            <a:r>
              <a:rPr lang="en-GB" sz="1800" b="1" u="sng" dirty="0">
                <a:solidFill>
                  <a:srgbClr val="129BAE"/>
                </a:solidFill>
                <a:cs typeface="Arial"/>
              </a:rPr>
              <a:t>yes</a:t>
            </a:r>
            <a:r>
              <a:rPr lang="en-GB" sz="1800" b="1" dirty="0">
                <a:solidFill>
                  <a:srgbClr val="129BAE"/>
                </a:solidFill>
                <a:cs typeface="Arial"/>
              </a:rPr>
              <a:t> to all, then it counts as off the job training! </a:t>
            </a:r>
            <a:endParaRPr lang="en-GB" sz="1800" b="1" dirty="0">
              <a:solidFill>
                <a:srgbClr val="129BAE"/>
              </a:solidFill>
              <a:cs typeface="Arial" panose="020B0604020202020204" pitchFamily="34" charset="0"/>
            </a:endParaRPr>
          </a:p>
        </p:txBody>
      </p:sp>
    </p:spTree>
    <p:extLst>
      <p:ext uri="{BB962C8B-B14F-4D97-AF65-F5344CB8AC3E}">
        <p14:creationId xmlns:p14="http://schemas.microsoft.com/office/powerpoint/2010/main" val="422662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Examples of Off the Job Training</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5122" name="Picture 2" descr="Professor teaching business theories. Vector - Royalty Free Stock ...">
            <a:extLst>
              <a:ext uri="{FF2B5EF4-FFF2-40B4-BE49-F238E27FC236}">
                <a16:creationId xmlns:a16="http://schemas.microsoft.com/office/drawing/2014/main" id="{574C1561-3EFE-DD58-5732-1AA1ED5A75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50"/>
          <a:stretch/>
        </p:blipFill>
        <p:spPr bwMode="auto">
          <a:xfrm>
            <a:off x="9645319" y="1963237"/>
            <a:ext cx="2203797" cy="17647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mployee training and development hi-res stock photography and images ...">
            <a:extLst>
              <a:ext uri="{FF2B5EF4-FFF2-40B4-BE49-F238E27FC236}">
                <a16:creationId xmlns:a16="http://schemas.microsoft.com/office/drawing/2014/main" id="{3DC9D99F-75DF-7483-E5A7-D7BA496BAF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07"/>
          <a:stretch/>
        </p:blipFill>
        <p:spPr bwMode="auto">
          <a:xfrm>
            <a:off x="2878853" y="4295082"/>
            <a:ext cx="1776673" cy="125723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learning Education Image &amp; Photo (Free Trial) | Bigstock">
            <a:extLst>
              <a:ext uri="{FF2B5EF4-FFF2-40B4-BE49-F238E27FC236}">
                <a16:creationId xmlns:a16="http://schemas.microsoft.com/office/drawing/2014/main" id="{CB92BE44-D586-63A1-FE63-DCD7119245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012"/>
          <a:stretch/>
        </p:blipFill>
        <p:spPr bwMode="auto">
          <a:xfrm>
            <a:off x="7254671" y="4290625"/>
            <a:ext cx="2131109" cy="126058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6,998 Mentoring Success Stock Photos - Free &amp; Royalty-Free Stock Photos ...">
            <a:extLst>
              <a:ext uri="{FF2B5EF4-FFF2-40B4-BE49-F238E27FC236}">
                <a16:creationId xmlns:a16="http://schemas.microsoft.com/office/drawing/2014/main" id="{95241438-A19C-7E95-7DFC-7ACB1210208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038"/>
          <a:stretch/>
        </p:blipFill>
        <p:spPr bwMode="auto">
          <a:xfrm>
            <a:off x="558101" y="4290624"/>
            <a:ext cx="1947078" cy="124311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kills Education Image &amp; Photo (Free Trial) | Bigstock">
            <a:extLst>
              <a:ext uri="{FF2B5EF4-FFF2-40B4-BE49-F238E27FC236}">
                <a16:creationId xmlns:a16="http://schemas.microsoft.com/office/drawing/2014/main" id="{A80507B3-0935-AFB0-2D67-3FEC23DC768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3225"/>
          <a:stretch/>
        </p:blipFill>
        <p:spPr bwMode="auto">
          <a:xfrm>
            <a:off x="9664173" y="4290626"/>
            <a:ext cx="2321826" cy="129483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Technical Support Image &amp; Photo (Free Trial) | Bigstock">
            <a:extLst>
              <a:ext uri="{FF2B5EF4-FFF2-40B4-BE49-F238E27FC236}">
                <a16:creationId xmlns:a16="http://schemas.microsoft.com/office/drawing/2014/main" id="{349C9388-9A7B-D6BB-E5D4-26AF2853D6C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655"/>
          <a:stretch/>
        </p:blipFill>
        <p:spPr bwMode="auto">
          <a:xfrm>
            <a:off x="5029200" y="4290625"/>
            <a:ext cx="1947078" cy="1260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9F22C0-CA8B-D841-1E38-0EE9269F118F}"/>
              </a:ext>
            </a:extLst>
          </p:cNvPr>
          <p:cNvSpPr txBox="1"/>
          <p:nvPr/>
        </p:nvSpPr>
        <p:spPr>
          <a:xfrm>
            <a:off x="2565535" y="1338144"/>
            <a:ext cx="7098638" cy="2862322"/>
          </a:xfrm>
          <a:prstGeom prst="rect">
            <a:avLst/>
          </a:prstGeom>
          <a:noFill/>
        </p:spPr>
        <p:txBody>
          <a:bodyPr wrap="square" rtlCol="0">
            <a:spAutoFit/>
          </a:bodyPr>
          <a:lstStyle/>
          <a:p>
            <a:pPr marL="285750" indent="-285750">
              <a:buFont typeface="Courier New" panose="02070309020205020404" pitchFamily="49" charset="0"/>
              <a:buChar char="o"/>
            </a:pPr>
            <a:r>
              <a:rPr lang="en-GB" dirty="0"/>
              <a:t>Teaching of theory e.g. Lectures, Research  </a:t>
            </a:r>
          </a:p>
          <a:p>
            <a:pPr marL="285750" indent="-285750">
              <a:buFont typeface="Courier New" panose="02070309020205020404" pitchFamily="49" charset="0"/>
              <a:buChar char="o"/>
            </a:pPr>
            <a:r>
              <a:rPr lang="en-GB" dirty="0"/>
              <a:t>Online/e-Learning e.g. webinars  </a:t>
            </a:r>
          </a:p>
          <a:p>
            <a:pPr marL="285750" indent="-285750">
              <a:buFont typeface="Courier New" panose="02070309020205020404" pitchFamily="49" charset="0"/>
              <a:buChar char="o"/>
            </a:pPr>
            <a:r>
              <a:rPr lang="en-GB" dirty="0"/>
              <a:t>Practical/Workplace Training e.g. manufacturing training, new equipment or technology </a:t>
            </a:r>
          </a:p>
          <a:p>
            <a:pPr marL="285750" indent="-285750">
              <a:buFont typeface="Courier New" panose="02070309020205020404" pitchFamily="49" charset="0"/>
              <a:buChar char="o"/>
            </a:pPr>
            <a:r>
              <a:rPr lang="en-GB" dirty="0"/>
              <a:t>Shadowing or being mentored </a:t>
            </a:r>
          </a:p>
          <a:p>
            <a:pPr marL="285750" indent="-285750">
              <a:buFont typeface="Courier New" panose="02070309020205020404" pitchFamily="49" charset="0"/>
              <a:buChar char="o"/>
            </a:pPr>
            <a:r>
              <a:rPr lang="en-GB" dirty="0"/>
              <a:t>Industry visits or visiting other companies</a:t>
            </a:r>
          </a:p>
          <a:p>
            <a:pPr marL="285750" indent="-285750">
              <a:buFont typeface="Courier New" panose="02070309020205020404" pitchFamily="49" charset="0"/>
              <a:buChar char="o"/>
            </a:pPr>
            <a:r>
              <a:rPr lang="en-GB" dirty="0"/>
              <a:t>Attendance at competitions or events</a:t>
            </a:r>
          </a:p>
          <a:p>
            <a:pPr marL="285750" indent="-285750">
              <a:buFont typeface="Courier New" panose="02070309020205020404" pitchFamily="49" charset="0"/>
              <a:buChar char="o"/>
            </a:pPr>
            <a:r>
              <a:rPr lang="en-GB" dirty="0"/>
              <a:t>Visiting other departments in your organisation </a:t>
            </a:r>
          </a:p>
          <a:p>
            <a:pPr marL="285750" indent="-285750">
              <a:buFont typeface="Courier New" panose="02070309020205020404" pitchFamily="49" charset="0"/>
              <a:buChar char="o"/>
            </a:pPr>
            <a:r>
              <a:rPr lang="en-GB" dirty="0"/>
              <a:t>Apprentice support provided by the employer or provider e.g. academic skills   </a:t>
            </a:r>
          </a:p>
        </p:txBody>
      </p:sp>
      <p:pic>
        <p:nvPicPr>
          <p:cNvPr id="5138" name="Picture 18" descr="Research stock illustration. Illustration of enlighten - 37521029">
            <a:extLst>
              <a:ext uri="{FF2B5EF4-FFF2-40B4-BE49-F238E27FC236}">
                <a16:creationId xmlns:a16="http://schemas.microsoft.com/office/drawing/2014/main" id="{96B3FDE0-3D96-4DAB-5CB2-D0120E1695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679" y="2056184"/>
            <a:ext cx="2167616" cy="167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3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What to record on Smart Assessor?</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4" name="TextBox 3">
            <a:extLst>
              <a:ext uri="{FF2B5EF4-FFF2-40B4-BE49-F238E27FC236}">
                <a16:creationId xmlns:a16="http://schemas.microsoft.com/office/drawing/2014/main" id="{C3BDD63B-4436-336A-3710-08F053FC09DE}"/>
              </a:ext>
            </a:extLst>
          </p:cNvPr>
          <p:cNvSpPr txBox="1"/>
          <p:nvPr/>
        </p:nvSpPr>
        <p:spPr>
          <a:xfrm>
            <a:off x="192946" y="1389146"/>
            <a:ext cx="11828477" cy="5437001"/>
          </a:xfrm>
          <a:prstGeom prst="rect">
            <a:avLst/>
          </a:prstGeom>
          <a:noFill/>
        </p:spPr>
        <p:txBody>
          <a:bodyPr wrap="square" lIns="91440" tIns="45720" rIns="91440" bIns="45720" anchor="t">
            <a:spAutoFit/>
          </a:bodyPr>
          <a:lstStyle/>
          <a:p>
            <a:pPr lvl="1" fontAlgn="base">
              <a:lnSpc>
                <a:spcPct val="210000"/>
              </a:lnSpc>
            </a:pPr>
            <a:r>
              <a:rPr lang="en-GB" sz="1600" b="1" u="sng" dirty="0">
                <a:cs typeface="Arial"/>
              </a:rPr>
              <a:t>Describe </a:t>
            </a:r>
            <a:r>
              <a:rPr lang="en-GB" sz="1600" b="1" dirty="0">
                <a:cs typeface="Arial"/>
              </a:rPr>
              <a:t>your off the job activity undertaken and your experience</a:t>
            </a:r>
            <a:endParaRPr lang="en-GB" sz="1400" b="1" dirty="0">
              <a:solidFill>
                <a:srgbClr val="129BAE"/>
              </a:solidFill>
              <a:cs typeface="Arial"/>
            </a:endParaRPr>
          </a:p>
          <a:p>
            <a:pPr lvl="1">
              <a:lnSpc>
                <a:spcPct val="210000"/>
              </a:lnSpc>
            </a:pPr>
            <a:r>
              <a:rPr lang="en-GB" sz="1400" dirty="0">
                <a:solidFill>
                  <a:srgbClr val="129BAE"/>
                </a:solidFill>
                <a:cs typeface="Arial"/>
              </a:rPr>
              <a:t>I  spent 16 hours at college fault finding and soundness testing the following systems : hot water (vented and unvented), cold water (vented and unvented), sanitation, rainwater and central heating (sealed/unvented). </a:t>
            </a:r>
            <a:endParaRPr lang="en-GB" sz="1400" b="1" dirty="0">
              <a:solidFill>
                <a:srgbClr val="129BAE"/>
              </a:solidFill>
              <a:cs typeface="Arial"/>
            </a:endParaRPr>
          </a:p>
          <a:p>
            <a:pPr lvl="1" fontAlgn="base">
              <a:lnSpc>
                <a:spcPct val="210000"/>
              </a:lnSpc>
            </a:pPr>
            <a:r>
              <a:rPr lang="en-GB" sz="1600" b="1" u="sng" dirty="0">
                <a:cs typeface="Arial"/>
              </a:rPr>
              <a:t>Describe</a:t>
            </a:r>
            <a:r>
              <a:rPr lang="en-GB" sz="1600" b="1" dirty="0">
                <a:cs typeface="Arial"/>
              </a:rPr>
              <a:t> the new skills, knowledge or behaviour you have learnt</a:t>
            </a:r>
            <a:endParaRPr lang="en-GB" sz="1400" b="1" dirty="0">
              <a:solidFill>
                <a:srgbClr val="129BAE"/>
              </a:solidFill>
              <a:ea typeface="Calibri"/>
              <a:cs typeface="Arial"/>
            </a:endParaRPr>
          </a:p>
          <a:p>
            <a:pPr lvl="1">
              <a:lnSpc>
                <a:spcPct val="210000"/>
              </a:lnSpc>
            </a:pPr>
            <a:r>
              <a:rPr lang="en-GB" sz="1400" dirty="0">
                <a:solidFill>
                  <a:srgbClr val="129BAE"/>
                </a:solidFill>
                <a:cs typeface="Arial"/>
              </a:rPr>
              <a:t>This required me to assess all components in each system and identify issues such as leaks, incorrect pipe sizes and fall ratios. </a:t>
            </a:r>
            <a:endParaRPr lang="en-GB" sz="1400" b="1" dirty="0">
              <a:solidFill>
                <a:srgbClr val="129BAE"/>
              </a:solidFill>
              <a:cs typeface="Arial"/>
            </a:endParaRPr>
          </a:p>
          <a:p>
            <a:pPr lvl="1" fontAlgn="base">
              <a:lnSpc>
                <a:spcPct val="210000"/>
              </a:lnSpc>
            </a:pPr>
            <a:r>
              <a:rPr lang="en-GB" sz="1600" b="1" u="sng" dirty="0">
                <a:cs typeface="Arial"/>
              </a:rPr>
              <a:t>Explain</a:t>
            </a:r>
            <a:r>
              <a:rPr lang="en-GB" sz="1600" b="1" dirty="0">
                <a:cs typeface="Arial"/>
              </a:rPr>
              <a:t> how you will apply this new learning at work (if you are not able to then where can this learning apply) and what you can now do better compared to before (Critical reflection) </a:t>
            </a:r>
            <a:endParaRPr lang="en-GB" sz="1400" dirty="0">
              <a:solidFill>
                <a:srgbClr val="129BAE"/>
              </a:solidFill>
              <a:cs typeface="Calibri"/>
            </a:endParaRPr>
          </a:p>
          <a:p>
            <a:pPr lvl="1">
              <a:lnSpc>
                <a:spcPct val="210000"/>
              </a:lnSpc>
            </a:pPr>
            <a:r>
              <a:rPr lang="en-GB" sz="1400" dirty="0">
                <a:solidFill>
                  <a:srgbClr val="129BAE"/>
                </a:solidFill>
                <a:cs typeface="Arial"/>
              </a:rPr>
              <a:t>After doing this I feel like my understanding of  these systems has increased therefore also increasing my confidence when it comes to fitting these systems in the future.</a:t>
            </a:r>
            <a:endParaRPr lang="en-GB" sz="1400" dirty="0">
              <a:solidFill>
                <a:srgbClr val="129BAE"/>
              </a:solidFill>
              <a:cs typeface="Calibri"/>
            </a:endParaRPr>
          </a:p>
          <a:p>
            <a:pPr lvl="1" fontAlgn="base">
              <a:lnSpc>
                <a:spcPct val="210000"/>
              </a:lnSpc>
            </a:pPr>
            <a:endParaRPr lang="en-GB" sz="1600" b="1" dirty="0">
              <a:cs typeface="Arial"/>
            </a:endParaRPr>
          </a:p>
          <a:p>
            <a:pPr lvl="1" algn="l" fontAlgn="base">
              <a:lnSpc>
                <a:spcPct val="210000"/>
              </a:lnSpc>
            </a:pPr>
            <a:endParaRPr lang="en-GB" dirty="0">
              <a:cs typeface="Arial"/>
            </a:endParaRPr>
          </a:p>
        </p:txBody>
      </p:sp>
    </p:spTree>
    <p:extLst>
      <p:ext uri="{BB962C8B-B14F-4D97-AF65-F5344CB8AC3E}">
        <p14:creationId xmlns:p14="http://schemas.microsoft.com/office/powerpoint/2010/main" val="9082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Examples</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Content Placeholder 2">
            <a:extLst>
              <a:ext uri="{FF2B5EF4-FFF2-40B4-BE49-F238E27FC236}">
                <a16:creationId xmlns:a16="http://schemas.microsoft.com/office/drawing/2014/main" id="{9039964C-A0D8-FCAB-548C-D0E544192A0F}"/>
              </a:ext>
            </a:extLst>
          </p:cNvPr>
          <p:cNvSpPr txBox="1">
            <a:spLocks/>
          </p:cNvSpPr>
          <p:nvPr/>
        </p:nvSpPr>
        <p:spPr>
          <a:xfrm>
            <a:off x="157169" y="1313524"/>
            <a:ext cx="11760157" cy="471437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210000"/>
              </a:lnSpc>
            </a:pPr>
            <a:r>
              <a:rPr lang="en-GB" sz="1400" b="1" dirty="0">
                <a:cs typeface="Arial"/>
              </a:rPr>
              <a:t>Examples of acceptable OJL comments</a:t>
            </a:r>
          </a:p>
          <a:p>
            <a:pPr lvl="1" algn="l">
              <a:lnSpc>
                <a:spcPct val="210000"/>
              </a:lnSpc>
            </a:pPr>
            <a:r>
              <a:rPr lang="en-GB" sz="1400" dirty="0">
                <a:cs typeface="Calibri"/>
              </a:rPr>
              <a:t>I learnt about the waste and the emissions produced from catering. I found that it was interesting that 12% of all food waste comes from hospitality. There are a lot of different types of waste consisting of gas, additional carbon emissions, electricity, food, material costs like blue roll, single use plastics, chemical waste, and water. I enjoyed learning about the types of waste and ways that could be used to reduce waste. I enjoyed learning about sustainable practices that can be implemented in the workplace like solar panels and or motion sensor lights. I will now, in my work, do my best to reduce wastage in all facets that I am involved in, i.e. I would turn off the rational and hobs when not using them, reduce the water I use when cleaning, reduce the food wastage, when possible, use less and or reuse plastic waste.</a:t>
            </a:r>
            <a:endParaRPr lang="en-GB" sz="1100" dirty="0">
              <a:cs typeface="Calibri"/>
            </a:endParaRPr>
          </a:p>
          <a:p>
            <a:pPr lvl="1" algn="l">
              <a:lnSpc>
                <a:spcPct val="210000"/>
              </a:lnSpc>
            </a:pPr>
            <a:r>
              <a:rPr lang="en-GB" sz="1100" dirty="0">
                <a:cs typeface="Calibri"/>
              </a:rPr>
              <a:t>(Commis Chef L2)</a:t>
            </a:r>
            <a:endParaRPr lang="en-GB" sz="1050" dirty="0"/>
          </a:p>
        </p:txBody>
      </p:sp>
      <p:pic>
        <p:nvPicPr>
          <p:cNvPr id="3" name="Picture 2" descr="Thumbs Up Circle - Openclipart">
            <a:extLst>
              <a:ext uri="{FF2B5EF4-FFF2-40B4-BE49-F238E27FC236}">
                <a16:creationId xmlns:a16="http://schemas.microsoft.com/office/drawing/2014/main" id="{202C9D82-A341-A18A-F443-13364FF92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9684" y="4203498"/>
            <a:ext cx="1429093" cy="142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Examples</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4" name="Content Placeholder 2">
            <a:extLst>
              <a:ext uri="{FF2B5EF4-FFF2-40B4-BE49-F238E27FC236}">
                <a16:creationId xmlns:a16="http://schemas.microsoft.com/office/drawing/2014/main" id="{AC75F3B2-DE4B-84C4-A7A4-E4D4C73FA04A}"/>
              </a:ext>
            </a:extLst>
          </p:cNvPr>
          <p:cNvSpPr txBox="1">
            <a:spLocks/>
          </p:cNvSpPr>
          <p:nvPr/>
        </p:nvSpPr>
        <p:spPr>
          <a:xfrm>
            <a:off x="157169" y="1436427"/>
            <a:ext cx="11760157" cy="3985146"/>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210000"/>
              </a:lnSpc>
            </a:pPr>
            <a:r>
              <a:rPr lang="en-GB" sz="1400" b="1" dirty="0">
                <a:cs typeface="Arial"/>
              </a:rPr>
              <a:t>Examples of acceptable OJL comments</a:t>
            </a:r>
            <a:endParaRPr lang="en-US" sz="1400" dirty="0"/>
          </a:p>
          <a:p>
            <a:pPr lvl="1" algn="l">
              <a:lnSpc>
                <a:spcPct val="210000"/>
              </a:lnSpc>
            </a:pPr>
            <a:r>
              <a:rPr lang="en-GB" sz="1400" dirty="0">
                <a:cs typeface="Calibri"/>
              </a:rPr>
              <a:t>During my time at college this week I learnt about the health and safety of fire extinguishers. This helped me understand the different uses of different fire extinguishers and where you would need or where to find them while you are on site. Also, I learnt about different gases used within plumbing like oxyacetylene, which is used for brazing and butane is used for soldering. During the practical I was making up a LCS (Low Carbon Steel) pipe work frame.</a:t>
            </a:r>
          </a:p>
          <a:p>
            <a:pPr lvl="1" algn="l">
              <a:lnSpc>
                <a:spcPct val="210000"/>
              </a:lnSpc>
            </a:pPr>
            <a:endParaRPr lang="en-GB" sz="1200" dirty="0">
              <a:cs typeface="Calibri"/>
            </a:endParaRPr>
          </a:p>
          <a:p>
            <a:pPr lvl="1" algn="l">
              <a:lnSpc>
                <a:spcPct val="210000"/>
              </a:lnSpc>
            </a:pPr>
            <a:r>
              <a:rPr lang="en-GB" sz="1200" dirty="0">
                <a:cs typeface="Calibri"/>
              </a:rPr>
              <a:t>(Level 3 Diploma in Plumbing and Domestic)</a:t>
            </a:r>
          </a:p>
        </p:txBody>
      </p:sp>
      <p:pic>
        <p:nvPicPr>
          <p:cNvPr id="2" name="Picture 2" descr="Thumbs Up Circle - Openclipart">
            <a:extLst>
              <a:ext uri="{FF2B5EF4-FFF2-40B4-BE49-F238E27FC236}">
                <a16:creationId xmlns:a16="http://schemas.microsoft.com/office/drawing/2014/main" id="{F643076E-2762-BEFB-0BDC-76C2525C3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219" y="4074623"/>
            <a:ext cx="1570495" cy="156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Meet Your Apprenticeship Team</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4" name="Rectangle 3">
            <a:extLst>
              <a:ext uri="{FF2B5EF4-FFF2-40B4-BE49-F238E27FC236}">
                <a16:creationId xmlns:a16="http://schemas.microsoft.com/office/drawing/2014/main" id="{90945889-210E-3482-BE62-1A4CEE62DFAB}"/>
              </a:ext>
            </a:extLst>
          </p:cNvPr>
          <p:cNvSpPr/>
          <p:nvPr/>
        </p:nvSpPr>
        <p:spPr>
          <a:xfrm>
            <a:off x="1064017" y="1474643"/>
            <a:ext cx="4666223" cy="4300455"/>
          </a:xfrm>
          <a:prstGeom prst="rect">
            <a:avLst/>
          </a:prstGeom>
          <a:solidFill>
            <a:schemeClr val="bg1"/>
          </a:solidFill>
          <a:ln w="762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preview">
            <a:extLst>
              <a:ext uri="{FF2B5EF4-FFF2-40B4-BE49-F238E27FC236}">
                <a16:creationId xmlns:a16="http://schemas.microsoft.com/office/drawing/2014/main" id="{8AD08F94-0416-D3BD-8B90-A18E31C2A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639" y="1608730"/>
            <a:ext cx="1015029" cy="1894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6D394B-B3BF-AC92-1639-FEFE25B9FAA3}"/>
              </a:ext>
            </a:extLst>
          </p:cNvPr>
          <p:cNvSpPr txBox="1"/>
          <p:nvPr/>
        </p:nvSpPr>
        <p:spPr>
          <a:xfrm>
            <a:off x="1064017" y="3539649"/>
            <a:ext cx="4666223" cy="2215991"/>
          </a:xfrm>
          <a:prstGeom prst="rect">
            <a:avLst/>
          </a:prstGeom>
          <a:noFill/>
        </p:spPr>
        <p:txBody>
          <a:bodyPr wrap="square">
            <a:spAutoFit/>
          </a:bodyPr>
          <a:lstStyle/>
          <a:p>
            <a:pPr algn="ctr"/>
            <a:r>
              <a:rPr lang="en-GB" sz="1400" b="1" dirty="0"/>
              <a:t>Daisy Page - Apprenticeship Development Coach (HE – Engineering, Business &amp; Teaching). </a:t>
            </a:r>
          </a:p>
          <a:p>
            <a:r>
              <a:rPr lang="en-GB" sz="1100" dirty="0"/>
              <a:t>I have spent 8 years working in education within apprenticeships, previously recruiting apprentices and now coaching them - predominately in engineering. I am passionate about the learning journey, breaking down barriers to learning and career guidance and progression. My role as an Apprenticeship Development Coach takes me out and about (and virtually) supporting apprentices, employers and mentors through all stages of the apprenticeship process. I meet with all apprentices every 8-12 weeks to carry out formal progress reviews, checking in on them from a pastoral point of view e.g. support with dealing with any challenges they are facing and celebrating achievements made. </a:t>
            </a:r>
          </a:p>
        </p:txBody>
      </p:sp>
      <p:sp>
        <p:nvSpPr>
          <p:cNvPr id="5" name="Rectangle 4">
            <a:extLst>
              <a:ext uri="{FF2B5EF4-FFF2-40B4-BE49-F238E27FC236}">
                <a16:creationId xmlns:a16="http://schemas.microsoft.com/office/drawing/2014/main" id="{E3D2A1CB-64C7-17D5-0D65-8BFD49960F4B}"/>
              </a:ext>
            </a:extLst>
          </p:cNvPr>
          <p:cNvSpPr/>
          <p:nvPr/>
        </p:nvSpPr>
        <p:spPr>
          <a:xfrm>
            <a:off x="6096000" y="1483351"/>
            <a:ext cx="4666223" cy="4300455"/>
          </a:xfrm>
          <a:prstGeom prst="rect">
            <a:avLst/>
          </a:prstGeom>
          <a:solidFill>
            <a:schemeClr val="bg1"/>
          </a:solidFill>
          <a:ln w="76200">
            <a:solidFill>
              <a:srgbClr val="33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ED1D660-0D7D-83C3-0738-3F0ED8B55DD8}"/>
              </a:ext>
            </a:extLst>
          </p:cNvPr>
          <p:cNvSpPr txBox="1"/>
          <p:nvPr/>
        </p:nvSpPr>
        <p:spPr>
          <a:xfrm>
            <a:off x="6096000" y="3542828"/>
            <a:ext cx="4666223" cy="2185214"/>
          </a:xfrm>
          <a:prstGeom prst="rect">
            <a:avLst/>
          </a:prstGeom>
          <a:noFill/>
        </p:spPr>
        <p:txBody>
          <a:bodyPr wrap="square">
            <a:spAutoFit/>
          </a:bodyPr>
          <a:lstStyle/>
          <a:p>
            <a:pPr algn="ctr"/>
            <a:r>
              <a:rPr lang="en-GB" sz="1400" b="1" dirty="0"/>
              <a:t>Peter Mansfield – Apprenticeship Trainer/Assessor in HE Engineering  . </a:t>
            </a:r>
          </a:p>
          <a:p>
            <a:r>
              <a:rPr lang="en-GB" sz="1200" b="0" i="0" dirty="0">
                <a:solidFill>
                  <a:srgbClr val="242424"/>
                </a:solidFill>
                <a:effectLst/>
                <a:latin typeface="Calibri" panose="020F0502020204030204" pitchFamily="34" charset="0"/>
              </a:rPr>
              <a:t>I made the move to education 18 months ago to use my 15 years in industry to help support apprentices through their journey and help them achieve the best results from their EPA. Engaging with and visiting employers and apprentices has further exposed me to more engineering environments to increase my own knowledge and improve the support I can give to apprentices through shared experiences. I meet with apprentices in the last semester of their apprenticeship every 8-12 weeks to carry out formal progress reviews, checking in on them for EPA support and collation of evidence.</a:t>
            </a:r>
            <a:endParaRPr lang="en-GB" sz="1200" dirty="0"/>
          </a:p>
        </p:txBody>
      </p:sp>
      <p:pic>
        <p:nvPicPr>
          <p:cNvPr id="10" name="Picture 9">
            <a:extLst>
              <a:ext uri="{FF2B5EF4-FFF2-40B4-BE49-F238E27FC236}">
                <a16:creationId xmlns:a16="http://schemas.microsoft.com/office/drawing/2014/main" id="{1AD4EA5C-2B13-EEA1-FA79-87C4401D6DF6}"/>
              </a:ext>
            </a:extLst>
          </p:cNvPr>
          <p:cNvPicPr>
            <a:picLocks noChangeAspect="1"/>
          </p:cNvPicPr>
          <p:nvPr/>
        </p:nvPicPr>
        <p:blipFill>
          <a:blip r:embed="rId5"/>
          <a:stretch>
            <a:fillRect/>
          </a:stretch>
        </p:blipFill>
        <p:spPr>
          <a:xfrm>
            <a:off x="7548847" y="1639425"/>
            <a:ext cx="1911514" cy="1916059"/>
          </a:xfrm>
          <a:prstGeom prst="rect">
            <a:avLst/>
          </a:prstGeom>
        </p:spPr>
      </p:pic>
    </p:spTree>
    <p:extLst>
      <p:ext uri="{BB962C8B-B14F-4D97-AF65-F5344CB8AC3E}">
        <p14:creationId xmlns:p14="http://schemas.microsoft.com/office/powerpoint/2010/main" val="284157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Examples</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Content Placeholder 2">
            <a:extLst>
              <a:ext uri="{FF2B5EF4-FFF2-40B4-BE49-F238E27FC236}">
                <a16:creationId xmlns:a16="http://schemas.microsoft.com/office/drawing/2014/main" id="{6F578652-E9B7-7C94-867B-037A1EAB6356}"/>
              </a:ext>
            </a:extLst>
          </p:cNvPr>
          <p:cNvSpPr txBox="1">
            <a:spLocks/>
          </p:cNvSpPr>
          <p:nvPr/>
        </p:nvSpPr>
        <p:spPr>
          <a:xfrm>
            <a:off x="157169" y="1313524"/>
            <a:ext cx="11662692" cy="471437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210000"/>
              </a:lnSpc>
            </a:pPr>
            <a:r>
              <a:rPr lang="en-GB" sz="1400" b="1" dirty="0">
                <a:cs typeface="Arial"/>
              </a:rPr>
              <a:t>Examples of acceptable OJL comments</a:t>
            </a:r>
          </a:p>
          <a:p>
            <a:pPr lvl="1" algn="l">
              <a:lnSpc>
                <a:spcPct val="210000"/>
              </a:lnSpc>
            </a:pPr>
            <a:r>
              <a:rPr lang="en-GB" sz="1400" dirty="0">
                <a:cs typeface="Calibri"/>
              </a:rPr>
              <a:t>Whilst learning about our newly acquired company I decided to read more about the charities they partner with. The business states on their website "</a:t>
            </a:r>
            <a:r>
              <a:rPr lang="en-GB" sz="1400" dirty="0" err="1">
                <a:cs typeface="Calibri"/>
              </a:rPr>
              <a:t>Winsight</a:t>
            </a:r>
            <a:r>
              <a:rPr lang="en-GB" sz="1400" dirty="0">
                <a:cs typeface="Calibri"/>
              </a:rPr>
              <a:t> has supported over 20 non-profits and nearly $3 million". I noticed that a lot of the charities they have partnered with are based around children. This was new learning because it gave me an understanding on their Unity of Purpose and their beliefs on Building a Legacy. I will use this knowledge going forwards as I begin to communicate and influence the leaders of this company so that I can understand and share best practice with them</a:t>
            </a:r>
            <a:endParaRPr lang="en-GB" sz="1100" dirty="0">
              <a:cs typeface="Calibri"/>
            </a:endParaRPr>
          </a:p>
          <a:p>
            <a:pPr lvl="1" algn="l">
              <a:lnSpc>
                <a:spcPct val="210000"/>
              </a:lnSpc>
            </a:pPr>
            <a:endParaRPr lang="en-GB" sz="1100" dirty="0">
              <a:cs typeface="Calibri"/>
            </a:endParaRPr>
          </a:p>
          <a:p>
            <a:pPr lvl="1" algn="l">
              <a:lnSpc>
                <a:spcPct val="210000"/>
              </a:lnSpc>
            </a:pPr>
            <a:r>
              <a:rPr lang="en-GB" sz="1100" dirty="0">
                <a:cs typeface="Calibri"/>
              </a:rPr>
              <a:t>(L5 HR Consultant/Partner)</a:t>
            </a:r>
            <a:endParaRPr lang="en-GB" sz="1050" dirty="0"/>
          </a:p>
        </p:txBody>
      </p:sp>
      <p:pic>
        <p:nvPicPr>
          <p:cNvPr id="6146" name="Picture 2" descr="Thumbs Up Circle - Openclipart">
            <a:extLst>
              <a:ext uri="{FF2B5EF4-FFF2-40B4-BE49-F238E27FC236}">
                <a16:creationId xmlns:a16="http://schemas.microsoft.com/office/drawing/2014/main" id="{4283943C-7666-D879-F321-8EB093337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4219" y="4074623"/>
            <a:ext cx="1570495" cy="156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a:solidFill>
                  <a:schemeClr val="bg1"/>
                </a:solidFill>
                <a:latin typeface="Calibri"/>
                <a:ea typeface="Calibri"/>
                <a:cs typeface="Arial"/>
              </a:rPr>
              <a:t>Examples</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Content Placeholder 2">
            <a:extLst>
              <a:ext uri="{FF2B5EF4-FFF2-40B4-BE49-F238E27FC236}">
                <a16:creationId xmlns:a16="http://schemas.microsoft.com/office/drawing/2014/main" id="{A274620B-826A-276B-77CE-2E35502EE90F}"/>
              </a:ext>
            </a:extLst>
          </p:cNvPr>
          <p:cNvSpPr txBox="1">
            <a:spLocks/>
          </p:cNvSpPr>
          <p:nvPr/>
        </p:nvSpPr>
        <p:spPr>
          <a:xfrm>
            <a:off x="157169" y="1313524"/>
            <a:ext cx="11901925" cy="471437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210000"/>
              </a:lnSpc>
            </a:pPr>
            <a:r>
              <a:rPr lang="en-GB" sz="1200" b="1">
                <a:cs typeface="Arial"/>
              </a:rPr>
              <a:t>Examples of acceptable OJL comments</a:t>
            </a:r>
            <a:endParaRPr lang="en-US" sz="1200"/>
          </a:p>
          <a:p>
            <a:pPr lvl="1" algn="l">
              <a:lnSpc>
                <a:spcPct val="210000"/>
              </a:lnSpc>
            </a:pPr>
            <a:r>
              <a:rPr lang="en-GB" sz="1050">
                <a:cs typeface="Calibri"/>
              </a:rPr>
              <a:t>Answer to 7CO03, LO3, 3.2, Q9. This is an area that I was initially concerned about, but something that I have really learnt the value of and seen the results within my own development. Field (2000), studied the concept of life-long learning, saying that without it, there will be exclusions of large groups of people, which will potentially lead to legitimising inequality. With the significance of continued learning in mind, the CIPD recommend a 7-step guide to approach and measure your CPD, to maximise its impact. I have used this cycle, to assess my career and personal development, from identifying where I’ve been and where I want to be, to reviewing the impact of my journey and how the actions I’ve taken in the last 8 years, have developed my skills as a People Professional. One model that I use a lot is Driscoll’s model of reflection, which has changed my professional practice. There has been criticism of the simplicity of this model, but it’s the simplistic nature which makes it memorable and easy to use, yet no less detailed than needs be. Without reflection, the staff survey would go out every 6-months, results would be collated and analysed, and any necessary changes to the business would be made. However, by using this model, I am able to look at the response rate (50%) and ask why? Why didn’t more people respond? How do I tap into the people who didn’t respond? By answering these questions, I can broaden the amount of people who answer, getting more valuable data and better insight into the staff. There are also other tools I have used to reflect on my learning which I found useful at the start of this process, to show how CPD should be integrated into my everyday role and life, rather than seen as a tick box exercise of something I have to do.</a:t>
            </a:r>
          </a:p>
          <a:p>
            <a:pPr lvl="1" algn="l">
              <a:lnSpc>
                <a:spcPct val="210000"/>
              </a:lnSpc>
            </a:pPr>
            <a:r>
              <a:rPr lang="en-GB" sz="1050">
                <a:cs typeface="Calibri"/>
              </a:rPr>
              <a:t>(</a:t>
            </a:r>
            <a:r>
              <a:rPr lang="en-GB" sz="1000">
                <a:cs typeface="Calibri"/>
              </a:rPr>
              <a:t>Senior People L7)</a:t>
            </a:r>
            <a:endParaRPr lang="en-GB" sz="1000" dirty="0"/>
          </a:p>
        </p:txBody>
      </p:sp>
      <p:pic>
        <p:nvPicPr>
          <p:cNvPr id="3" name="Picture 2" descr="Thumbs Up Circle - Openclipart">
            <a:extLst>
              <a:ext uri="{FF2B5EF4-FFF2-40B4-BE49-F238E27FC236}">
                <a16:creationId xmlns:a16="http://schemas.microsoft.com/office/drawing/2014/main" id="{B303E984-10E4-7D61-4083-F9E76A720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4839" y="4513398"/>
            <a:ext cx="1243954" cy="123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4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Examples</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90AEAAF6-F367-F65A-D31C-11BEB13693C9}"/>
              </a:ext>
            </a:extLst>
          </p:cNvPr>
          <p:cNvSpPr txBox="1"/>
          <p:nvPr/>
        </p:nvSpPr>
        <p:spPr>
          <a:xfrm>
            <a:off x="327837" y="1311348"/>
            <a:ext cx="11456580"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a:cs typeface="Calibri"/>
            </a:endParaRPr>
          </a:p>
          <a:p>
            <a:pPr marL="285750" indent="-285750">
              <a:buFont typeface="Courier New"/>
              <a:buChar char="o"/>
            </a:pPr>
            <a:r>
              <a:rPr lang="en-US" dirty="0">
                <a:ea typeface="Calibri"/>
                <a:cs typeface="Calibri"/>
              </a:rPr>
              <a:t>‘College Day/Lessons at UCC. Lectures in Mechanical Principles, Maths and Science. ’</a:t>
            </a:r>
          </a:p>
          <a:p>
            <a:pPr marL="285750" indent="-285750">
              <a:buFont typeface="Courier New"/>
              <a:buChar char="o"/>
            </a:pPr>
            <a:r>
              <a:rPr lang="en-US" dirty="0">
                <a:ea typeface="Calibri"/>
                <a:cs typeface="Calibri"/>
              </a:rPr>
              <a:t>‘Health and Safety training day ’ </a:t>
            </a:r>
          </a:p>
          <a:p>
            <a:pPr marL="285750" indent="-285750">
              <a:buFont typeface="Courier New"/>
              <a:buChar char="o"/>
            </a:pPr>
            <a:r>
              <a:rPr lang="en-US" dirty="0">
                <a:ea typeface="Calibri"/>
                <a:cs typeface="Calibri"/>
              </a:rPr>
              <a:t>‘</a:t>
            </a:r>
            <a:r>
              <a:rPr lang="en-US" dirty="0" err="1">
                <a:ea typeface="Calibri"/>
                <a:cs typeface="Calibri"/>
              </a:rPr>
              <a:t>iAttended</a:t>
            </a:r>
            <a:r>
              <a:rPr lang="en-US" dirty="0">
                <a:ea typeface="Calibri"/>
                <a:cs typeface="Calibri"/>
              </a:rPr>
              <a:t> college’ </a:t>
            </a:r>
          </a:p>
          <a:p>
            <a:pPr marL="285750" indent="-285750">
              <a:buFont typeface="Courier New"/>
              <a:buChar char="o"/>
            </a:pPr>
            <a:r>
              <a:rPr lang="en-US" dirty="0">
                <a:ea typeface="Calibri"/>
                <a:cs typeface="Calibri"/>
              </a:rPr>
              <a:t>‘Weld’ </a:t>
            </a:r>
          </a:p>
          <a:p>
            <a:pPr marL="285750" indent="-285750">
              <a:buFont typeface="Courier New"/>
              <a:buChar char="o"/>
            </a:pPr>
            <a:r>
              <a:rPr lang="en-US" dirty="0">
                <a:solidFill>
                  <a:srgbClr val="333333"/>
                </a:solidFill>
                <a:latin typeface="Calibri"/>
                <a:ea typeface="Calibri"/>
                <a:cs typeface="Calibri"/>
              </a:rPr>
              <a:t>‘This week I have been carrying on with the task of noting down what KSB's I can meet in the workplace.’</a:t>
            </a:r>
          </a:p>
          <a:p>
            <a:pPr marL="285750" indent="-285750">
              <a:buFont typeface="Courier New"/>
              <a:buChar char="o"/>
            </a:pPr>
            <a:r>
              <a:rPr lang="en-US" dirty="0">
                <a:latin typeface="Calibri"/>
                <a:ea typeface="Calibri"/>
                <a:cs typeface="Calibri"/>
              </a:rPr>
              <a:t>‘Collage’ </a:t>
            </a:r>
          </a:p>
          <a:p>
            <a:pPr marL="285750" indent="-285750">
              <a:buFont typeface="Courier New"/>
              <a:buChar char="o"/>
            </a:pPr>
            <a:r>
              <a:rPr lang="en-US" dirty="0">
                <a:latin typeface="Calibri"/>
                <a:ea typeface="Calibri"/>
                <a:cs typeface="Calibri"/>
              </a:rPr>
              <a:t>‘Uni Day - EPA evidence collection started for the professional discussion. Dissertation introduction.’ </a:t>
            </a:r>
            <a:endParaRPr lang="en-US" dirty="0">
              <a:ea typeface="Calibri"/>
              <a:cs typeface="Calibri"/>
            </a:endParaRPr>
          </a:p>
          <a:p>
            <a:pPr marL="285750" indent="-285750">
              <a:buFont typeface="Courier New"/>
              <a:buChar char="o"/>
            </a:pPr>
            <a:r>
              <a:rPr lang="en-US" dirty="0">
                <a:solidFill>
                  <a:srgbClr val="333333"/>
                </a:solidFill>
                <a:latin typeface="Calibri"/>
                <a:ea typeface="Calibri"/>
                <a:cs typeface="Calibri"/>
              </a:rPr>
              <a:t>‘Microsoft Projects This training session was on how to use Microsoft Projects.’</a:t>
            </a:r>
          </a:p>
          <a:p>
            <a:pPr marL="285750" indent="-285750">
              <a:buFont typeface="Courier New"/>
              <a:buChar char="o"/>
            </a:pPr>
            <a:r>
              <a:rPr lang="en-US" dirty="0">
                <a:solidFill>
                  <a:srgbClr val="333333"/>
                </a:solidFill>
                <a:latin typeface="Calibri"/>
                <a:ea typeface="Calibri"/>
                <a:cs typeface="Calibri"/>
              </a:rPr>
              <a:t>‘Electrical/Electronic Appreciation: Continuing with work done on previous day, following tasks within a workbook’</a:t>
            </a:r>
          </a:p>
          <a:p>
            <a:pPr marL="285750" indent="-285750">
              <a:buFont typeface="Courier New"/>
              <a:buChar char="o"/>
            </a:pPr>
            <a:endParaRPr lang="en-US" sz="900" dirty="0">
              <a:solidFill>
                <a:srgbClr val="333333"/>
              </a:solidFill>
              <a:latin typeface="Trebuchet MS"/>
              <a:ea typeface="Calibri"/>
              <a:cs typeface="Calibri"/>
            </a:endParaRPr>
          </a:p>
          <a:p>
            <a:pPr marL="285750" indent="-285750">
              <a:buFont typeface="Courier New"/>
              <a:buChar char="o"/>
            </a:pPr>
            <a:endParaRPr lang="en-US" sz="900" dirty="0">
              <a:solidFill>
                <a:srgbClr val="333333"/>
              </a:solidFill>
              <a:latin typeface="Trebuchet MS"/>
              <a:ea typeface="Calibri"/>
              <a:cs typeface="Calibri"/>
            </a:endParaRPr>
          </a:p>
          <a:p>
            <a:pPr marL="285750" indent="-285750">
              <a:buFont typeface="Courier New"/>
              <a:buChar char="o"/>
            </a:pPr>
            <a:endParaRPr lang="en-US" sz="900" dirty="0">
              <a:solidFill>
                <a:srgbClr val="333333"/>
              </a:solidFill>
              <a:latin typeface="Trebuchet MS"/>
              <a:ea typeface="Calibri"/>
              <a:cs typeface="Calibri"/>
            </a:endParaRPr>
          </a:p>
          <a:p>
            <a:pPr marL="285750" indent="-285750">
              <a:buFont typeface="Courier New"/>
              <a:buChar char="o"/>
            </a:pPr>
            <a:endParaRPr lang="en-US" sz="900" dirty="0">
              <a:solidFill>
                <a:srgbClr val="333333"/>
              </a:solidFill>
              <a:latin typeface="Trebuchet MS"/>
              <a:ea typeface="Calibri"/>
              <a:cs typeface="Calibri"/>
            </a:endParaRPr>
          </a:p>
          <a:p>
            <a:pPr marL="285750" indent="-285750">
              <a:buFont typeface="Courier New"/>
              <a:buChar char="o"/>
            </a:pPr>
            <a:endParaRPr lang="en-US" sz="900" dirty="0">
              <a:solidFill>
                <a:srgbClr val="333333"/>
              </a:solidFill>
              <a:latin typeface="Trebuchet MS"/>
              <a:ea typeface="Calibri"/>
              <a:cs typeface="Calibri"/>
            </a:endParaRPr>
          </a:p>
          <a:p>
            <a:pPr marL="285750" indent="-285750">
              <a:buFont typeface="Courier New"/>
              <a:buChar char="o"/>
            </a:pPr>
            <a:endParaRPr lang="en-US" dirty="0">
              <a:solidFill>
                <a:srgbClr val="333333"/>
              </a:solidFill>
              <a:latin typeface="Calibri"/>
              <a:ea typeface="Calibri"/>
              <a:cs typeface="Calibri"/>
            </a:endParaRPr>
          </a:p>
        </p:txBody>
      </p:sp>
      <p:sp>
        <p:nvSpPr>
          <p:cNvPr id="3" name="TextBox 2">
            <a:extLst>
              <a:ext uri="{FF2B5EF4-FFF2-40B4-BE49-F238E27FC236}">
                <a16:creationId xmlns:a16="http://schemas.microsoft.com/office/drawing/2014/main" id="{24B0F6F7-7EBE-4463-3186-B7E40F8183CC}"/>
              </a:ext>
            </a:extLst>
          </p:cNvPr>
          <p:cNvSpPr txBox="1"/>
          <p:nvPr/>
        </p:nvSpPr>
        <p:spPr>
          <a:xfrm>
            <a:off x="520474" y="4681501"/>
            <a:ext cx="591632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129BAE"/>
                </a:solidFill>
                <a:ea typeface="Calibri"/>
                <a:cs typeface="Calibri"/>
              </a:rPr>
              <a:t>Why are these not acceptable examples?</a:t>
            </a:r>
            <a:endParaRPr lang="en-US" sz="2400" b="1" dirty="0">
              <a:solidFill>
                <a:srgbClr val="129BAE"/>
              </a:solidFill>
            </a:endParaRPr>
          </a:p>
        </p:txBody>
      </p:sp>
      <p:pic>
        <p:nvPicPr>
          <p:cNvPr id="5122" name="Picture 2" descr="Thumbs Down Circle - Openclipart">
            <a:extLst>
              <a:ext uri="{FF2B5EF4-FFF2-40B4-BE49-F238E27FC236}">
                <a16:creationId xmlns:a16="http://schemas.microsoft.com/office/drawing/2014/main" id="{F880550C-F448-4F0B-F6ED-6EEB4A8F8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2633" y="4136959"/>
            <a:ext cx="1636160" cy="16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24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Now it's your turn... </a:t>
            </a:r>
            <a:endParaRPr lang="en-GB" sz="4500" dirty="0">
              <a:solidFill>
                <a:schemeClr val="bg1"/>
              </a:solidFill>
              <a:latin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TextBox 2">
            <a:extLst>
              <a:ext uri="{FF2B5EF4-FFF2-40B4-BE49-F238E27FC236}">
                <a16:creationId xmlns:a16="http://schemas.microsoft.com/office/drawing/2014/main" id="{37D0CDDD-5CD5-3AC2-9AB1-F80DB4CE9797}"/>
              </a:ext>
            </a:extLst>
          </p:cNvPr>
          <p:cNvSpPr txBox="1"/>
          <p:nvPr/>
        </p:nvSpPr>
        <p:spPr>
          <a:xfrm>
            <a:off x="717697" y="1772093"/>
            <a:ext cx="9471837"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ea typeface="Calibri"/>
                <a:cs typeface="Calibri"/>
              </a:rPr>
              <a:t>Activity/Objective:</a:t>
            </a:r>
          </a:p>
          <a:p>
            <a:endParaRPr lang="en-US" sz="4000" dirty="0">
              <a:ea typeface="Calibri"/>
              <a:cs typeface="Calibri"/>
            </a:endParaRPr>
          </a:p>
          <a:p>
            <a:r>
              <a:rPr lang="en-US" sz="4000" dirty="0">
                <a:ea typeface="Calibri"/>
                <a:cs typeface="Calibri"/>
              </a:rPr>
              <a:t>Log into Smart Assessor and write an OTJ entry for today's session. </a:t>
            </a:r>
            <a:endParaRPr lang="en-US" dirty="0"/>
          </a:p>
          <a:p>
            <a:endParaRPr lang="en-US" dirty="0">
              <a:ea typeface="Calibri"/>
              <a:cs typeface="Calibri"/>
            </a:endParaRPr>
          </a:p>
        </p:txBody>
      </p:sp>
      <p:pic>
        <p:nvPicPr>
          <p:cNvPr id="2050" name="Picture 2" descr="task - Openclipart">
            <a:extLst>
              <a:ext uri="{FF2B5EF4-FFF2-40B4-BE49-F238E27FC236}">
                <a16:creationId xmlns:a16="http://schemas.microsoft.com/office/drawing/2014/main" id="{C5D30712-5933-4AE6-0D03-B82B3F9FA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249" y="3319663"/>
            <a:ext cx="2433506" cy="243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panose="020B0604020202020204" pitchFamily="34" charset="0"/>
              </a:rPr>
              <a:t>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3074" name="Picture 2" descr="E-Learning - HAYNES (UK) LTD">
            <a:extLst>
              <a:ext uri="{FF2B5EF4-FFF2-40B4-BE49-F238E27FC236}">
                <a16:creationId xmlns:a16="http://schemas.microsoft.com/office/drawing/2014/main" id="{2630BC84-6331-C199-6D70-AF165C7BB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309" y="1413778"/>
            <a:ext cx="6459523" cy="430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8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3200" dirty="0">
                <a:solidFill>
                  <a:schemeClr val="bg1"/>
                </a:solidFill>
                <a:latin typeface="Calibri"/>
                <a:ea typeface="Calibri"/>
                <a:cs typeface="Arial" panose="020B0604020202020204" pitchFamily="34" charset="0"/>
              </a:rPr>
              <a:t>Safeguarding, Prevent, British Values, Equity, Diversity &amp; Inclusion, Personal Development and Wellbeing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2" name="Picture 1" descr="A close up of a card&#10;&#10;Description automatically generated">
            <a:extLst>
              <a:ext uri="{FF2B5EF4-FFF2-40B4-BE49-F238E27FC236}">
                <a16:creationId xmlns:a16="http://schemas.microsoft.com/office/drawing/2014/main" id="{C4F0D52B-16E5-025C-7C3F-E6981625D6A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5000"/>
                    </a14:imgEffect>
                  </a14:imgLayer>
                </a14:imgProps>
              </a:ext>
            </a:extLst>
          </a:blip>
          <a:srcRect l="2844" t="4399" r="4739" b="3519"/>
          <a:stretch/>
        </p:blipFill>
        <p:spPr>
          <a:xfrm rot="16200000">
            <a:off x="8945968" y="935838"/>
            <a:ext cx="2000388" cy="3225513"/>
          </a:xfrm>
          <a:prstGeom prst="rect">
            <a:avLst/>
          </a:prstGeom>
        </p:spPr>
      </p:pic>
      <p:pic>
        <p:nvPicPr>
          <p:cNvPr id="1028" name="Picture 4">
            <a:extLst>
              <a:ext uri="{FF2B5EF4-FFF2-40B4-BE49-F238E27FC236}">
                <a16:creationId xmlns:a16="http://schemas.microsoft.com/office/drawing/2014/main" id="{0C46FE38-8E28-8AE9-0CCD-4C8834288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030" y="1542282"/>
            <a:ext cx="5450564" cy="3065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0FAC587-8CA8-F24A-6C0E-458A5D3B40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59" y="1548400"/>
            <a:ext cx="188664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blue background with white text&#10;&#10;Description automatically generated">
            <a:extLst>
              <a:ext uri="{FF2B5EF4-FFF2-40B4-BE49-F238E27FC236}">
                <a16:creationId xmlns:a16="http://schemas.microsoft.com/office/drawing/2014/main" id="{C6D00C7C-0A3C-0B6F-1B4A-79E6E67D79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272" y="4220613"/>
            <a:ext cx="2372737" cy="1428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CD592D7-F6FA-0B1D-6313-4ED11F016A99}"/>
              </a:ext>
            </a:extLst>
          </p:cNvPr>
          <p:cNvPicPr>
            <a:picLocks noChangeAspect="1"/>
          </p:cNvPicPr>
          <p:nvPr/>
        </p:nvPicPr>
        <p:blipFill>
          <a:blip r:embed="rId9"/>
          <a:stretch>
            <a:fillRect/>
          </a:stretch>
        </p:blipFill>
        <p:spPr>
          <a:xfrm>
            <a:off x="8947103" y="3855038"/>
            <a:ext cx="2231012" cy="1506372"/>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EC2A76A3-63AF-FCF2-206C-BBBC7E82F11F}"/>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817706" y="4789559"/>
            <a:ext cx="1588249" cy="788999"/>
          </a:xfrm>
          <a:prstGeom prst="rect">
            <a:avLst/>
          </a:prstGeom>
        </p:spPr>
      </p:pic>
    </p:spTree>
    <p:extLst>
      <p:ext uri="{BB962C8B-B14F-4D97-AF65-F5344CB8AC3E}">
        <p14:creationId xmlns:p14="http://schemas.microsoft.com/office/powerpoint/2010/main" val="2480116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Induction e-Learning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D6A6BE88-EF4C-8FB7-142A-53F55FB18F72}"/>
              </a:ext>
            </a:extLst>
          </p:cNvPr>
          <p:cNvSpPr txBox="1"/>
          <p:nvPr/>
        </p:nvSpPr>
        <p:spPr>
          <a:xfrm>
            <a:off x="71367" y="1408653"/>
            <a:ext cx="11846503" cy="4918269"/>
          </a:xfrm>
          <a:prstGeom prst="rect">
            <a:avLst/>
          </a:prstGeom>
          <a:noFill/>
        </p:spPr>
        <p:txBody>
          <a:bodyPr wrap="square" rtlCol="0">
            <a:spAutoFit/>
          </a:bodyPr>
          <a:lstStyle/>
          <a:p>
            <a:pPr marL="0" indent="0" algn="l" fontAlgn="auto">
              <a:buNone/>
            </a:pPr>
            <a:r>
              <a:rPr lang="en-GB" sz="1800" b="1" i="0" dirty="0">
                <a:effectLst/>
                <a:latin typeface="Arial" panose="020B0604020202020204" pitchFamily="34" charset="0"/>
                <a:cs typeface="Arial" panose="020B0604020202020204" pitchFamily="34" charset="0"/>
              </a:rPr>
              <a:t>The following training courses need to be completed by Level 4 - Level 6 apprentices:</a:t>
            </a:r>
          </a:p>
          <a:p>
            <a:pPr marL="0" indent="0" algn="l" fontAlgn="auto">
              <a:buNone/>
            </a:pPr>
            <a:endParaRPr lang="en-GB" sz="1800" b="0" i="0" dirty="0">
              <a:effectLst/>
              <a:latin typeface="Arial" panose="020B0604020202020204" pitchFamily="34" charset="0"/>
              <a:cs typeface="Arial" panose="020B0604020202020204" pitchFamily="34" charset="0"/>
            </a:endParaRPr>
          </a:p>
          <a:p>
            <a:pPr marL="0" indent="0" algn="l" fontAlgn="auto">
              <a:buNone/>
            </a:pPr>
            <a:r>
              <a:rPr lang="en-GB" sz="1800" b="0" i="0" dirty="0">
                <a:effectLst/>
                <a:latin typeface="Arial" panose="020B0604020202020204" pitchFamily="34" charset="0"/>
                <a:cs typeface="Arial" panose="020B0604020202020204" pitchFamily="34" charset="0"/>
              </a:rPr>
              <a:t>Your username will be your ‘</a:t>
            </a:r>
            <a:r>
              <a:rPr lang="en-GB" sz="1800" b="0" i="0" dirty="0" err="1">
                <a:effectLst/>
                <a:latin typeface="Arial" panose="020B0604020202020204" pitchFamily="34" charset="0"/>
                <a:cs typeface="Arial" panose="020B0604020202020204" pitchFamily="34" charset="0"/>
              </a:rPr>
              <a:t>firstname.surname</a:t>
            </a:r>
            <a:r>
              <a:rPr lang="en-GB" sz="1800" b="0" i="0" dirty="0">
                <a:effectLst/>
                <a:latin typeface="Arial" panose="020B0604020202020204" pitchFamily="34" charset="0"/>
                <a:cs typeface="Arial" panose="020B0604020202020204" pitchFamily="34" charset="0"/>
              </a:rPr>
              <a:t>’ and the password will be the same as your college account password.</a:t>
            </a:r>
          </a:p>
          <a:p>
            <a:pPr marL="0" indent="0" algn="l" fontAlgn="auto">
              <a:buNone/>
            </a:pPr>
            <a:endParaRPr lang="en-GB" sz="1800" b="0" i="0" dirty="0">
              <a:effectLst/>
              <a:latin typeface="Arial" panose="020B0604020202020204" pitchFamily="34" charset="0"/>
              <a:cs typeface="Arial" panose="020B0604020202020204" pitchFamily="34" charset="0"/>
            </a:endParaRPr>
          </a:p>
          <a:p>
            <a:pPr marL="0" indent="0" algn="l" fontAlgn="auto">
              <a:buNone/>
            </a:pPr>
            <a:r>
              <a:rPr lang="en-GB" sz="1800" b="0" i="0" dirty="0">
                <a:effectLst/>
                <a:latin typeface="Arial" panose="020B0604020202020204" pitchFamily="34" charset="0"/>
                <a:cs typeface="Arial" panose="020B0604020202020204" pitchFamily="34" charset="0"/>
              </a:rPr>
              <a:t>Please ensure that for the webinar, you use your college email to log in</a:t>
            </a:r>
          </a:p>
          <a:p>
            <a:pPr marL="0" indent="0" algn="l" fontAlgn="auto">
              <a:buNone/>
            </a:pPr>
            <a:endParaRPr lang="en-GB" sz="1800" b="0" i="0" dirty="0">
              <a:effectLst/>
              <a:latin typeface="Arial" panose="020B0604020202020204" pitchFamily="34" charset="0"/>
              <a:cs typeface="Arial" panose="020B0604020202020204" pitchFamily="34" charset="0"/>
            </a:endParaRPr>
          </a:p>
          <a:p>
            <a:pPr marL="0" indent="0">
              <a:buNone/>
            </a:pPr>
            <a:r>
              <a:rPr lang="en-GB" sz="1600" b="1" i="0" dirty="0">
                <a:effectLst/>
                <a:latin typeface="Arial" panose="020B0604020202020204" pitchFamily="34" charset="0"/>
                <a:cs typeface="Arial" panose="020B0604020202020204" pitchFamily="34" charset="0"/>
              </a:rPr>
              <a:t>Click </a:t>
            </a:r>
            <a:r>
              <a:rPr lang="en-US" sz="1600" b="1" u="sng" kern="1200" dirty="0">
                <a:solidFill>
                  <a:srgbClr val="FFFFFF"/>
                </a:solidFill>
                <a:effectLst/>
                <a:latin typeface="Arial" panose="020B0604020202020204" pitchFamily="34" charset="0"/>
                <a:ea typeface="+mn-ea"/>
                <a:hlinkClick r:id="rId4"/>
              </a:rPr>
              <a:t>Inclusion Essentials</a:t>
            </a:r>
            <a:r>
              <a:rPr lang="en-US" sz="1600" b="1" kern="1200" dirty="0">
                <a:solidFill>
                  <a:srgbClr val="FFFFFF"/>
                </a:solidFill>
                <a:effectLst/>
                <a:latin typeface="Arial" panose="020B0604020202020204" pitchFamily="34" charset="0"/>
                <a:ea typeface="+mn-ea"/>
              </a:rPr>
              <a:t> </a:t>
            </a:r>
            <a:r>
              <a:rPr lang="en-US" sz="1600" b="1" kern="1200" dirty="0">
                <a:effectLst/>
                <a:latin typeface="Arial" panose="020B0604020202020204" pitchFamily="34" charset="0"/>
                <a:ea typeface="+mn-ea"/>
              </a:rPr>
              <a:t>(</a:t>
            </a:r>
            <a:r>
              <a:rPr lang="en-US" sz="1600" b="1" u="none" strike="noStrike" spc="-10" dirty="0">
                <a:effectLst/>
                <a:uFill>
                  <a:solidFill>
                    <a:srgbClr val="FFFFFF"/>
                  </a:solidFill>
                </a:uFill>
                <a:latin typeface="Arial" panose="020B0604020202020204" pitchFamily="34" charset="0"/>
                <a:ea typeface="Arial" panose="020B0604020202020204" pitchFamily="34" charset="0"/>
                <a:cs typeface="Arial" panose="020B0604020202020204" pitchFamily="34" charset="0"/>
              </a:rPr>
              <a:t>90 mins)</a:t>
            </a:r>
          </a:p>
          <a:p>
            <a:pPr marL="0" indent="0" algn="l" fontAlgn="auto">
              <a:lnSpc>
                <a:spcPct val="170000"/>
              </a:lnSpc>
              <a:buNone/>
            </a:pPr>
            <a:r>
              <a:rPr lang="en-US" sz="1600" b="1" u="none" strike="noStrike" spc="-10" dirty="0">
                <a:effectLst/>
                <a:uFill>
                  <a:solidFill>
                    <a:srgbClr val="FFFFFF"/>
                  </a:solidFill>
                </a:uFill>
                <a:latin typeface="Arial" panose="020B0604020202020204" pitchFamily="34" charset="0"/>
                <a:ea typeface="Arial" panose="020B0604020202020204" pitchFamily="34" charset="0"/>
                <a:cs typeface="Arial" panose="020B0604020202020204" pitchFamily="34" charset="0"/>
              </a:rPr>
              <a:t>Click </a:t>
            </a:r>
            <a:r>
              <a:rPr lang="en-US" sz="1600" b="1" u="sng" kern="1200" dirty="0">
                <a:solidFill>
                  <a:srgbClr val="FFFFFF"/>
                </a:solidFill>
                <a:effectLst/>
                <a:latin typeface="Arial" panose="020B0604020202020204" pitchFamily="34" charset="0"/>
                <a:ea typeface="Arial" panose="020B0604020202020204" pitchFamily="34" charset="0"/>
                <a:hlinkClick r:id="rId5"/>
              </a:rPr>
              <a:t>Safeguarding Essentials </a:t>
            </a:r>
            <a:r>
              <a:rPr lang="en-US" sz="1600" b="1" u="sng" kern="1200" dirty="0">
                <a:solidFill>
                  <a:srgbClr val="FFFFFF"/>
                </a:solidFill>
                <a:effectLst/>
                <a:latin typeface="Arial" panose="020B0604020202020204" pitchFamily="34" charset="0"/>
                <a:ea typeface="Arial" panose="020B0604020202020204" pitchFamily="34" charset="0"/>
              </a:rPr>
              <a:t> </a:t>
            </a:r>
            <a:r>
              <a:rPr lang="en-US" sz="1600" b="1" kern="1200" dirty="0">
                <a:effectLst/>
                <a:latin typeface="Arial" panose="020B0604020202020204" pitchFamily="34" charset="0"/>
                <a:ea typeface="Arial" panose="020B0604020202020204" pitchFamily="34" charset="0"/>
              </a:rPr>
              <a:t>(</a:t>
            </a:r>
            <a:r>
              <a:rPr lang="en-US" sz="1600" b="1" u="none" strike="noStrike" spc="-10" dirty="0">
                <a:effectLst/>
                <a:uFill>
                  <a:solidFill>
                    <a:srgbClr val="FFFFFF"/>
                  </a:solidFill>
                </a:uFill>
                <a:latin typeface="Arial" panose="020B0604020202020204" pitchFamily="34" charset="0"/>
                <a:ea typeface="Arial" panose="020B0604020202020204" pitchFamily="34" charset="0"/>
                <a:cs typeface="Arial" panose="020B0604020202020204" pitchFamily="34" charset="0"/>
              </a:rPr>
              <a:t>60mins)</a:t>
            </a:r>
          </a:p>
          <a:p>
            <a:pPr marL="0" indent="0">
              <a:lnSpc>
                <a:spcPct val="170000"/>
              </a:lnSpc>
              <a:buNone/>
            </a:pPr>
            <a:r>
              <a:rPr lang="en-GB" sz="1600" b="1" i="0" dirty="0">
                <a:effectLst/>
                <a:latin typeface="Arial" panose="020B0604020202020204" pitchFamily="34" charset="0"/>
                <a:cs typeface="Arial" panose="020B0604020202020204" pitchFamily="34" charset="0"/>
              </a:rPr>
              <a:t>Click </a:t>
            </a:r>
            <a:r>
              <a:rPr lang="en-US" sz="1600" b="1" u="sng" dirty="0">
                <a:solidFill>
                  <a:srgbClr val="FFFFFF"/>
                </a:solidFill>
                <a:effectLst/>
                <a:latin typeface="Arial" panose="020B0604020202020204" pitchFamily="34" charset="0"/>
                <a:ea typeface="Arial" panose="020B0604020202020204" pitchFamily="34" charset="0"/>
                <a:hlinkClick r:id="rId6"/>
              </a:rPr>
              <a:t>Information</a:t>
            </a:r>
            <a:r>
              <a:rPr lang="en-US" sz="1600" b="1" u="sng" spc="-20" dirty="0">
                <a:solidFill>
                  <a:srgbClr val="FFFFFF"/>
                </a:solidFill>
                <a:effectLst/>
                <a:latin typeface="Arial" panose="020B0604020202020204" pitchFamily="34" charset="0"/>
                <a:ea typeface="Arial" panose="020B0604020202020204" pitchFamily="34" charset="0"/>
                <a:hlinkClick r:id="rId6"/>
              </a:rPr>
              <a:t> </a:t>
            </a:r>
            <a:r>
              <a:rPr lang="en-US" sz="1600" b="1" u="sng" spc="-10" dirty="0">
                <a:solidFill>
                  <a:srgbClr val="FFFFFF"/>
                </a:solidFill>
                <a:effectLst/>
                <a:latin typeface="Arial" panose="020B0604020202020204" pitchFamily="34" charset="0"/>
                <a:ea typeface="Arial" panose="020B0604020202020204" pitchFamily="34" charset="0"/>
                <a:hlinkClick r:id="rId6"/>
              </a:rPr>
              <a:t>Security</a:t>
            </a:r>
            <a:r>
              <a:rPr lang="en-US" sz="1600" b="1" u="sng" spc="-10" dirty="0">
                <a:solidFill>
                  <a:srgbClr val="FFFFFF"/>
                </a:solidFill>
                <a:effectLst/>
                <a:latin typeface="Arial" panose="020B0604020202020204" pitchFamily="34" charset="0"/>
                <a:ea typeface="Arial" panose="020B0604020202020204" pitchFamily="34" charset="0"/>
              </a:rPr>
              <a:t> </a:t>
            </a:r>
            <a:r>
              <a:rPr lang="en-US" sz="1600" b="1" spc="-10" dirty="0">
                <a:effectLst/>
                <a:latin typeface="Arial" panose="020B0604020202020204" pitchFamily="34" charset="0"/>
                <a:ea typeface="Arial" panose="020B0604020202020204" pitchFamily="34" charset="0"/>
              </a:rPr>
              <a:t>(</a:t>
            </a:r>
            <a:r>
              <a:rPr lang="en-GB" sz="1600" b="1" i="0" dirty="0">
                <a:effectLst/>
                <a:latin typeface="Arial" panose="020B0604020202020204" pitchFamily="34" charset="0"/>
                <a:cs typeface="Arial" panose="020B0604020202020204" pitchFamily="34" charset="0"/>
              </a:rPr>
              <a:t>35mins)</a:t>
            </a:r>
          </a:p>
          <a:p>
            <a:pPr marL="0" indent="0">
              <a:lnSpc>
                <a:spcPct val="170000"/>
              </a:lnSpc>
              <a:buNone/>
            </a:pPr>
            <a:r>
              <a:rPr lang="en-GB" sz="1600" b="1" i="0" dirty="0">
                <a:effectLst/>
                <a:latin typeface="Arial" panose="020B0604020202020204" pitchFamily="34" charset="0"/>
                <a:cs typeface="Arial" panose="020B0604020202020204" pitchFamily="34" charset="0"/>
              </a:rPr>
              <a:t>Click </a:t>
            </a:r>
            <a:r>
              <a:rPr lang="en-US" sz="1600" b="1" u="sng" dirty="0">
                <a:solidFill>
                  <a:srgbClr val="FFFFFF"/>
                </a:solidFill>
                <a:effectLst/>
                <a:latin typeface="Arial" panose="020B0604020202020204" pitchFamily="34" charset="0"/>
                <a:ea typeface="Arial" panose="020B0604020202020204" pitchFamily="34" charset="0"/>
                <a:hlinkClick r:id="rId7"/>
              </a:rPr>
              <a:t>Preventing</a:t>
            </a:r>
            <a:r>
              <a:rPr lang="en-US" sz="1600" b="1" u="sng" spc="-20" dirty="0">
                <a:solidFill>
                  <a:srgbClr val="FFFFFF"/>
                </a:solidFill>
                <a:effectLst/>
                <a:latin typeface="Arial" panose="020B0604020202020204" pitchFamily="34" charset="0"/>
                <a:ea typeface="Arial" panose="020B0604020202020204" pitchFamily="34" charset="0"/>
                <a:hlinkClick r:id="rId7"/>
              </a:rPr>
              <a:t> </a:t>
            </a:r>
            <a:r>
              <a:rPr lang="en-US" sz="1600" b="1" u="sng" spc="-10" dirty="0" err="1">
                <a:solidFill>
                  <a:srgbClr val="FFFFFF"/>
                </a:solidFill>
                <a:effectLst/>
                <a:latin typeface="Arial" panose="020B0604020202020204" pitchFamily="34" charset="0"/>
                <a:ea typeface="Arial" panose="020B0604020202020204" pitchFamily="34" charset="0"/>
                <a:hlinkClick r:id="rId7"/>
              </a:rPr>
              <a:t>Radicalisation</a:t>
            </a:r>
            <a:r>
              <a:rPr lang="en-US" sz="1600" b="1" u="sng" spc="-10" dirty="0">
                <a:solidFill>
                  <a:srgbClr val="FFFFFF"/>
                </a:solidFill>
                <a:effectLst/>
                <a:uFill>
                  <a:solidFill>
                    <a:srgbClr val="FFFFFF"/>
                  </a:solidFill>
                </a:uFill>
                <a:latin typeface="Arial" panose="020B0604020202020204" pitchFamily="34" charset="0"/>
                <a:ea typeface="Arial" panose="020B0604020202020204" pitchFamily="34" charset="0"/>
              </a:rPr>
              <a:t> </a:t>
            </a:r>
            <a:r>
              <a:rPr lang="en-US" sz="1600" b="1" spc="-10" dirty="0">
                <a:effectLst/>
                <a:uFill>
                  <a:solidFill>
                    <a:srgbClr val="FFFFFF"/>
                  </a:solidFill>
                </a:uFill>
                <a:latin typeface="Arial" panose="020B0604020202020204" pitchFamily="34" charset="0"/>
                <a:ea typeface="Arial" panose="020B0604020202020204" pitchFamily="34" charset="0"/>
              </a:rPr>
              <a:t>(</a:t>
            </a:r>
            <a:r>
              <a:rPr lang="en-US" sz="1600" b="1" u="sng" spc="-10" dirty="0">
                <a:effectLst/>
                <a:uFill>
                  <a:solidFill>
                    <a:srgbClr val="FFFFFF"/>
                  </a:solidFill>
                </a:uFill>
                <a:latin typeface="Arial" panose="020B0604020202020204" pitchFamily="34" charset="0"/>
                <a:ea typeface="Arial" panose="020B0604020202020204" pitchFamily="34" charset="0"/>
              </a:rPr>
              <a:t>30mins)</a:t>
            </a:r>
            <a:endParaRPr lang="en-GB" sz="1600" b="0" i="0" dirty="0">
              <a:effectLst/>
              <a:latin typeface="Arial" panose="020B0604020202020204" pitchFamily="34" charset="0"/>
              <a:cs typeface="Arial" panose="020B0604020202020204" pitchFamily="34" charset="0"/>
            </a:endParaRPr>
          </a:p>
          <a:p>
            <a:pPr marL="268288" indent="-268288">
              <a:buNone/>
            </a:pPr>
            <a:endParaRPr lang="en-GB" sz="1800" b="1" dirty="0">
              <a:latin typeface="Arial" panose="020B0604020202020204" pitchFamily="34" charset="0"/>
              <a:cs typeface="Arial" panose="020B0604020202020204" pitchFamily="34" charset="0"/>
            </a:endParaRPr>
          </a:p>
          <a:p>
            <a:pPr marL="268288" indent="-268288">
              <a:buNone/>
            </a:pPr>
            <a:r>
              <a:rPr lang="en-GB" sz="1400" b="1" dirty="0">
                <a:latin typeface="Arial" panose="020B0604020202020204" pitchFamily="34" charset="0"/>
                <a:cs typeface="Arial" panose="020B0604020202020204" pitchFamily="34" charset="0"/>
              </a:rPr>
              <a:t>Upon completion of each of these online courses you will be provided with a completion certificate. </a:t>
            </a:r>
          </a:p>
          <a:p>
            <a:pPr marL="268288" indent="-268288">
              <a:buNone/>
            </a:pPr>
            <a:r>
              <a:rPr lang="en-GB" sz="1400" b="1" dirty="0">
                <a:solidFill>
                  <a:srgbClr val="33CCCC"/>
                </a:solidFill>
                <a:latin typeface="Arial" panose="020B0604020202020204" pitchFamily="34" charset="0"/>
                <a:cs typeface="Arial" panose="020B0604020202020204" pitchFamily="34" charset="0"/>
              </a:rPr>
              <a:t>Each of these certificates need to be saved and then uploaded into your Evidence Library in Smart Assessor</a:t>
            </a:r>
          </a:p>
          <a:p>
            <a:r>
              <a:rPr lang="en-GB" b="1" u="sng" dirty="0"/>
              <a:t>DEADLINE</a:t>
            </a:r>
            <a:r>
              <a:rPr lang="en-GB" b="1" dirty="0"/>
              <a:t>: 18</a:t>
            </a:r>
            <a:r>
              <a:rPr lang="en-GB" b="1" baseline="30000" dirty="0"/>
              <a:t>th</a:t>
            </a:r>
            <a:r>
              <a:rPr lang="en-GB" b="1" dirty="0"/>
              <a:t> October  2024</a:t>
            </a:r>
          </a:p>
          <a:p>
            <a:endParaRPr lang="en-GB" dirty="0"/>
          </a:p>
        </p:txBody>
      </p:sp>
      <p:pic>
        <p:nvPicPr>
          <p:cNvPr id="7172" name="Picture 4" descr="Safeguarding">
            <a:extLst>
              <a:ext uri="{FF2B5EF4-FFF2-40B4-BE49-F238E27FC236}">
                <a16:creationId xmlns:a16="http://schemas.microsoft.com/office/drawing/2014/main" id="{2D01E94F-DE8F-D9BA-8178-1DFF93DE0F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7781" y="2353300"/>
            <a:ext cx="2381012" cy="1786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B859A36-84EA-0C5F-4AAB-EC685D8CFF38}"/>
              </a:ext>
            </a:extLst>
          </p:cNvPr>
          <p:cNvPicPr>
            <a:picLocks noChangeAspect="1"/>
          </p:cNvPicPr>
          <p:nvPr/>
        </p:nvPicPr>
        <p:blipFill>
          <a:blip r:embed="rId9"/>
          <a:stretch>
            <a:fillRect/>
          </a:stretch>
        </p:blipFill>
        <p:spPr>
          <a:xfrm>
            <a:off x="9333201" y="4139679"/>
            <a:ext cx="2686050" cy="1676400"/>
          </a:xfrm>
          <a:prstGeom prst="rect">
            <a:avLst/>
          </a:prstGeom>
        </p:spPr>
      </p:pic>
    </p:spTree>
    <p:extLst>
      <p:ext uri="{BB962C8B-B14F-4D97-AF65-F5344CB8AC3E}">
        <p14:creationId xmlns:p14="http://schemas.microsoft.com/office/powerpoint/2010/main" val="3805163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Any Questions </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pic>
        <p:nvPicPr>
          <p:cNvPr id="4098" name="Picture 2" descr="Common Interview Questions (Tips + Sample Answers)">
            <a:extLst>
              <a:ext uri="{FF2B5EF4-FFF2-40B4-BE49-F238E27FC236}">
                <a16:creationId xmlns:a16="http://schemas.microsoft.com/office/drawing/2014/main" id="{A55B5B85-5EDB-6CE4-60C9-66732F018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9310" y="1429340"/>
            <a:ext cx="7272206" cy="409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5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Key Terms</a:t>
            </a:r>
            <a:endParaRPr lang="en-GB" sz="4500" dirty="0">
              <a:solidFill>
                <a:schemeClr val="bg1"/>
              </a:solidFill>
              <a:latin typeface="Calibri"/>
              <a:ea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TextBox 2">
            <a:extLst>
              <a:ext uri="{FF2B5EF4-FFF2-40B4-BE49-F238E27FC236}">
                <a16:creationId xmlns:a16="http://schemas.microsoft.com/office/drawing/2014/main" id="{72311557-8D52-10CF-7FAA-DA5549E6E60C}"/>
              </a:ext>
            </a:extLst>
          </p:cNvPr>
          <p:cNvSpPr txBox="1"/>
          <p:nvPr/>
        </p:nvSpPr>
        <p:spPr>
          <a:xfrm>
            <a:off x="356462" y="1407906"/>
            <a:ext cx="1154109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Calibri"/>
                <a:cs typeface="Calibri"/>
              </a:rPr>
              <a:t>Important Key Terms/Abbreviations: </a:t>
            </a:r>
          </a:p>
          <a:p>
            <a:pPr marL="342900" indent="-342900">
              <a:buFont typeface="Courier New"/>
              <a:buChar char="o"/>
            </a:pPr>
            <a:r>
              <a:rPr lang="en-US" sz="2000" b="1" dirty="0">
                <a:ea typeface="Calibri"/>
                <a:cs typeface="Calibri"/>
              </a:rPr>
              <a:t>Off the Job Training (OTJ) - </a:t>
            </a:r>
            <a:r>
              <a:rPr lang="en-US" sz="2000" dirty="0">
                <a:ea typeface="Calibri"/>
                <a:cs typeface="Calibri"/>
              </a:rPr>
              <a:t>Hours spent completing learning and development activities </a:t>
            </a:r>
            <a:r>
              <a:rPr lang="en-US" sz="2000">
                <a:ea typeface="Calibri"/>
                <a:cs typeface="Calibri"/>
              </a:rPr>
              <a:t>e.g.,</a:t>
            </a:r>
            <a:r>
              <a:rPr lang="en-US" sz="2000" dirty="0">
                <a:ea typeface="Calibri"/>
                <a:cs typeface="Calibri"/>
              </a:rPr>
              <a:t> college attendance, new work-based training and online training.</a:t>
            </a:r>
            <a:r>
              <a:rPr lang="en-US" sz="2000" b="1" dirty="0">
                <a:ea typeface="Calibri"/>
                <a:cs typeface="Calibri"/>
              </a:rPr>
              <a:t> </a:t>
            </a:r>
            <a:endParaRPr lang="en-US">
              <a:ea typeface="Calibri" panose="020F0502020204030204"/>
              <a:cs typeface="Calibri" panose="020F0502020204030204"/>
            </a:endParaRPr>
          </a:p>
          <a:p>
            <a:pPr marL="342900" indent="-342900">
              <a:buFont typeface="Courier New"/>
              <a:buChar char="o"/>
            </a:pPr>
            <a:endParaRPr lang="en-US" sz="2000" b="1" dirty="0">
              <a:ea typeface="Calibri"/>
              <a:cs typeface="Calibri"/>
            </a:endParaRPr>
          </a:p>
          <a:p>
            <a:pPr marL="342900" indent="-342900">
              <a:buFont typeface="Courier New"/>
              <a:buChar char="o"/>
            </a:pPr>
            <a:r>
              <a:rPr lang="en-US" sz="2000" b="1" dirty="0">
                <a:ea typeface="Calibri"/>
                <a:cs typeface="Calibri"/>
              </a:rPr>
              <a:t>Knowledge, Skills and Behaviours (KSB's) - </a:t>
            </a:r>
            <a:r>
              <a:rPr lang="en-US" sz="2000" dirty="0">
                <a:ea typeface="Calibri"/>
                <a:cs typeface="Calibri"/>
              </a:rPr>
              <a:t>The criteria set out in the Apprenticeship Standard. </a:t>
            </a:r>
          </a:p>
          <a:p>
            <a:pPr marL="342900" indent="-342900">
              <a:buFont typeface="Courier New"/>
              <a:buChar char="o"/>
            </a:pPr>
            <a:endParaRPr lang="en-US" sz="2000" b="1" dirty="0">
              <a:ea typeface="Calibri"/>
              <a:cs typeface="Calibri"/>
            </a:endParaRPr>
          </a:p>
          <a:p>
            <a:pPr marL="342900" indent="-342900">
              <a:buFont typeface="Courier New"/>
              <a:buChar char="o"/>
            </a:pPr>
            <a:r>
              <a:rPr lang="en-US" sz="2000" b="1" dirty="0">
                <a:ea typeface="Calibri"/>
                <a:cs typeface="Calibri"/>
              </a:rPr>
              <a:t>Gateway – </a:t>
            </a:r>
            <a:r>
              <a:rPr lang="en-US" sz="2000" dirty="0">
                <a:ea typeface="Calibri"/>
                <a:cs typeface="Calibri"/>
              </a:rPr>
              <a:t>The time in which you are ready for End-Point Assessment. You will be in gateway until you sit your End-Point Assessment. </a:t>
            </a:r>
            <a:endParaRPr lang="en-US"/>
          </a:p>
          <a:p>
            <a:pPr marL="342900" indent="-342900">
              <a:buFont typeface="Courier New"/>
              <a:buChar char="o"/>
            </a:pPr>
            <a:endParaRPr lang="en-US" sz="2000" b="1" dirty="0">
              <a:ea typeface="Calibri"/>
              <a:cs typeface="Calibri"/>
            </a:endParaRPr>
          </a:p>
          <a:p>
            <a:pPr marL="342900" indent="-342900">
              <a:buFont typeface="Courier New"/>
              <a:buChar char="o"/>
            </a:pPr>
            <a:r>
              <a:rPr lang="en-US" sz="2000" b="1" dirty="0">
                <a:ea typeface="Calibri"/>
                <a:cs typeface="Calibri"/>
              </a:rPr>
              <a:t>End-Point Assessment (EPA) - </a:t>
            </a:r>
            <a:r>
              <a:rPr lang="en-US" sz="2000" dirty="0">
                <a:ea typeface="Calibri"/>
                <a:cs typeface="Calibri"/>
              </a:rPr>
              <a:t>The EPA is the final 'assessments' which test your KSB's and your work-based competency. You will be assessed against the knowledge, skills and behaviour criteria set out in your apprenticeship standard. The assessment is usually a minimum of 2 elements e.g., an observation or presentation and a professional discussion (all apprenticeship standards are slightly different). </a:t>
            </a:r>
            <a:endParaRPr lang="en-US"/>
          </a:p>
          <a:p>
            <a:endParaRPr lang="en-US" dirty="0">
              <a:ea typeface="Calibri" panose="020F0502020204030204"/>
              <a:cs typeface="Calibri"/>
            </a:endParaRPr>
          </a:p>
          <a:p>
            <a:endParaRPr lang="en-US" dirty="0">
              <a:ea typeface="Calibri" panose="020F0502020204030204"/>
              <a:cs typeface="Calibri"/>
            </a:endParaRPr>
          </a:p>
        </p:txBody>
      </p:sp>
    </p:spTree>
    <p:extLst>
      <p:ext uri="{BB962C8B-B14F-4D97-AF65-F5344CB8AC3E}">
        <p14:creationId xmlns:p14="http://schemas.microsoft.com/office/powerpoint/2010/main" val="251639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ea typeface="Calibri"/>
                <a:cs typeface="Arial"/>
              </a:rPr>
              <a:t>Apprenticeship Course</a:t>
            </a:r>
            <a:endParaRPr lang="en-GB" sz="4500" dirty="0">
              <a:solidFill>
                <a:schemeClr val="bg1"/>
              </a:solidFill>
              <a:latin typeface="Calibri"/>
              <a:ea typeface="Calibri"/>
              <a:cs typeface="Arial" panose="020B0604020202020204" pitchFamily="34" charset="0"/>
            </a:endParaRP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TextBox 2">
            <a:extLst>
              <a:ext uri="{FF2B5EF4-FFF2-40B4-BE49-F238E27FC236}">
                <a16:creationId xmlns:a16="http://schemas.microsoft.com/office/drawing/2014/main" id="{72311557-8D52-10CF-7FAA-DA5549E6E60C}"/>
              </a:ext>
            </a:extLst>
          </p:cNvPr>
          <p:cNvSpPr txBox="1"/>
          <p:nvPr/>
        </p:nvSpPr>
        <p:spPr>
          <a:xfrm>
            <a:off x="356462" y="1407906"/>
            <a:ext cx="115410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Calibri" panose="020F0502020204030204"/>
              <a:cs typeface="Calibri"/>
            </a:endParaRPr>
          </a:p>
          <a:p>
            <a:endParaRPr lang="en-US" dirty="0">
              <a:ea typeface="Calibri" panose="020F0502020204030204"/>
              <a:cs typeface="Calibri"/>
            </a:endParaRPr>
          </a:p>
        </p:txBody>
      </p:sp>
      <p:pic>
        <p:nvPicPr>
          <p:cNvPr id="2" name="Picture 1" descr="Apprenticeships and training providers">
            <a:extLst>
              <a:ext uri="{FF2B5EF4-FFF2-40B4-BE49-F238E27FC236}">
                <a16:creationId xmlns:a16="http://schemas.microsoft.com/office/drawing/2014/main" id="{4CD1EE4D-F281-7926-2527-4647D0DBD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948" y="2137684"/>
            <a:ext cx="8056235" cy="248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Roles and Responsibilities – Training Provider</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5" name="TextBox 4">
            <a:extLst>
              <a:ext uri="{FF2B5EF4-FFF2-40B4-BE49-F238E27FC236}">
                <a16:creationId xmlns:a16="http://schemas.microsoft.com/office/drawing/2014/main" id="{1566E9F4-9312-250C-4993-AABF57F6E020}"/>
              </a:ext>
            </a:extLst>
          </p:cNvPr>
          <p:cNvSpPr txBox="1"/>
          <p:nvPr/>
        </p:nvSpPr>
        <p:spPr>
          <a:xfrm>
            <a:off x="349614" y="1485846"/>
            <a:ext cx="11369179" cy="4247317"/>
          </a:xfrm>
          <a:prstGeom prst="rect">
            <a:avLst/>
          </a:prstGeom>
          <a:noFill/>
        </p:spPr>
        <p:txBody>
          <a:bodyPr wrap="square">
            <a:spAutoFit/>
          </a:bodyPr>
          <a:lstStyle/>
          <a:p>
            <a:r>
              <a:rPr lang="en-GB" b="1" dirty="0"/>
              <a:t>You will be assigned an Apprenticeship Development Coach or  Trainer/Assessor </a:t>
            </a:r>
          </a:p>
          <a:p>
            <a:endParaRPr lang="en-GB" b="1" dirty="0"/>
          </a:p>
          <a:p>
            <a:r>
              <a:rPr lang="en-GB" b="1" dirty="0"/>
              <a:t>Roles and Responsibilities:</a:t>
            </a:r>
            <a:endParaRPr lang="en-GB" dirty="0"/>
          </a:p>
          <a:p>
            <a:pPr marL="285750" indent="-285750">
              <a:buFont typeface="Courier New" panose="02070309020205020404" pitchFamily="49" charset="0"/>
              <a:buChar char="o"/>
            </a:pPr>
            <a:r>
              <a:rPr lang="en-GB" dirty="0"/>
              <a:t>Apprentice Interviews </a:t>
            </a:r>
          </a:p>
          <a:p>
            <a:pPr marL="285750" indent="-285750">
              <a:buFont typeface="Courier New" panose="02070309020205020404" pitchFamily="49" charset="0"/>
              <a:buChar char="o"/>
            </a:pPr>
            <a:r>
              <a:rPr lang="en-GB" dirty="0"/>
              <a:t>Apprenticeship Sign-ups and Onboarding </a:t>
            </a:r>
          </a:p>
          <a:p>
            <a:pPr marL="285750" indent="-285750">
              <a:buFont typeface="Courier New" panose="02070309020205020404" pitchFamily="49" charset="0"/>
              <a:buChar char="o"/>
            </a:pPr>
            <a:r>
              <a:rPr lang="en-GB" dirty="0"/>
              <a:t>Inductions </a:t>
            </a:r>
          </a:p>
          <a:p>
            <a:pPr marL="285750" indent="-285750">
              <a:buFont typeface="Courier New" panose="02070309020205020404" pitchFamily="49" charset="0"/>
              <a:buChar char="o"/>
            </a:pPr>
            <a:r>
              <a:rPr lang="en-GB" dirty="0"/>
              <a:t>Progress Reviews – every 8-12 weeks </a:t>
            </a:r>
          </a:p>
          <a:p>
            <a:pPr marL="285750" indent="-285750">
              <a:buFont typeface="Courier New" panose="02070309020205020404" pitchFamily="49" charset="0"/>
              <a:buChar char="o"/>
            </a:pPr>
            <a:r>
              <a:rPr lang="en-GB" dirty="0"/>
              <a:t>Technical Support Visits </a:t>
            </a:r>
          </a:p>
          <a:p>
            <a:pPr marL="285750" indent="-285750">
              <a:buFont typeface="Courier New" panose="02070309020205020404" pitchFamily="49" charset="0"/>
              <a:buChar char="o"/>
            </a:pPr>
            <a:r>
              <a:rPr lang="en-GB" dirty="0"/>
              <a:t>EPA Preparation </a:t>
            </a:r>
          </a:p>
          <a:p>
            <a:pPr marL="285750" indent="-285750">
              <a:buFont typeface="Courier New" panose="02070309020205020404" pitchFamily="49" charset="0"/>
              <a:buChar char="o"/>
            </a:pPr>
            <a:r>
              <a:rPr lang="en-GB" dirty="0"/>
              <a:t>Mock EPA discussions, presentations and observations </a:t>
            </a:r>
          </a:p>
          <a:p>
            <a:pPr marL="285750" indent="-285750">
              <a:buFont typeface="Courier New" panose="02070309020205020404" pitchFamily="49" charset="0"/>
              <a:buChar char="o"/>
            </a:pPr>
            <a:r>
              <a:rPr lang="en-GB" dirty="0"/>
              <a:t>Additional Learning Support </a:t>
            </a:r>
          </a:p>
          <a:p>
            <a:pPr marL="285750" indent="-285750">
              <a:buFont typeface="Courier New" panose="02070309020205020404" pitchFamily="49" charset="0"/>
              <a:buChar char="o"/>
            </a:pPr>
            <a:r>
              <a:rPr lang="en-GB" dirty="0"/>
              <a:t>Employer and student communication/engagement </a:t>
            </a:r>
          </a:p>
          <a:p>
            <a:pPr marL="285750" indent="-285750">
              <a:buFont typeface="Courier New" panose="02070309020205020404" pitchFamily="49" charset="0"/>
              <a:buChar char="o"/>
            </a:pPr>
            <a:r>
              <a:rPr lang="en-GB" dirty="0"/>
              <a:t>Smart Assessor support </a:t>
            </a:r>
          </a:p>
          <a:p>
            <a:pPr marL="285750" indent="-285750">
              <a:buFont typeface="Courier New" panose="02070309020205020404" pitchFamily="49" charset="0"/>
              <a:buChar char="o"/>
            </a:pPr>
            <a:r>
              <a:rPr lang="en-GB" dirty="0"/>
              <a:t>General course/apprenticeship guidance </a:t>
            </a:r>
          </a:p>
          <a:p>
            <a:endParaRPr lang="en-GB" dirty="0"/>
          </a:p>
        </p:txBody>
      </p:sp>
      <p:pic>
        <p:nvPicPr>
          <p:cNvPr id="2050" name="Picture 2" descr="6,588 Role Responsibility Images, Stock Photos &amp; Vectors | Shutterstock">
            <a:extLst>
              <a:ext uri="{FF2B5EF4-FFF2-40B4-BE49-F238E27FC236}">
                <a16:creationId xmlns:a16="http://schemas.microsoft.com/office/drawing/2014/main" id="{7F57F3CC-5F95-A633-EF80-FD74CEBE7B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57"/>
          <a:stretch/>
        </p:blipFill>
        <p:spPr bwMode="auto">
          <a:xfrm>
            <a:off x="7598004" y="2743712"/>
            <a:ext cx="3912125" cy="262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78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Roles and Responsibilities - Employer</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B69A4B0A-735E-370D-00D7-82F9DF8EE5A9}"/>
              </a:ext>
            </a:extLst>
          </p:cNvPr>
          <p:cNvSpPr txBox="1"/>
          <p:nvPr/>
        </p:nvSpPr>
        <p:spPr>
          <a:xfrm>
            <a:off x="219832" y="1418185"/>
            <a:ext cx="11572380" cy="3847207"/>
          </a:xfrm>
          <a:prstGeom prst="rect">
            <a:avLst/>
          </a:prstGeom>
          <a:noFill/>
        </p:spPr>
        <p:txBody>
          <a:bodyPr wrap="square" rtlCol="0">
            <a:spAutoFit/>
          </a:bodyPr>
          <a:lstStyle/>
          <a:p>
            <a:pPr marL="0" indent="0" algn="l" fontAlgn="base" latinLnBrk="0">
              <a:buNone/>
            </a:pPr>
            <a:r>
              <a:rPr lang="en-GB" sz="1200" b="1" i="0" dirty="0">
                <a:effectLst/>
                <a:latin typeface="Arial" panose="020B0604020202020204" pitchFamily="34" charset="0"/>
                <a:cs typeface="Arial" panose="020B0604020202020204" pitchFamily="34" charset="0"/>
              </a:rPr>
              <a:t>Employer</a:t>
            </a:r>
          </a:p>
          <a:p>
            <a:pPr marL="0" indent="0" algn="l" fontAlgn="base" latinLnBrk="0">
              <a:buNone/>
            </a:pPr>
            <a:r>
              <a:rPr lang="en-GB" sz="1200" b="0" i="0" dirty="0">
                <a:effectLst/>
                <a:latin typeface="Arial" panose="020B0604020202020204" pitchFamily="34" charset="0"/>
                <a:cs typeface="Arial" panose="020B0604020202020204" pitchFamily="34" charset="0"/>
              </a:rPr>
              <a:t>Your employer has an essential part to play in developing and delivering your apprenticeship programme. Where it is possible, you should also have a workplace mentor. Your mentor should be a colleague who you can talk to in confidence about your apprenticeship, and who should support you to raise concerns or make suggestions to improve your experience.</a:t>
            </a:r>
          </a:p>
          <a:p>
            <a:pPr marL="0" indent="0" algn="l" fontAlgn="base" latinLnBrk="0">
              <a:buNone/>
            </a:pPr>
            <a:endParaRPr lang="en-GB" sz="1200" b="0" i="0" dirty="0">
              <a:solidFill>
                <a:srgbClr val="313537"/>
              </a:solidFill>
              <a:effectLst/>
              <a:latin typeface="Arial" panose="020B0604020202020204" pitchFamily="34" charset="0"/>
              <a:cs typeface="Arial" panose="020B0604020202020204" pitchFamily="34" charset="0"/>
            </a:endParaRPr>
          </a:p>
          <a:p>
            <a:pPr marL="0" indent="0" algn="l" fontAlgn="base" latinLnBrk="0">
              <a:buNone/>
            </a:pPr>
            <a:r>
              <a:rPr lang="en-GB" sz="1200" b="1" i="0" dirty="0">
                <a:effectLst/>
                <a:latin typeface="Arial" panose="020B0604020202020204" pitchFamily="34" charset="0"/>
                <a:cs typeface="Arial" panose="020B0604020202020204" pitchFamily="34" charset="0"/>
              </a:rPr>
              <a:t>Your employer's role:</a:t>
            </a:r>
            <a:endParaRPr lang="en-GB" sz="1200" dirty="0">
              <a:latin typeface="Arial" panose="020B0604020202020204" pitchFamily="34" charset="0"/>
              <a:cs typeface="Arial" panose="020B0604020202020204" pitchFamily="34" charset="0"/>
            </a:endParaRPr>
          </a:p>
          <a:p>
            <a:pPr marL="0" indent="0" algn="l" fontAlgn="base" latinLnBrk="0">
              <a:buNone/>
            </a:pPr>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Pay you a salary - National Minimum Wage for an Apprentice, as a minimum, but they can pay more. For more information visit</a:t>
            </a:r>
            <a:r>
              <a:rPr lang="en-GB" sz="1200" b="0" i="0" dirty="0">
                <a:solidFill>
                  <a:srgbClr val="313537"/>
                </a:solidFill>
                <a:effectLst/>
                <a:latin typeface="Arial"/>
                <a:cs typeface="Arial"/>
              </a:rPr>
              <a:t> </a:t>
            </a:r>
            <a:r>
              <a:rPr lang="en-GB" sz="1200" b="0" i="0" dirty="0">
                <a:solidFill>
                  <a:srgbClr val="313537"/>
                </a:solidFill>
                <a:effectLst/>
                <a:latin typeface="Arial"/>
                <a:cs typeface="Arial"/>
                <a:hlinkClick r:id="rId4"/>
              </a:rPr>
              <a:t>www.gov.uk/national-minimum-wage-rates</a:t>
            </a:r>
            <a:r>
              <a:rPr lang="en-GB" sz="1200" b="0" i="0" dirty="0">
                <a:solidFill>
                  <a:srgbClr val="313537"/>
                </a:solidFill>
                <a:effectLst/>
                <a:latin typeface="Arial"/>
                <a:cs typeface="Arial"/>
              </a:rPr>
              <a:t>. </a:t>
            </a:r>
            <a:r>
              <a:rPr lang="en-GB" sz="1200" b="0" i="0" dirty="0">
                <a:effectLst/>
                <a:latin typeface="Arial"/>
                <a:cs typeface="Arial"/>
              </a:rPr>
              <a:t>The National Minimum Wage for apprentices usually changes annually on the 1st April. </a:t>
            </a:r>
            <a:r>
              <a:rPr lang="en-GB" sz="1200" b="1" i="0" dirty="0">
                <a:effectLst/>
                <a:latin typeface="Arial"/>
                <a:cs typeface="Arial"/>
              </a:rPr>
              <a:t>This does also include your college day.</a:t>
            </a:r>
          </a:p>
          <a:p>
            <a:pPr marL="285750" indent="-285750" algn="l" fontAlgn="base" latinLnBrk="0">
              <a:buFont typeface="Courier New" panose="02070309020205020404" pitchFamily="49" charset="0"/>
              <a:buChar char="o"/>
            </a:pPr>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Provide a workplace induction (including Health &amp; Safety, policies &amp; procedures and introductions to staff) and a safe working environment</a:t>
            </a:r>
          </a:p>
          <a:p>
            <a:pPr algn="l" fontAlgn="base" latinLnBrk="0"/>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Allow reasonable access to college staff for the purpose of providing assessment and or underpinning knowledge as well as reviewing progression</a:t>
            </a:r>
          </a:p>
          <a:p>
            <a:pPr marL="285750" indent="-285750" algn="l" fontAlgn="base" latinLnBrk="0">
              <a:buFont typeface="Courier New" panose="02070309020205020404" pitchFamily="49" charset="0"/>
              <a:buChar char="o"/>
            </a:pPr>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Support you in gaining valuable experience and assessment opportunities to complete your apprenticeship</a:t>
            </a:r>
          </a:p>
          <a:p>
            <a:pPr marL="285750" indent="-285750" algn="l" fontAlgn="base" latinLnBrk="0">
              <a:buFont typeface="Courier New" panose="02070309020205020404" pitchFamily="49" charset="0"/>
              <a:buChar char="o"/>
            </a:pPr>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Allow work time for the off-the-job (OTJ) learning</a:t>
            </a:r>
          </a:p>
          <a:p>
            <a:pPr marL="285750" indent="-285750" algn="l" fontAlgn="base" latinLnBrk="0">
              <a:buFont typeface="Courier New" panose="02070309020205020404" pitchFamily="49" charset="0"/>
              <a:buChar char="o"/>
            </a:pPr>
            <a:endParaRPr lang="en-GB" sz="1200" b="0" i="0" dirty="0">
              <a:effectLst/>
              <a:latin typeface="Arial"/>
              <a:cs typeface="Arial"/>
            </a:endParaRPr>
          </a:p>
          <a:p>
            <a:pPr marL="285750" indent="-285750" algn="l" fontAlgn="base" latinLnBrk="0">
              <a:buFont typeface="Courier New" panose="02070309020205020404" pitchFamily="49" charset="0"/>
              <a:buChar char="o"/>
            </a:pPr>
            <a:r>
              <a:rPr lang="en-GB" sz="1200" b="0" i="0" dirty="0">
                <a:effectLst/>
                <a:latin typeface="Arial"/>
                <a:cs typeface="Arial"/>
              </a:rPr>
              <a:t>Key responsibility at the Gateway in signing off you are ready to undertake EPA</a:t>
            </a:r>
          </a:p>
          <a:p>
            <a:endParaRPr lang="en-GB" sz="1600" dirty="0"/>
          </a:p>
        </p:txBody>
      </p:sp>
      <p:pic>
        <p:nvPicPr>
          <p:cNvPr id="3074" name="Picture 2" descr="Business Concept about Employer Responsibilities with Phrase on the ...">
            <a:extLst>
              <a:ext uri="{FF2B5EF4-FFF2-40B4-BE49-F238E27FC236}">
                <a16:creationId xmlns:a16="http://schemas.microsoft.com/office/drawing/2014/main" id="{4101829E-9B80-5C59-EFFC-B3CD17E3E9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04"/>
          <a:stretch/>
        </p:blipFill>
        <p:spPr bwMode="auto">
          <a:xfrm>
            <a:off x="9341963" y="4089870"/>
            <a:ext cx="2376830" cy="158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82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Roles and Responsibilities - Apprentice</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3" name="TextBox 2">
            <a:extLst>
              <a:ext uri="{FF2B5EF4-FFF2-40B4-BE49-F238E27FC236}">
                <a16:creationId xmlns:a16="http://schemas.microsoft.com/office/drawing/2014/main" id="{4BB00249-4EE3-85F2-EE3F-1C16B94A4195}"/>
              </a:ext>
            </a:extLst>
          </p:cNvPr>
          <p:cNvSpPr txBox="1"/>
          <p:nvPr/>
        </p:nvSpPr>
        <p:spPr>
          <a:xfrm>
            <a:off x="323529" y="1551963"/>
            <a:ext cx="11513337" cy="3693319"/>
          </a:xfrm>
          <a:prstGeom prst="rect">
            <a:avLst/>
          </a:prstGeom>
          <a:noFill/>
        </p:spPr>
        <p:txBody>
          <a:bodyPr wrap="square" rtlCol="0">
            <a:spAutoFit/>
          </a:bodyPr>
          <a:lstStyle/>
          <a:p>
            <a:r>
              <a:rPr lang="en-GB" dirty="0"/>
              <a:t>Apprentices are responsible for: </a:t>
            </a:r>
          </a:p>
          <a:p>
            <a:endParaRPr lang="en-GB" dirty="0"/>
          </a:p>
          <a:p>
            <a:pPr marL="285750" indent="-285750">
              <a:buFont typeface="Courier New" panose="02070309020205020404" pitchFamily="49" charset="0"/>
              <a:buChar char="o"/>
            </a:pPr>
            <a:r>
              <a:rPr lang="en-GB" dirty="0"/>
              <a:t>Complying with 20% OTJ </a:t>
            </a:r>
          </a:p>
          <a:p>
            <a:pPr marL="285750" indent="-285750">
              <a:buFont typeface="Courier New" panose="02070309020205020404" pitchFamily="49" charset="0"/>
              <a:buChar char="o"/>
            </a:pPr>
            <a:r>
              <a:rPr lang="en-GB" dirty="0"/>
              <a:t>Attending timetabled college session and progress reviews</a:t>
            </a:r>
          </a:p>
          <a:p>
            <a:pPr marL="285750" indent="-285750">
              <a:buFont typeface="Courier New" panose="02070309020205020404" pitchFamily="49" charset="0"/>
              <a:buChar char="o"/>
            </a:pPr>
            <a:r>
              <a:rPr lang="en-GB" dirty="0"/>
              <a:t>Always behaving in a safe and responsible manner in accordance with policies and procedures (at work and at college)</a:t>
            </a:r>
          </a:p>
          <a:p>
            <a:pPr marL="285750" indent="-285750">
              <a:buFont typeface="Courier New" panose="02070309020205020404" pitchFamily="49" charset="0"/>
              <a:buChar char="o"/>
            </a:pPr>
            <a:r>
              <a:rPr lang="en-GB" dirty="0"/>
              <a:t>Keeping your employer and provider informed of: </a:t>
            </a:r>
          </a:p>
          <a:p>
            <a:pPr marL="742950" lvl="1" indent="-285750">
              <a:buFont typeface="Courier New" panose="02070309020205020404" pitchFamily="49" charset="0"/>
              <a:buChar char="o"/>
            </a:pPr>
            <a:r>
              <a:rPr lang="en-GB" dirty="0"/>
              <a:t>Non-attendance </a:t>
            </a:r>
          </a:p>
          <a:p>
            <a:pPr marL="742950" lvl="1" indent="-285750">
              <a:buFont typeface="Courier New" panose="02070309020205020404" pitchFamily="49" charset="0"/>
              <a:buChar char="o"/>
            </a:pPr>
            <a:r>
              <a:rPr lang="en-GB" dirty="0"/>
              <a:t>Deadlines/Targets </a:t>
            </a:r>
          </a:p>
          <a:p>
            <a:pPr marL="742950" lvl="1" indent="-285750">
              <a:buFont typeface="Courier New" panose="02070309020205020404" pitchFamily="49" charset="0"/>
              <a:buChar char="o"/>
            </a:pPr>
            <a:r>
              <a:rPr lang="en-GB" dirty="0"/>
              <a:t>Loss of employment </a:t>
            </a:r>
          </a:p>
          <a:p>
            <a:pPr marL="742950" lvl="1" indent="-285750">
              <a:buFont typeface="Courier New" panose="02070309020205020404" pitchFamily="49" charset="0"/>
              <a:buChar char="o"/>
            </a:pPr>
            <a:r>
              <a:rPr lang="en-GB" dirty="0"/>
              <a:t>Any other changes in circumstances </a:t>
            </a:r>
          </a:p>
          <a:p>
            <a:pPr lvl="1"/>
            <a:r>
              <a:rPr lang="en-GB" dirty="0"/>
              <a:t> </a:t>
            </a:r>
          </a:p>
          <a:p>
            <a:pPr marL="285750" indent="-285750">
              <a:buFont typeface="Courier New" panose="02070309020205020404" pitchFamily="49" charset="0"/>
              <a:buChar char="o"/>
            </a:pPr>
            <a:r>
              <a:rPr lang="en-GB" dirty="0"/>
              <a:t>With your employer and Colchester Institute, agreeing, when learning is complete and are ready to undertake </a:t>
            </a:r>
          </a:p>
          <a:p>
            <a:pPr marL="285750" indent="-285750">
              <a:buFont typeface="Courier New" panose="02070309020205020404" pitchFamily="49" charset="0"/>
              <a:buChar char="o"/>
            </a:pPr>
            <a:r>
              <a:rPr lang="en-GB" dirty="0"/>
              <a:t>Completing Induction and all training for your induction </a:t>
            </a:r>
          </a:p>
        </p:txBody>
      </p:sp>
    </p:spTree>
    <p:extLst>
      <p:ext uri="{BB962C8B-B14F-4D97-AF65-F5344CB8AC3E}">
        <p14:creationId xmlns:p14="http://schemas.microsoft.com/office/powerpoint/2010/main" val="1173276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992"/>
            <a:ext cx="12192000" cy="1324459"/>
          </a:xfrm>
          <a:prstGeom prst="rect">
            <a:avLst/>
          </a:prstGeom>
          <a:solidFill>
            <a:srgbClr val="00A8AB"/>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4500" dirty="0">
                <a:solidFill>
                  <a:schemeClr val="bg1"/>
                </a:solidFill>
                <a:latin typeface="Calibri"/>
                <a:cs typeface="Arial" panose="020B0604020202020204" pitchFamily="34" charset="0"/>
              </a:rPr>
              <a:t>Apprenticeship Programme Structure</a:t>
            </a:r>
          </a:p>
        </p:txBody>
      </p:sp>
      <p:sp>
        <p:nvSpPr>
          <p:cNvPr id="7" name="Rectangle 6"/>
          <p:cNvSpPr/>
          <p:nvPr/>
        </p:nvSpPr>
        <p:spPr>
          <a:xfrm>
            <a:off x="0" y="5877272"/>
            <a:ext cx="12192000" cy="980728"/>
          </a:xfrm>
          <a:prstGeom prst="rect">
            <a:avLst/>
          </a:prstGeom>
          <a:solidFill>
            <a:srgbClr val="3F3F3F"/>
          </a:solidFill>
          <a:ln>
            <a:solidFill>
              <a:srgbClr val="3F3F3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p:cNvPicPr/>
          <p:nvPr/>
        </p:nvPicPr>
        <p:blipFill>
          <a:blip r:embed="rId2"/>
          <a:stretch>
            <a:fillRect/>
          </a:stretch>
        </p:blipFill>
        <p:spPr>
          <a:xfrm>
            <a:off x="10062609" y="6152690"/>
            <a:ext cx="1656184" cy="41349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9" y="6162330"/>
            <a:ext cx="2016224" cy="403855"/>
          </a:xfrm>
          <a:prstGeom prst="rect">
            <a:avLst/>
          </a:prstGeom>
        </p:spPr>
      </p:pic>
      <p:sp>
        <p:nvSpPr>
          <p:cNvPr id="2" name="TextBox 1">
            <a:extLst>
              <a:ext uri="{FF2B5EF4-FFF2-40B4-BE49-F238E27FC236}">
                <a16:creationId xmlns:a16="http://schemas.microsoft.com/office/drawing/2014/main" id="{B69A4B0A-735E-370D-00D7-82F9DF8EE5A9}"/>
              </a:ext>
            </a:extLst>
          </p:cNvPr>
          <p:cNvSpPr txBox="1"/>
          <p:nvPr/>
        </p:nvSpPr>
        <p:spPr>
          <a:xfrm>
            <a:off x="323529" y="1338271"/>
            <a:ext cx="10997966" cy="4278094"/>
          </a:xfrm>
          <a:prstGeom prst="rect">
            <a:avLst/>
          </a:prstGeom>
          <a:noFill/>
        </p:spPr>
        <p:txBody>
          <a:bodyPr wrap="square" rtlCol="0">
            <a:spAutoFit/>
          </a:bodyPr>
          <a:lstStyle/>
          <a:p>
            <a:r>
              <a:rPr lang="en-GB" sz="1600" b="1" dirty="0"/>
              <a:t>Sign-up and Induction</a:t>
            </a:r>
          </a:p>
          <a:p>
            <a:pPr marL="742950" lvl="1" indent="-285750">
              <a:buFont typeface="Courier New" panose="02070309020205020404" pitchFamily="49" charset="0"/>
              <a:buChar char="o"/>
            </a:pPr>
            <a:r>
              <a:rPr lang="en-GB" sz="1600" dirty="0"/>
              <a:t>Formal enrolment paperwork – student and employer </a:t>
            </a:r>
          </a:p>
          <a:p>
            <a:pPr marL="742950" lvl="1" indent="-285750">
              <a:buFont typeface="Courier New" panose="02070309020205020404" pitchFamily="49" charset="0"/>
              <a:buChar char="o"/>
            </a:pPr>
            <a:r>
              <a:rPr lang="en-GB" sz="1600" dirty="0"/>
              <a:t>Training /Delivery Plan and Skillscans  </a:t>
            </a:r>
          </a:p>
          <a:p>
            <a:pPr marL="742950" lvl="1" indent="-285750">
              <a:buFont typeface="Courier New" panose="02070309020205020404" pitchFamily="49" charset="0"/>
              <a:buChar char="o"/>
            </a:pPr>
            <a:r>
              <a:rPr lang="en-GB" sz="1600" dirty="0"/>
              <a:t>Meet the team</a:t>
            </a:r>
          </a:p>
          <a:p>
            <a:pPr marL="742950" lvl="1" indent="-285750">
              <a:buFont typeface="Courier New" panose="02070309020205020404" pitchFamily="49" charset="0"/>
              <a:buChar char="o"/>
            </a:pPr>
            <a:r>
              <a:rPr lang="en-GB" sz="1600" dirty="0"/>
              <a:t>Tour of the campus </a:t>
            </a:r>
          </a:p>
          <a:p>
            <a:pPr marL="742950" lvl="1" indent="-285750">
              <a:buFont typeface="Courier New" panose="02070309020205020404" pitchFamily="49" charset="0"/>
              <a:buChar char="o"/>
            </a:pPr>
            <a:r>
              <a:rPr lang="en-GB" sz="1600" dirty="0"/>
              <a:t>Complete e-Learning course</a:t>
            </a:r>
          </a:p>
          <a:p>
            <a:pPr marL="742950" lvl="1" indent="-285750">
              <a:buFont typeface="Courier New" panose="02070309020205020404" pitchFamily="49" charset="0"/>
              <a:buChar char="o"/>
            </a:pPr>
            <a:r>
              <a:rPr lang="en-GB" sz="1600" dirty="0"/>
              <a:t>ID Badges </a:t>
            </a:r>
          </a:p>
          <a:p>
            <a:pPr marL="742950" lvl="1" indent="-285750">
              <a:buFont typeface="Courier New" panose="02070309020205020404" pitchFamily="49" charset="0"/>
              <a:buChar char="o"/>
            </a:pPr>
            <a:r>
              <a:rPr lang="en-GB" sz="1600" dirty="0"/>
              <a:t>Timetables provided </a:t>
            </a:r>
          </a:p>
          <a:p>
            <a:pPr lvl="1"/>
            <a:endParaRPr lang="en-GB" sz="1600" dirty="0"/>
          </a:p>
          <a:p>
            <a:r>
              <a:rPr lang="en-GB" sz="1600" b="1" dirty="0"/>
              <a:t>UCC Delivery &amp; Assessment </a:t>
            </a:r>
          </a:p>
          <a:p>
            <a:pPr marL="742950" lvl="1" indent="-285750">
              <a:buFont typeface="Courier New" panose="02070309020205020404" pitchFamily="49" charset="0"/>
              <a:buChar char="o"/>
            </a:pPr>
            <a:r>
              <a:rPr lang="en-GB" sz="1600" dirty="0"/>
              <a:t>HNC/HND/Degree </a:t>
            </a:r>
          </a:p>
          <a:p>
            <a:pPr marL="742950" lvl="1" indent="-285750">
              <a:buFont typeface="Courier New" panose="02070309020205020404" pitchFamily="49" charset="0"/>
              <a:buChar char="o"/>
            </a:pPr>
            <a:r>
              <a:rPr lang="en-GB" sz="1600" dirty="0"/>
              <a:t>Assignments, reports, presentations, research, projects, dissertation </a:t>
            </a:r>
          </a:p>
          <a:p>
            <a:pPr marL="285750" indent="-285750">
              <a:buFont typeface="Arial" panose="020B0604020202020204" pitchFamily="34" charset="0"/>
              <a:buChar char="•"/>
            </a:pPr>
            <a:endParaRPr lang="en-GB" sz="1600" dirty="0"/>
          </a:p>
          <a:p>
            <a:r>
              <a:rPr lang="en-GB" sz="1600" b="1" dirty="0"/>
              <a:t>Apprenticeship Reviews/Visits  </a:t>
            </a:r>
          </a:p>
          <a:p>
            <a:pPr marL="742950" lvl="1" indent="-285750">
              <a:buFont typeface="Courier New" panose="02070309020205020404" pitchFamily="49" charset="0"/>
              <a:buChar char="o"/>
            </a:pPr>
            <a:r>
              <a:rPr lang="en-GB" sz="1600" dirty="0"/>
              <a:t>Employer Visits / Technical Support Sessions – Planning for Gateway and EPA </a:t>
            </a:r>
          </a:p>
          <a:p>
            <a:pPr marL="742950" lvl="1" indent="-285750">
              <a:buFont typeface="Courier New" panose="02070309020205020404" pitchFamily="49" charset="0"/>
              <a:buChar char="o"/>
            </a:pPr>
            <a:r>
              <a:rPr lang="en-GB" sz="1600" dirty="0"/>
              <a:t>Review of KSB’s and Tracking 20% Off the Job Learning </a:t>
            </a:r>
          </a:p>
          <a:p>
            <a:pPr marL="742950" lvl="1" indent="-285750">
              <a:buFont typeface="Courier New" panose="02070309020205020404" pitchFamily="49" charset="0"/>
              <a:buChar char="o"/>
            </a:pPr>
            <a:r>
              <a:rPr lang="en-GB" sz="1600" dirty="0"/>
              <a:t>Setting Learning Goals </a:t>
            </a:r>
          </a:p>
        </p:txBody>
      </p:sp>
    </p:spTree>
    <p:extLst>
      <p:ext uri="{BB962C8B-B14F-4D97-AF65-F5344CB8AC3E}">
        <p14:creationId xmlns:p14="http://schemas.microsoft.com/office/powerpoint/2010/main" val="1538963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3F1F57A82E074C9C23EC7413A8AB4A" ma:contentTypeVersion="0" ma:contentTypeDescription="Create a new document." ma:contentTypeScope="" ma:versionID="a6dd16399b3abb0911023be664fd74ff">
  <xsd:schema xmlns:xsd="http://www.w3.org/2001/XMLSchema" xmlns:xs="http://www.w3.org/2001/XMLSchema" xmlns:p="http://schemas.microsoft.com/office/2006/metadata/properties" xmlns:ns1="http://schemas.microsoft.com/sharepoint/v3" xmlns:ns2="be48acbd-7222-4ca3-a959-27ba5f324ac1" targetNamespace="http://schemas.microsoft.com/office/2006/metadata/properties" ma:root="true" ma:fieldsID="82b1f8e1e4c11ab9497b7f061ae262ea" ns1:_="" ns2:_="">
    <xsd:import namespace="http://schemas.microsoft.com/sharepoint/v3"/>
    <xsd:import namespace="be48acbd-7222-4ca3-a959-27ba5f324ac1"/>
    <xsd:element name="properties">
      <xsd:complexType>
        <xsd:sequence>
          <xsd:element name="documentManagement">
            <xsd:complexType>
              <xsd:all>
                <xsd:element ref="ns1:_dlc_Exempt"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48acbd-7222-4ca3-a959-27ba5f324ac1"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e48acbd-7222-4ca3-a959-27ba5f324ac1">CIPORTALSC-612543825-13</_dlc_DocId>
    <_dlc_DocIdUrl xmlns="be48acbd-7222-4ca3-a959-27ba5f324ac1">
      <Url>https://portal.colchester.ac.uk/support_departments/university_centre_colchester_staff/_layouts/15/DocIdRedir.aspx?ID=CIPORTALSC-612543825-13</Url>
      <Description>CIPORTALSC-612543825-13</Description>
    </_dlc_DocIdUrl>
  </documentManagement>
</p:properties>
</file>

<file path=customXml/item5.xml><?xml version="1.0" encoding="utf-8"?>
<?mso-contentType ?>
<p:Policy xmlns:p="office.server.policy" id="" local="true">
  <p:Name>Document</p:Name>
  <p:Description/>
  <p:Statement/>
  <p:PolicyItems>
    <p:PolicyItem featureId="Microsoft.Office.RecordsManagement.PolicyFeatures.PolicyAudit" staticId="0x0101|937198175" UniqueId="c3f25bdc-162c-4514-8bd4-728b46efee40">
      <p:Name>Auditing</p:Name>
      <p:Description>Audits user actions on documents and list items to the Audit Log.</p:Description>
      <p:CustomData>
        <Audit>
          <View/>
        </Audit>
      </p:CustomData>
    </p:PolicyItem>
  </p:PolicyItems>
</p:Policy>
</file>

<file path=customXml/itemProps1.xml><?xml version="1.0" encoding="utf-8"?>
<ds:datastoreItem xmlns:ds="http://schemas.openxmlformats.org/officeDocument/2006/customXml" ds:itemID="{250B6E0B-E0F1-4AD9-8DEB-73B24E712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48acbd-7222-4ca3-a959-27ba5f324a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889292-6169-49A6-BB50-0D8096BF8D00}">
  <ds:schemaRefs>
    <ds:schemaRef ds:uri="http://schemas.microsoft.com/sharepoint/v3/contenttype/forms"/>
  </ds:schemaRefs>
</ds:datastoreItem>
</file>

<file path=customXml/itemProps3.xml><?xml version="1.0" encoding="utf-8"?>
<ds:datastoreItem xmlns:ds="http://schemas.openxmlformats.org/officeDocument/2006/customXml" ds:itemID="{83BB3E03-E5D4-459C-A7E8-DF911B1EAA90}">
  <ds:schemaRefs>
    <ds:schemaRef ds:uri="http://schemas.microsoft.com/sharepoint/events"/>
  </ds:schemaRefs>
</ds:datastoreItem>
</file>

<file path=customXml/itemProps4.xml><?xml version="1.0" encoding="utf-8"?>
<ds:datastoreItem xmlns:ds="http://schemas.openxmlformats.org/officeDocument/2006/customXml" ds:itemID="{372EFE94-05CC-4B7A-B287-C1B6DC2CC9E3}">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elements/1.1/"/>
    <ds:schemaRef ds:uri="acf99355-fd71-41cc-bcf9-36c32b5b61b5"/>
    <ds:schemaRef ds:uri="http://purl.org/dc/terms/"/>
    <ds:schemaRef ds:uri="http://schemas.openxmlformats.org/package/2006/metadata/core-properties"/>
    <ds:schemaRef ds:uri="5e6c2dcf-6c18-430b-aa51-2542b1d5b97a"/>
    <ds:schemaRef ds:uri="http://www.w3.org/XML/1998/namespace"/>
    <ds:schemaRef ds:uri="be48acbd-7222-4ca3-a959-27ba5f324ac1"/>
  </ds:schemaRefs>
</ds:datastoreItem>
</file>

<file path=customXml/itemProps5.xml><?xml version="1.0" encoding="utf-8"?>
<ds:datastoreItem xmlns:ds="http://schemas.openxmlformats.org/officeDocument/2006/customXml" ds:itemID="{9DCEBF67-629F-45CB-88E3-8FFF22A021E1}">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2228</TotalTime>
  <Words>3116</Words>
  <Application>Microsoft Office PowerPoint</Application>
  <PresentationFormat>Widescreen</PresentationFormat>
  <Paragraphs>285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Courier New</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Turton</dc:creator>
  <cp:lastModifiedBy>Daisy Page</cp:lastModifiedBy>
  <cp:revision>43</cp:revision>
  <dcterms:created xsi:type="dcterms:W3CDTF">2022-06-08T08:07:51Z</dcterms:created>
  <dcterms:modified xsi:type="dcterms:W3CDTF">2024-09-23T11:07:39Z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0x010100EE3F1F57A82E074C9C23EC7413A8AB4A</vt:lpwstr>
  </property>
  <property fmtid="{D5CDD505-2E9C-101B-9397-08002B2CF9AE}" pid="3" name="MediaServiceImageTags">
    <vt:lpwstr/>
  </property>
  <property fmtid="{D5CDD505-2E9C-101B-9397-08002B2CF9AE}" pid="4" name="_dlc_DocIdItemGuid">
    <vt:lpwstr>d93df741-7524-429d-aa73-c9b41ea764e8</vt:lpwstr>
  </property>
</Properties>
</file>