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2" r:id="rId6"/>
    <p:sldMasterId id="2147483684" r:id="rId7"/>
    <p:sldMasterId id="2147483696" r:id="rId8"/>
    <p:sldMasterId id="2147483708" r:id="rId9"/>
    <p:sldMasterId id="2147483721" r:id="rId10"/>
    <p:sldMasterId id="2147483733" r:id="rId11"/>
  </p:sldMasterIdLst>
  <p:notesMasterIdLst>
    <p:notesMasterId r:id="rId71"/>
  </p:notesMasterIdLst>
  <p:handoutMasterIdLst>
    <p:handoutMasterId r:id="rId72"/>
  </p:handoutMasterIdLst>
  <p:sldIdLst>
    <p:sldId id="299" r:id="rId12"/>
    <p:sldId id="356" r:id="rId13"/>
    <p:sldId id="325" r:id="rId14"/>
    <p:sldId id="305" r:id="rId15"/>
    <p:sldId id="357" r:id="rId16"/>
    <p:sldId id="358" r:id="rId17"/>
    <p:sldId id="350" r:id="rId18"/>
    <p:sldId id="336" r:id="rId19"/>
    <p:sldId id="351" r:id="rId20"/>
    <p:sldId id="337" r:id="rId21"/>
    <p:sldId id="348" r:id="rId22"/>
    <p:sldId id="354" r:id="rId23"/>
    <p:sldId id="353" r:id="rId24"/>
    <p:sldId id="355" r:id="rId25"/>
    <p:sldId id="311" r:id="rId26"/>
    <p:sldId id="341" r:id="rId27"/>
    <p:sldId id="340" r:id="rId28"/>
    <p:sldId id="344" r:id="rId29"/>
    <p:sldId id="342" r:id="rId30"/>
    <p:sldId id="345" r:id="rId31"/>
    <p:sldId id="343" r:id="rId32"/>
    <p:sldId id="346" r:id="rId33"/>
    <p:sldId id="347" r:id="rId34"/>
    <p:sldId id="314" r:id="rId35"/>
    <p:sldId id="312" r:id="rId36"/>
    <p:sldId id="339" r:id="rId37"/>
    <p:sldId id="310" r:id="rId38"/>
    <p:sldId id="349" r:id="rId39"/>
    <p:sldId id="352" r:id="rId40"/>
    <p:sldId id="315" r:id="rId41"/>
    <p:sldId id="316" r:id="rId42"/>
    <p:sldId id="317" r:id="rId43"/>
    <p:sldId id="319" r:id="rId44"/>
    <p:sldId id="318" r:id="rId45"/>
    <p:sldId id="320" r:id="rId46"/>
    <p:sldId id="326" r:id="rId47"/>
    <p:sldId id="359" r:id="rId48"/>
    <p:sldId id="360"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3" r:id="rId62"/>
    <p:sldId id="374" r:id="rId63"/>
    <p:sldId id="375" r:id="rId64"/>
    <p:sldId id="321" r:id="rId65"/>
    <p:sldId id="376" r:id="rId66"/>
    <p:sldId id="385" r:id="rId67"/>
    <p:sldId id="386" r:id="rId68"/>
    <p:sldId id="387" r:id="rId69"/>
    <p:sldId id="388" r:id="rId70"/>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00FF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A0213-A153-43B7-85C9-717A316F644E}" v="2" dt="2023-09-04T11:51:34.506"/>
    <p1510:client id="{2A09BC9F-9C80-42D6-A817-C01678EFCC4A}" v="8" dt="2023-08-31T08:33:03.975"/>
    <p1510:client id="{C244F428-F394-2581-5120-FB1EA9DE2E94}" v="8" dt="2023-08-31T13:13:35.867"/>
    <p1510:client id="{C860534F-E61B-A1E2-9823-2B13C2078013}" v="3203" dt="2023-08-30T19:55:54.805"/>
    <p1510:client id="{D0829F9B-005A-6FC0-750E-B8F367D5EE06}" v="230" dt="2023-08-30T20:16:16.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648" y="-62"/>
      </p:cViewPr>
      <p:guideLst>
        <p:guide orient="horz" pos="2160"/>
        <p:guide pos="3840"/>
      </p:guideLst>
    </p:cSldViewPr>
  </p:slideViewPr>
  <p:notesTextViewPr>
    <p:cViewPr>
      <p:scale>
        <a:sx n="1" d="1"/>
        <a:sy n="1" d="1"/>
      </p:scale>
      <p:origin x="0" y="0"/>
    </p:cViewPr>
  </p:notesTextViewPr>
  <p:sorterViewPr>
    <p:cViewPr>
      <p:scale>
        <a:sx n="100" d="100"/>
        <a:sy n="100" d="100"/>
      </p:scale>
      <p:origin x="0" y="-108"/>
    </p:cViewPr>
  </p:sorterViewPr>
  <p:notesViewPr>
    <p:cSldViewPr snapToGrid="0">
      <p:cViewPr varScale="1">
        <p:scale>
          <a:sx n="48" d="100"/>
          <a:sy n="48" d="100"/>
        </p:scale>
        <p:origin x="1896"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05/09/2024</a:t>
            </a:fld>
            <a:endParaRPr lang="en-GB"/>
          </a:p>
        </p:txBody>
      </p:sp>
      <p:sp>
        <p:nvSpPr>
          <p:cNvPr id="4" name="Footer Placeholder 3">
            <a:extLst>
              <a:ext uri="{FF2B5EF4-FFF2-40B4-BE49-F238E27FC236}">
                <a16:creationId xmlns=""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olchester.ac.uk/college-gy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13</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99384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16</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17</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18</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19</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20</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21</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640848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endParaRPr lang="en-US" dirty="0"/>
          </a:p>
          <a:p>
            <a:pPr marL="171450" indent="-171450">
              <a:buFont typeface="Arial,Sans-Serif"/>
              <a:buChar char="•"/>
            </a:pPr>
            <a:r>
              <a:rPr lang="en-US"/>
              <a:t>The modules that you will be studying across the 3 years.</a:t>
            </a:r>
            <a:endParaRPr lang="en-US" dirty="0"/>
          </a:p>
          <a:p>
            <a:pPr marL="171450" indent="-171450">
              <a:buFont typeface="Arial,Sans-Serif"/>
              <a:buChar char="•"/>
            </a:pPr>
            <a:r>
              <a:rPr lang="en-US"/>
              <a:t>Any other information that is relevant. </a:t>
            </a:r>
            <a:endParaRPr lang="en-US" dirty="0"/>
          </a:p>
          <a:p>
            <a:endParaRPr lang="en-US" dirty="0"/>
          </a:p>
          <a:p>
            <a:endParaRPr lang="en-US" dirty="0"/>
          </a:p>
          <a:p>
            <a:pPr marL="171450" indent="-171450">
              <a:buFont typeface="Arial,Sans-Serif"/>
              <a:buChar char="•"/>
            </a:pPr>
            <a:endParaRPr lang="en-US" dirty="0"/>
          </a:p>
          <a:p>
            <a:pPr marL="171450" indent="-1714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2837187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relevant information, including pictures if you have them, email details.</a:t>
            </a:r>
          </a:p>
          <a:p>
            <a:r>
              <a:rPr lang="en-US" dirty="0"/>
              <a:t>** add an other people such as assessors etc. That support your team. </a:t>
            </a:r>
          </a:p>
          <a:p>
            <a:endParaRPr lang="en-US" dirty="0"/>
          </a:p>
          <a:p>
            <a:r>
              <a:rPr lang="en-US" dirty="0"/>
              <a:t>Your team may be present at the session and introduce themselves and their interests etc. </a:t>
            </a:r>
            <a:endParaRPr lang="en-US" dirty="0">
              <a:cs typeface="Calibri"/>
            </a:endParaRPr>
          </a:p>
          <a:p>
            <a:pPr marL="171450" indent="-171450">
              <a:buFont typeface="Arial,Sans-Serif"/>
              <a:buChar char="•"/>
            </a:pP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24</a:t>
            </a:fld>
            <a:endParaRPr lang="en-GB"/>
          </a:p>
        </p:txBody>
      </p:sp>
    </p:spTree>
    <p:extLst>
      <p:ext uri="{BB962C8B-B14F-4D97-AF65-F5344CB8AC3E}">
        <p14:creationId xmlns:p14="http://schemas.microsoft.com/office/powerpoint/2010/main" val="2888607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where you store resources etc. Will cover it more in the IT part. Delete if necessary</a:t>
            </a:r>
          </a:p>
          <a:p>
            <a:r>
              <a:rPr lang="en-US" dirty="0">
                <a:cs typeface="Calibri"/>
              </a:rPr>
              <a:t>Could add socials to follow, emails to sign up to etc. </a:t>
            </a: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4094998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408672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27</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28</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29</a:t>
            </a:fld>
            <a:endParaRPr lang="en-GB"/>
          </a:p>
        </p:txBody>
      </p:sp>
    </p:spTree>
    <p:extLst>
      <p:ext uri="{BB962C8B-B14F-4D97-AF65-F5344CB8AC3E}">
        <p14:creationId xmlns:p14="http://schemas.microsoft.com/office/powerpoint/2010/main" val="1399883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where main buildings are that are important to know and students can do a scavenger hunt over lunch or you can take them for a tour. </a:t>
            </a:r>
          </a:p>
        </p:txBody>
      </p:sp>
      <p:sp>
        <p:nvSpPr>
          <p:cNvPr id="4" name="Slide Number Placeholder 3"/>
          <p:cNvSpPr>
            <a:spLocks noGrp="1"/>
          </p:cNvSpPr>
          <p:nvPr>
            <p:ph type="sldNum" sz="quarter" idx="5"/>
          </p:nvPr>
        </p:nvSpPr>
        <p:spPr/>
        <p:txBody>
          <a:bodyPr/>
          <a:lstStyle/>
          <a:p>
            <a:fld id="{AE4518B2-77B0-4748-9D01-61BBB7B44A19}" type="slidenum">
              <a:rPr lang="en-GB"/>
              <a:t>31</a:t>
            </a:fld>
            <a:endParaRPr lang="en-GB"/>
          </a:p>
        </p:txBody>
      </p:sp>
    </p:spTree>
    <p:extLst>
      <p:ext uri="{BB962C8B-B14F-4D97-AF65-F5344CB8AC3E}">
        <p14:creationId xmlns:p14="http://schemas.microsoft.com/office/powerpoint/2010/main" val="3192359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BEWARE: beware of parking at Matalan, max 2 hours and they will fine. </a:t>
            </a:r>
          </a:p>
          <a:p>
            <a:endParaRPr lang="en-US" dirty="0">
              <a:cs typeface="Calibri"/>
            </a:endParaRPr>
          </a:p>
          <a:p>
            <a:r>
              <a:rPr lang="en-US" dirty="0">
                <a:cs typeface="Calibri"/>
              </a:rPr>
              <a:t>ANPR – automatic number plate recognition system</a:t>
            </a:r>
          </a:p>
          <a:p>
            <a:endParaRPr lang="en-US" dirty="0">
              <a:cs typeface="Calibri"/>
            </a:endParaRPr>
          </a:p>
          <a:p>
            <a:r>
              <a:rPr lang="en-US" dirty="0"/>
              <a:t>Notes:</a:t>
            </a:r>
          </a:p>
          <a:p>
            <a:endParaRPr lang="en-US" dirty="0"/>
          </a:p>
          <a:p>
            <a:r>
              <a:rPr lang="en-US" dirty="0"/>
              <a:t>Locked bike bays are for staff only.</a:t>
            </a:r>
          </a:p>
          <a:p>
            <a:r>
              <a:rPr lang="en-US" b="1" dirty="0"/>
              <a:t>Only PGCE students</a:t>
            </a:r>
            <a:r>
              <a:rPr lang="en-US" dirty="0"/>
              <a:t> can register their cars and pay via the online store. </a:t>
            </a:r>
            <a:r>
              <a:rPr lang="en-US" dirty="0">
                <a:hlinkClick r:id="rId3"/>
              </a:rPr>
              <a:t>https://onlinestore.colchester.ac.uk/</a:t>
            </a:r>
            <a:r>
              <a:rPr lang="en-US" dirty="0"/>
              <a:t>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32</a:t>
            </a:fld>
            <a:endParaRPr lang="en-GB"/>
          </a:p>
        </p:txBody>
      </p:sp>
    </p:spTree>
    <p:extLst>
      <p:ext uri="{BB962C8B-B14F-4D97-AF65-F5344CB8AC3E}">
        <p14:creationId xmlns:p14="http://schemas.microsoft.com/office/powerpoint/2010/main" val="1212005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also near to a Subway and another Starbucks at the Matalan retail park next to us.</a:t>
            </a:r>
          </a:p>
        </p:txBody>
      </p:sp>
      <p:sp>
        <p:nvSpPr>
          <p:cNvPr id="4" name="Slide Number Placeholder 3"/>
          <p:cNvSpPr>
            <a:spLocks noGrp="1"/>
          </p:cNvSpPr>
          <p:nvPr>
            <p:ph type="sldNum" sz="quarter" idx="5"/>
          </p:nvPr>
        </p:nvSpPr>
        <p:spPr/>
        <p:txBody>
          <a:bodyPr/>
          <a:lstStyle/>
          <a:p>
            <a:fld id="{AE4518B2-77B0-4748-9D01-61BBB7B44A19}" type="slidenum">
              <a:rPr lang="en-GB"/>
              <a:t>33</a:t>
            </a:fld>
            <a:endParaRPr lang="en-GB"/>
          </a:p>
        </p:txBody>
      </p:sp>
    </p:spTree>
    <p:extLst>
      <p:ext uri="{BB962C8B-B14F-4D97-AF65-F5344CB8AC3E}">
        <p14:creationId xmlns:p14="http://schemas.microsoft.com/office/powerpoint/2010/main" val="11868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Official rules in classrooms is bottled water or drinks with lids on. This may be different in workshops, computer rooms etc. Beware of other classes coming in to a classroom after the lunch period due to food smells. </a:t>
            </a:r>
          </a:p>
          <a:p>
            <a:endParaRPr lang="en-US" dirty="0">
              <a:cs typeface="Calibri"/>
            </a:endParaRPr>
          </a:p>
          <a:p>
            <a:r>
              <a:rPr lang="en-US" dirty="0">
                <a:cs typeface="Calibri"/>
              </a:rPr>
              <a:t>Make sure everyone knows where to go and has someone to meet for lunch. </a:t>
            </a:r>
          </a:p>
          <a:p>
            <a:endParaRPr lang="en-US" dirty="0">
              <a:cs typeface="Calibri"/>
            </a:endParaRPr>
          </a:p>
          <a:p>
            <a:r>
              <a:rPr lang="en-US" dirty="0">
                <a:cs typeface="Calibri"/>
              </a:rPr>
              <a:t>No smoking/vaping anywhere else.</a:t>
            </a:r>
          </a:p>
        </p:txBody>
      </p:sp>
      <p:sp>
        <p:nvSpPr>
          <p:cNvPr id="4" name="Slide Number Placeholder 3"/>
          <p:cNvSpPr>
            <a:spLocks noGrp="1"/>
          </p:cNvSpPr>
          <p:nvPr>
            <p:ph type="sldNum" sz="quarter" idx="5"/>
          </p:nvPr>
        </p:nvSpPr>
        <p:spPr/>
        <p:txBody>
          <a:bodyPr/>
          <a:lstStyle/>
          <a:p>
            <a:fld id="{AE4518B2-77B0-4748-9D01-61BBB7B44A19}" type="slidenum">
              <a:rPr lang="en-GB"/>
              <a:t>34</a:t>
            </a:fld>
            <a:endParaRPr lang="en-GB"/>
          </a:p>
        </p:txBody>
      </p:sp>
    </p:spTree>
    <p:extLst>
      <p:ext uri="{BB962C8B-B14F-4D97-AF65-F5344CB8AC3E}">
        <p14:creationId xmlns:p14="http://schemas.microsoft.com/office/powerpoint/2010/main" val="3023931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facilities:</a:t>
            </a:r>
          </a:p>
          <a:p>
            <a:pPr marL="171450" indent="-171450">
              <a:buFont typeface="Arial"/>
              <a:buChar char="•"/>
            </a:pPr>
            <a:r>
              <a:rPr lang="en-US" dirty="0">
                <a:cs typeface="Calibri"/>
              </a:rPr>
              <a:t>Library in S Block. Students will visit the library over the next week. Also have technical learning resources where you can borrow cameras, recorders, laptops etc. </a:t>
            </a:r>
          </a:p>
          <a:p>
            <a:pPr marL="171450" indent="-171450">
              <a:buFont typeface="Arial"/>
              <a:buChar char="•"/>
            </a:pPr>
            <a:r>
              <a:rPr lang="en-US" dirty="0">
                <a:cs typeface="Calibri"/>
              </a:rPr>
              <a:t>Printing facilities all over campus – more on that later.  We also have reprographics that can print bespoke work such as dissertations.</a:t>
            </a:r>
          </a:p>
          <a:p>
            <a:pPr marL="171450" indent="-171450">
              <a:buFont typeface="Arial"/>
              <a:buChar char="•"/>
            </a:pPr>
            <a:r>
              <a:rPr lang="en-US" dirty="0">
                <a:cs typeface="Calibri"/>
              </a:rPr>
              <a:t>Gym (there is also a gym in the Matalan retail park too. </a:t>
            </a:r>
            <a:r>
              <a:rPr lang="en-US" dirty="0">
                <a:hlinkClick r:id="rId3"/>
              </a:rPr>
              <a:t>College Gym - Colchester Institute </a:t>
            </a:r>
            <a:endParaRPr lang="en-US" dirty="0">
              <a:cs typeface="Calibri"/>
              <a:hlinkClick r:id="rId3"/>
            </a:endParaRPr>
          </a:p>
          <a:p>
            <a:pPr marL="171450" indent="-171450">
              <a:buFont typeface="Arial"/>
              <a:buChar char="•"/>
            </a:pPr>
            <a:r>
              <a:rPr lang="en-US" dirty="0">
                <a:cs typeface="Calibri"/>
              </a:rPr>
              <a:t>Hairdressing and beauty salon. </a:t>
            </a:r>
          </a:p>
          <a:p>
            <a:pPr marL="171450" indent="-171450">
              <a:buFont typeface="Arial"/>
              <a:buChar char="•"/>
            </a:pPr>
            <a:endParaRPr lang="en-US" dirty="0">
              <a:cs typeface="Calibri"/>
            </a:endParaRPr>
          </a:p>
          <a:p>
            <a:r>
              <a:rPr lang="en-US" dirty="0">
                <a:cs typeface="Calibri"/>
              </a:rPr>
              <a:t>We also have a quiet reflection room which can also be used for prayer in K Block. Students just need to get the key from reception. </a:t>
            </a: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704520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also contact UCC Academic Services in room HE103 or on 01206 712613. You are encouraged to save this number on your phone.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670990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Explain that UCC wear grey lanyards. </a:t>
            </a:r>
          </a:p>
          <a:p>
            <a:endParaRPr lang="en-US" dirty="0">
              <a:ea typeface="Calibri"/>
              <a:cs typeface="Calibri"/>
            </a:endParaRPr>
          </a:p>
          <a:p>
            <a:pPr algn="just"/>
            <a:r>
              <a:rPr lang="en-US"/>
              <a:t>•You must wear your lanyard and ID card at all times at College. </a:t>
            </a:r>
          </a:p>
          <a:p>
            <a:pPr algn="just"/>
            <a:r>
              <a:rPr lang="en-US" dirty="0"/>
              <a:t>•You will also need your ID card for:</a:t>
            </a:r>
            <a:endParaRPr lang="en-US" dirty="0">
              <a:ea typeface="Calibri"/>
              <a:cs typeface="Calibri"/>
            </a:endParaRPr>
          </a:p>
          <a:p>
            <a:r>
              <a:rPr lang="en-US" dirty="0" err="1"/>
              <a:t>oIT</a:t>
            </a:r>
            <a:r>
              <a:rPr lang="en-US" dirty="0"/>
              <a:t> Helpdesk</a:t>
            </a:r>
            <a:endParaRPr lang="en-US" dirty="0">
              <a:ea typeface="Calibri"/>
              <a:cs typeface="Calibri"/>
            </a:endParaRPr>
          </a:p>
          <a:p>
            <a:r>
              <a:rPr lang="en-US" dirty="0" err="1"/>
              <a:t>oLibrary</a:t>
            </a:r>
            <a:endParaRPr lang="en-US" dirty="0" err="1">
              <a:ea typeface="Calibri"/>
              <a:cs typeface="Calibri"/>
            </a:endParaRPr>
          </a:p>
          <a:p>
            <a:r>
              <a:rPr lang="en-US" dirty="0" err="1"/>
              <a:t>oTo</a:t>
            </a:r>
            <a:r>
              <a:rPr lang="en-US" dirty="0"/>
              <a:t> access cashless catering (</a:t>
            </a:r>
            <a:r>
              <a:rPr lang="en-US" dirty="0" err="1"/>
              <a:t>Upay</a:t>
            </a:r>
            <a:r>
              <a:rPr lang="en-US" dirty="0"/>
              <a:t>)</a:t>
            </a:r>
            <a:endParaRPr lang="en-US" dirty="0">
              <a:ea typeface="Calibri"/>
              <a:cs typeface="Calibri"/>
            </a:endParaRPr>
          </a:p>
          <a:p>
            <a:r>
              <a:rPr lang="en-US" dirty="0" err="1"/>
              <a:t>oTo</a:t>
            </a:r>
            <a:r>
              <a:rPr lang="en-US" dirty="0"/>
              <a:t> use your bus pass or train pass</a:t>
            </a:r>
            <a:endParaRPr lang="en-US" dirty="0">
              <a:ea typeface="Calibri"/>
              <a:cs typeface="Calibri"/>
            </a:endParaRPr>
          </a:p>
          <a:p>
            <a:r>
              <a:rPr lang="en-US" dirty="0" err="1"/>
              <a:t>oTo</a:t>
            </a:r>
            <a:r>
              <a:rPr lang="en-US" dirty="0"/>
              <a:t> sit public exams</a:t>
            </a:r>
            <a:endParaRPr lang="en-US" dirty="0">
              <a:ea typeface="Calibri"/>
              <a:cs typeface="Calibri"/>
            </a:endParaRPr>
          </a:p>
          <a:p>
            <a:r>
              <a:rPr lang="en-US" dirty="0"/>
              <a:t>•If you forget your ID card, please ensure you are wearing a temporary student ID.</a:t>
            </a:r>
            <a:endParaRPr lang="en-US" dirty="0">
              <a:ea typeface="Calibri"/>
              <a:cs typeface="Calibri"/>
            </a:endParaRPr>
          </a:p>
          <a:p>
            <a:r>
              <a:rPr lang="en-US" dirty="0"/>
              <a:t>•If you lose your card, please go to Registry (Colchester) for a replacement.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789037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425986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703363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933287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781715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049149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add context for your learners where appropriate. </a:t>
            </a:r>
          </a:p>
          <a:p>
            <a:endParaRPr lang="en-US" dirty="0">
              <a:ea typeface="Calibri"/>
              <a:cs typeface="Calibri"/>
            </a:endParaRPr>
          </a:p>
          <a:p>
            <a:r>
              <a:rPr lang="en-US" b="1"/>
              <a:t>Colchester Institute is committed to the promotion of the British Values of: </a:t>
            </a:r>
            <a:endParaRPr lang="en-US"/>
          </a:p>
          <a:p>
            <a:r>
              <a:rPr lang="en-US"/>
              <a:t>•Democracy  </a:t>
            </a:r>
          </a:p>
          <a:p>
            <a:r>
              <a:rPr lang="en-US" dirty="0"/>
              <a:t>•Individual Liberty </a:t>
            </a:r>
            <a:endParaRPr lang="en-US" dirty="0">
              <a:ea typeface="Calibri"/>
              <a:cs typeface="Calibri"/>
            </a:endParaRPr>
          </a:p>
          <a:p>
            <a:r>
              <a:rPr lang="en-US" dirty="0"/>
              <a:t>•Mutual Respect</a:t>
            </a:r>
            <a:endParaRPr lang="en-US" dirty="0">
              <a:ea typeface="Calibri"/>
              <a:cs typeface="Calibri"/>
            </a:endParaRPr>
          </a:p>
          <a:p>
            <a:r>
              <a:rPr lang="en-US" dirty="0"/>
              <a:t>•Rule of Law </a:t>
            </a:r>
            <a:endParaRPr lang="en-US" dirty="0">
              <a:ea typeface="Calibri"/>
              <a:cs typeface="Calibri"/>
            </a:endParaRPr>
          </a:p>
          <a:p>
            <a:r>
              <a:rPr lang="en-US" dirty="0"/>
              <a:t>•Tolerance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912267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935647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088568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hear an intermittent sound this is warning you there is potential fire in another building. You do not need to leave. There is also a lockdown alarm which is one long continuous sound (not whirring like the main alarm).</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1156268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519387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Courier New,monospace"/>
              <a:buChar char="o"/>
            </a:pPr>
            <a:r>
              <a:rPr lang="en-GB" b="1"/>
              <a:t>Life support</a:t>
            </a:r>
            <a:r>
              <a:rPr lang="en-GB"/>
              <a:t>: Access to counselling for problems like anxiety, depression, low mood, relationship issues, sexual and gender identity concerns and exam pressures.</a:t>
            </a:r>
          </a:p>
          <a:p>
            <a:pPr marL="628650" lvl="1" indent="-171450">
              <a:lnSpc>
                <a:spcPct val="90000"/>
              </a:lnSpc>
              <a:spcBef>
                <a:spcPts val="500"/>
              </a:spcBef>
              <a:buFont typeface="Courier New,monospace"/>
              <a:buChar char="o"/>
            </a:pPr>
            <a:r>
              <a:rPr lang="en-GB" b="1"/>
              <a:t>Legal information:</a:t>
            </a:r>
            <a:r>
              <a:rPr lang="en-GB"/>
              <a:t> For issues that cause anxiety or distress including debt management, consumer, landlord or neighbour disputes.</a:t>
            </a:r>
          </a:p>
          <a:p>
            <a:pPr marL="628650" lvl="1" indent="-171450">
              <a:lnSpc>
                <a:spcPct val="90000"/>
              </a:lnSpc>
              <a:spcBef>
                <a:spcPts val="500"/>
              </a:spcBef>
              <a:buFont typeface="Courier New,monospace"/>
              <a:buChar char="o"/>
            </a:pPr>
            <a:r>
              <a:rPr lang="en-GB" b="1"/>
              <a:t>Bereavement support:</a:t>
            </a:r>
            <a:r>
              <a:rPr lang="en-GB"/>
              <a:t> Health Assured offers qualified and experienced counsellors who can help with grief plus legal advisors to help with related legal matters.</a:t>
            </a:r>
          </a:p>
          <a:p>
            <a:pPr marL="628650" lvl="1" indent="-171450">
              <a:lnSpc>
                <a:spcPct val="90000"/>
              </a:lnSpc>
              <a:spcBef>
                <a:spcPts val="500"/>
              </a:spcBef>
              <a:buFont typeface="Courier New,monospace"/>
              <a:buChar char="o"/>
            </a:pPr>
            <a:r>
              <a:rPr lang="en-GB" b="1"/>
              <a:t>Medical information:</a:t>
            </a:r>
            <a:r>
              <a:rPr lang="en-GB"/>
              <a:t> Qualified nurses are on hand to offer support on a range of medical or health-related issues offering practical information and advice.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684435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11154492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3445749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14154960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4007513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Accessibility is Tracy</a:t>
            </a:r>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5503407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panose="020F0502020204030204"/>
                <a:cs typeface="Calibri"/>
              </a:rPr>
              <a:t>Firstly, please explain that UCC operates within a wider college environment and therefore it is important that this information is shared. </a:t>
            </a:r>
          </a:p>
          <a:p>
            <a:endParaRPr lang="en-US" dirty="0">
              <a:ea typeface="Calibri" panose="020F0502020204030204"/>
              <a:cs typeface="Calibri"/>
            </a:endParaRPr>
          </a:p>
          <a:p>
            <a:r>
              <a:rPr lang="en-US" dirty="0">
                <a:ea typeface="Calibri" panose="020F0502020204030204"/>
                <a:cs typeface="Calibri"/>
              </a:rPr>
              <a:t>Dress code – be aware that this is an FE policy and that some parts relating to curriculum areas are not applicable. </a:t>
            </a:r>
            <a:endParaRPr lang="en-US" dirty="0"/>
          </a:p>
          <a:p>
            <a:endParaRPr lang="en-US" dirty="0">
              <a:ea typeface="Calibri" panose="020F0502020204030204"/>
              <a:cs typeface="Calibri"/>
            </a:endParaRPr>
          </a:p>
          <a:p>
            <a:r>
              <a:rPr lang="en-US" dirty="0">
                <a:ea typeface="Calibri" panose="020F0502020204030204"/>
                <a:cs typeface="Calibri"/>
              </a:rPr>
              <a:t>Lanyards and smoking will have been covered off early on already, this is just a reminder. </a:t>
            </a:r>
          </a:p>
          <a:p>
            <a:endParaRPr lang="en-US" dirty="0">
              <a:ea typeface="Calibri" panose="020F0502020204030204"/>
              <a:cs typeface="Calibri"/>
            </a:endParaRPr>
          </a:p>
          <a:p>
            <a:r>
              <a:rPr lang="en-US" dirty="0">
                <a:ea typeface="Calibri" panose="020F0502020204030204"/>
                <a:cs typeface="Calibri"/>
              </a:rPr>
              <a:t>Explain that they will see posters across campus reiterating professional standards like this on e on professional standards and expectations. Whilst we would not expect any of our students to do any of these things, it is still important to make everyone aware of College expectations. </a:t>
            </a: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11101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add relevant information to the room/building that you are in. </a:t>
            </a:r>
          </a:p>
          <a:p>
            <a:endParaRPr lang="en-US" dirty="0">
              <a:cs typeface="Calibri"/>
            </a:endParaRPr>
          </a:p>
          <a:p>
            <a:r>
              <a:rPr lang="en-US" dirty="0">
                <a:cs typeface="Calibri"/>
              </a:rPr>
              <a:t>Please add any other relevant information relating to H&amp;S. Or add any specific presentations to the course tile. This might be done on a different day. </a:t>
            </a:r>
          </a:p>
          <a:p>
            <a:endParaRPr lang="en-US" dirty="0">
              <a:cs typeface="Calibri"/>
            </a:endParaRPr>
          </a:p>
          <a:p>
            <a:r>
              <a:rPr lang="en-US" dirty="0">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7</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in -General support = IT, Moodle, getting sorted, worried etc. Go to Academic Services for administrative support such as finance etc.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4166086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1550283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3249753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248639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9</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10</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11</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information that is relevant to your course. This could include:</a:t>
            </a:r>
          </a:p>
          <a:p>
            <a:pPr marL="171450" indent="-171450">
              <a:buFont typeface="Arial,Sans-Serif"/>
              <a:buChar char="•"/>
            </a:pPr>
            <a:r>
              <a:rPr lang="en-US" dirty="0"/>
              <a:t>Qualification</a:t>
            </a:r>
          </a:p>
          <a:p>
            <a:pPr marL="171450" indent="-171450">
              <a:buFont typeface="Arial,Sans-Serif"/>
              <a:buChar char="•"/>
            </a:pPr>
            <a:r>
              <a:rPr lang="en-US" dirty="0"/>
              <a:t>Validating provider</a:t>
            </a:r>
          </a:p>
          <a:p>
            <a:pPr marL="171450" indent="-171450">
              <a:buFont typeface="Arial,Sans-Serif"/>
              <a:buChar char="•"/>
            </a:pPr>
            <a:r>
              <a:rPr lang="en-US" dirty="0"/>
              <a:t>Period of study</a:t>
            </a:r>
          </a:p>
          <a:p>
            <a:pPr marL="171450" indent="-171450">
              <a:buFont typeface="Arial,Sans-Serif"/>
              <a:buChar char="•"/>
            </a:pPr>
            <a:r>
              <a:rPr lang="en-US" dirty="0"/>
              <a:t>Days in/days online (if relevant). Explain days may change each year (if relevant).</a:t>
            </a:r>
          </a:p>
          <a:p>
            <a:pPr marL="171450" indent="-171450">
              <a:buFont typeface="Arial,Sans-Serif"/>
              <a:buChar char="•"/>
            </a:pPr>
            <a:r>
              <a:rPr lang="en-US" dirty="0"/>
              <a:t>How long sessions are for, amount of self study (will be explained more later).</a:t>
            </a:r>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pPr marL="171450" indent="-171450">
              <a:buFont typeface="Arial,Sans-Serif"/>
              <a:buChar char="•"/>
            </a:pPr>
            <a:endParaRPr lang="en-US" dirty="0"/>
          </a:p>
          <a:p>
            <a:pPr marL="171450" indent="-171450">
              <a:buFont typeface="Arial,Sans-Serif"/>
              <a:buChar char="•"/>
            </a:pPr>
            <a:r>
              <a:rPr lang="en-US" dirty="0">
                <a:cs typeface="Calibri"/>
              </a:rPr>
              <a:t>Sell your course.</a:t>
            </a:r>
            <a:endParaRPr lang="en-US" dirty="0"/>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12</a:t>
            </a:fld>
            <a:endParaRPr lang="en-GB"/>
          </a:p>
        </p:txBody>
      </p:sp>
    </p:spTree>
    <p:extLst>
      <p:ext uri="{BB962C8B-B14F-4D97-AF65-F5344CB8AC3E}">
        <p14:creationId xmlns:p14="http://schemas.microsoft.com/office/powerpoint/2010/main" val="3993849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5" name="Footer Placeholder 4">
            <a:extLst>
              <a:ext uri="{FF2B5EF4-FFF2-40B4-BE49-F238E27FC236}">
                <a16:creationId xmlns=""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5" name="Footer Placeholder 4">
            <a:extLst>
              <a:ext uri="{FF2B5EF4-FFF2-40B4-BE49-F238E27FC236}">
                <a16:creationId xmlns=""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5" name="Footer Placeholder 4">
            <a:extLst>
              <a:ext uri="{FF2B5EF4-FFF2-40B4-BE49-F238E27FC236}">
                <a16:creationId xmlns=""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6" name="Footer Placeholder 5">
            <a:extLst>
              <a:ext uri="{FF2B5EF4-FFF2-40B4-BE49-F238E27FC236}">
                <a16:creationId xmlns=""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8" name="Footer Placeholder 7">
            <a:extLst>
              <a:ext uri="{FF2B5EF4-FFF2-40B4-BE49-F238E27FC236}">
                <a16:creationId xmlns=""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4" name="Footer Placeholder 3">
            <a:extLst>
              <a:ext uri="{FF2B5EF4-FFF2-40B4-BE49-F238E27FC236}">
                <a16:creationId xmlns=""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3" name="Footer Placeholder 2">
            <a:extLst>
              <a:ext uri="{FF2B5EF4-FFF2-40B4-BE49-F238E27FC236}">
                <a16:creationId xmlns=""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6" name="Footer Placeholder 5">
            <a:extLst>
              <a:ext uri="{FF2B5EF4-FFF2-40B4-BE49-F238E27FC236}">
                <a16:creationId xmlns=""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6" name="Footer Placeholder 5">
            <a:extLst>
              <a:ext uri="{FF2B5EF4-FFF2-40B4-BE49-F238E27FC236}">
                <a16:creationId xmlns=""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5" name="Footer Placeholder 4">
            <a:extLst>
              <a:ext uri="{FF2B5EF4-FFF2-40B4-BE49-F238E27FC236}">
                <a16:creationId xmlns=""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05/09/2024</a:t>
            </a:fld>
            <a:endParaRPr lang="en-GB"/>
          </a:p>
        </p:txBody>
      </p:sp>
      <p:sp>
        <p:nvSpPr>
          <p:cNvPr id="5" name="Footer Placeholder 4">
            <a:extLst>
              <a:ext uri="{FF2B5EF4-FFF2-40B4-BE49-F238E27FC236}">
                <a16:creationId xmlns=""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50193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7429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18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4167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8174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5163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961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2645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3743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1086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7374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3250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9618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8344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2409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1919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8410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454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2112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597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0283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5901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34611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1668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5110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2260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280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05/09/2024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6850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5302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9298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8978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26640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138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7393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1922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3097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093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05/09/2024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11187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56273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4527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4008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2777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3098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8267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61532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7710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611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05/09/2024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53431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95304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7320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4691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9717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2718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61978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4699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459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2A6AF4E-6EE2-4793-A36B-E1833520DB8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62EE716B-93E3-4E4C-913B-A3419325CE7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DE503E59-B8EB-438C-8E51-07F685A28E9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9189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020D786-6F0D-4B87-9021-045FA7A18485}"/>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4CFAA02A-0ABA-4526-B9EF-CA182AD1FD3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36EC41ED-CA47-4908-86BC-F545A20DF3B1}"/>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4373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7A5017CB-DAE1-4873-BBD5-A96DCB5FAEA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2A591B37-5D31-49A2-9EAB-9967F270292A}"/>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B62AEB2-960D-446E-A91A-D83636CDD239}"/>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7220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155467E6-67FB-4A4D-866A-E01BFDA89B4F}"/>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D33BA83A-0620-456A-9B1C-1568C6B2672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ADAD4804-4802-4AC1-B851-06EAB8A11A8B}"/>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27590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B7B5A30A-B383-4DC2-B32A-B3F3CB5409E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331989A7-903F-4A03-A1D1-B597BB4FE031}"/>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F0CE3534-7209-49F3-AAB3-AF3C3B90E56C}"/>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1245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749D6CC-F331-44F1-A53A-ED024F3429E1}"/>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B3EC1252-9CBE-4728-8650-0B5E47D8472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1DA9DD70-BAF3-48F2-8033-F4EC74344C1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3059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07DFF13-8692-41DE-9399-9993F76E7F5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7749E165-7D6D-40CD-AC44-509D70E53D80}"/>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1FBB3EF9-0156-494C-932B-CB0F36ED1997}"/>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574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EDCF9CA-B7CD-4B37-A578-6E2BFDE7ECAE}"/>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7C8413CF-4E83-48A8-A0D5-DB3666DC687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D1F35CD9-C5C0-4446-A26E-5EDE134A9C6A}"/>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79384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0E2CA53-B75F-4AB2-B594-1E6907624362}"/>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8F36F54E-7D39-4C10-8B88-5C7426970BC3}"/>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5698D6E0-69FC-4A73-A0D6-379A5805207E}"/>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71717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B59773B-A801-4DE1-8303-62D1C9BD4179}"/>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5ECA621F-B375-49BC-B383-3AE0CBBAA8F8}"/>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7092330B-2CDF-4763-B974-01A87CEBD2C2}"/>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3226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613E166-DDF6-4B13-BDF6-0E542E6AEA30}"/>
              </a:ext>
            </a:extLst>
          </p:cNvPr>
          <p:cNvSpPr>
            <a:spLocks noGrp="1"/>
          </p:cNvSpPr>
          <p:nvPr>
            <p:ph type="dt" sz="half" idx="10"/>
          </p:nvPr>
        </p:nvSpPr>
        <p:spPr/>
        <p:txBody>
          <a:body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34E9E0B-A0C8-4294-80B3-289ACDAA70F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914FDDC-2CAD-404C-B6FD-044567FF2594}"/>
              </a:ext>
            </a:extLst>
          </p:cNvPr>
          <p:cNvSpPr>
            <a:spLocks noGrp="1"/>
          </p:cNvSpPr>
          <p:nvPr>
            <p:ph type="sldNum" sz="quarter" idx="12"/>
          </p:nvPr>
        </p:nvSpPr>
        <p:spPr/>
        <p:txBody>
          <a:body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993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05/09/2024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05/09/2024</a:t>
            </a:fld>
            <a:endParaRPr lang="en-GB"/>
          </a:p>
        </p:txBody>
      </p:sp>
      <p:sp>
        <p:nvSpPr>
          <p:cNvPr id="5" name="Footer Placeholder 4">
            <a:extLst>
              <a:ext uri="{FF2B5EF4-FFF2-40B4-BE49-F238E27FC236}">
                <a16:creationId xmlns=""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73054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67039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69071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55970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79350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solidFill>
                  <a:prstClr val="black">
                    <a:tint val="75000"/>
                  </a:prstClr>
                </a:solidFill>
              </a:rPr>
              <a:pPr/>
              <a:t>05/09/2024</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893854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hyperlink" Target="mailto:mark.cherry@colchester.ac.uk" TargetMode="External"/><Relationship Id="rId5" Type="http://schemas.openxmlformats.org/officeDocument/2006/relationships/hyperlink" Target="mailto:kylie.baalham@colchester.ac.uk"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hyperlink" Target="https://www.colchester.ac.uk/faciliti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67.xml"/><Relationship Id="rId5" Type="http://schemas.openxmlformats.org/officeDocument/2006/relationships/image" Target="../media/image26.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67.xml"/><Relationship Id="rId5" Type="http://schemas.openxmlformats.org/officeDocument/2006/relationships/image" Target="../media/image27.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67.xml"/><Relationship Id="rId5" Type="http://schemas.openxmlformats.org/officeDocument/2006/relationships/image" Target="../media/image2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67.xml"/><Relationship Id="rId5" Type="http://schemas.openxmlformats.org/officeDocument/2006/relationships/image" Target="../media/image29.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67.xml"/><Relationship Id="rId5" Type="http://schemas.openxmlformats.org/officeDocument/2006/relationships/image" Target="../media/image30.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67.xml"/><Relationship Id="rId5" Type="http://schemas.openxmlformats.org/officeDocument/2006/relationships/image" Target="../media/image31.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67.xml"/><Relationship Id="rId5" Type="http://schemas.openxmlformats.org/officeDocument/2006/relationships/image" Target="../media/image32.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67.xml"/><Relationship Id="rId5" Type="http://schemas.openxmlformats.org/officeDocument/2006/relationships/image" Target="../media/image3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67.xml"/><Relationship Id="rId5" Type="http://schemas.openxmlformats.org/officeDocument/2006/relationships/image" Target="../media/image3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67.xml"/><Relationship Id="rId5" Type="http://schemas.openxmlformats.org/officeDocument/2006/relationships/image" Target="../media/image35.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67.xml"/><Relationship Id="rId5" Type="http://schemas.openxmlformats.org/officeDocument/2006/relationships/image" Target="../media/image36.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67.xml"/><Relationship Id="rId5" Type="http://schemas.openxmlformats.org/officeDocument/2006/relationships/image" Target="../media/image37.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67.xml"/><Relationship Id="rId6" Type="http://schemas.openxmlformats.org/officeDocument/2006/relationships/hyperlink" Target="https://moodle.ccacolchester.com/course/view.php?id=7027" TargetMode="External"/><Relationship Id="rId5" Type="http://schemas.openxmlformats.org/officeDocument/2006/relationships/hyperlink" Target="https://healthassuredeap.co.uk/?wlfrom=/home/"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67.xml"/><Relationship Id="rId5" Type="http://schemas.openxmlformats.org/officeDocument/2006/relationships/hyperlink" Target="http://www.colchester.ac.uk/emotional-wellbeing-support/"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67.xml"/><Relationship Id="rId6" Type="http://schemas.openxmlformats.org/officeDocument/2006/relationships/hyperlink" Target="https://forms.office.com/Pages/ResponsePage.aspx?id=j9tVkVqQWUugUicQFm8ApPTCzC3hrGNIk9B7oRIdRppUNE1aRzROUVQ2OFUxUUVVMVpMVjJEMFZOWS4u" TargetMode="External"/><Relationship Id="rId5" Type="http://schemas.openxmlformats.org/officeDocument/2006/relationships/hyperlink" Target="https://forms.office.com/Pages/ResponsePage.aspx?id=j9tVkVqQWUugUicQFm8ApPTCzC3hrGNIk9B7oRIdRppURTAyS0FLTUYwRFlONlFCV1JSNFQ4MVpQUC4u" TargetMode="Externa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67.xml"/><Relationship Id="rId6" Type="http://schemas.openxmlformats.org/officeDocument/2006/relationships/hyperlink" Target="https://www.colchester.ac.uk/wp-content/uploads/2020/04/UCC-Reasonable-Adjustment-Code-of-Practice-2022.pdf" TargetMode="External"/><Relationship Id="rId5" Type="http://schemas.openxmlformats.org/officeDocument/2006/relationships/hyperlink" Target="mailto:uccsupport@colchester.ac.uk"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8.xml"/><Relationship Id="rId1" Type="http://schemas.openxmlformats.org/officeDocument/2006/relationships/slideLayout" Target="../slideLayouts/slideLayout67.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69.xml"/><Relationship Id="rId6" Type="http://schemas.openxmlformats.org/officeDocument/2006/relationships/image" Target="../media/image39.png"/><Relationship Id="rId5" Type="http://schemas.openxmlformats.org/officeDocument/2006/relationships/hyperlink" Target="https://portal.colchester.ac.uk/teams/student_induction_resources/_layouts/15/WopiFrame.aspx?sourcedoc=/teams/student_induction_resources/Documents/Student%20Induction%202024/Ci%20Learner%20Dress%20Code.pdf&amp;action=default" TargetMode="Externa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0.xml"/><Relationship Id="rId1" Type="http://schemas.openxmlformats.org/officeDocument/2006/relationships/slideLayout" Target="../slideLayouts/slideLayout80.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80.xml"/><Relationship Id="rId6" Type="http://schemas.openxmlformats.org/officeDocument/2006/relationships/image" Target="../media/image40.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80.xml"/><Relationship Id="rId6" Type="http://schemas.openxmlformats.org/officeDocument/2006/relationships/image" Target="../media/image41.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3.xml"/><Relationship Id="rId1" Type="http://schemas.openxmlformats.org/officeDocument/2006/relationships/slideLayout" Target="../slideLayouts/slideLayout81.xml"/><Relationship Id="rId6" Type="http://schemas.openxmlformats.org/officeDocument/2006/relationships/image" Target="../media/image43.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dirty="0">
                <a:cs typeface="Calibri Light"/>
              </a:rPr>
              <a:t>Welcome to University Centre Colchester</a:t>
            </a:r>
          </a:p>
        </p:txBody>
      </p:sp>
      <p:sp>
        <p:nvSpPr>
          <p:cNvPr id="3" name="Subtitle 2">
            <a:extLst>
              <a:ext uri="{FF2B5EF4-FFF2-40B4-BE49-F238E27FC236}">
                <a16:creationId xmlns=""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fontScale="92500" lnSpcReduction="10000"/>
          </a:bodyPr>
          <a:lstStyle/>
          <a:p>
            <a:r>
              <a:rPr lang="en-US" sz="3200" dirty="0">
                <a:cs typeface="Calibri"/>
              </a:rPr>
              <a:t>Business and Management BA (HONS)</a:t>
            </a:r>
          </a:p>
          <a:p>
            <a:r>
              <a:rPr lang="en-GB" sz="3200" dirty="0" smtClean="0">
                <a:cs typeface="Calibri"/>
              </a:rPr>
              <a:t>Induction</a:t>
            </a:r>
            <a:endParaRPr lang="en-GB" sz="3200" dirty="0"/>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a:t>
            </a:r>
            <a:r>
              <a:rPr lang="en-GB" dirty="0" smtClean="0">
                <a:solidFill>
                  <a:schemeClr val="bg1"/>
                </a:solidFill>
                <a:latin typeface="Calibri"/>
                <a:ea typeface="+mj-lt"/>
                <a:cs typeface="+mj-lt"/>
              </a:rPr>
              <a:t>Course </a:t>
            </a:r>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433137" y="1459230"/>
            <a:ext cx="10287000" cy="3970318"/>
          </a:xfrm>
          <a:prstGeom prst="rect">
            <a:avLst/>
          </a:prstGeom>
        </p:spPr>
        <p:txBody>
          <a:bodyPr wrap="square">
            <a:spAutoFit/>
          </a:bodyPr>
          <a:lstStyle/>
          <a:p>
            <a:pPr marL="322509" lvl="0" indent="-322509">
              <a:buClr>
                <a:srgbClr val="009999"/>
              </a:buClr>
              <a:buFont typeface="Wingdings" panose="05000000000000000000" pitchFamily="2" charset="2"/>
              <a:buChar char="v"/>
            </a:pPr>
            <a:r>
              <a:rPr lang="en-US" sz="2800" dirty="0" smtClean="0">
                <a:solidFill>
                  <a:prstClr val="black"/>
                </a:solidFill>
                <a:latin typeface="Arial" panose="020B0604020202020204" pitchFamily="34" charset="0"/>
                <a:cs typeface="Arial" panose="020B0604020202020204" pitchFamily="34" charset="0"/>
              </a:rPr>
              <a:t>Partner </a:t>
            </a:r>
            <a:r>
              <a:rPr lang="en-US" sz="2800" dirty="0">
                <a:solidFill>
                  <a:prstClr val="black"/>
                </a:solidFill>
                <a:latin typeface="Arial" panose="020B0604020202020204" pitchFamily="34" charset="0"/>
                <a:cs typeface="Arial" panose="020B0604020202020204" pitchFamily="34" charset="0"/>
              </a:rPr>
              <a:t>college of the University of East Anglia</a:t>
            </a: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Levels 4, 5 and 6</a:t>
            </a:r>
          </a:p>
          <a:p>
            <a:pPr marL="322509" lvl="0" indent="-322509">
              <a:buClr>
                <a:srgbClr val="009999"/>
              </a:buClr>
              <a:buFont typeface="Wingdings" panose="05000000000000000000" pitchFamily="2" charset="2"/>
              <a:buChar char="v"/>
            </a:pPr>
            <a:r>
              <a:rPr lang="en-US" sz="2800" b="1" dirty="0" smtClean="0">
                <a:solidFill>
                  <a:srgbClr val="009999"/>
                </a:solidFill>
                <a:latin typeface="Arial" panose="020B0604020202020204" pitchFamily="34" charset="0"/>
                <a:cs typeface="Arial" panose="020B0604020202020204" pitchFamily="34" charset="0"/>
              </a:rPr>
              <a:t>3 terms</a:t>
            </a:r>
            <a:endParaRPr lang="en-US" sz="2800" b="1" dirty="0">
              <a:solidFill>
                <a:srgbClr val="009999"/>
              </a:solidFill>
              <a:latin typeface="Arial" panose="020B0604020202020204" pitchFamily="34" charset="0"/>
              <a:cs typeface="Arial" panose="020B0604020202020204" pitchFamily="34" charset="0"/>
            </a:endParaRPr>
          </a:p>
          <a:p>
            <a:pPr marL="322509" lvl="0" indent="-322509">
              <a:buClr>
                <a:srgbClr val="009999"/>
              </a:buClr>
              <a:buFont typeface="Wingdings" panose="05000000000000000000" pitchFamily="2" charset="2"/>
              <a:buChar char="v"/>
            </a:pPr>
            <a:r>
              <a:rPr lang="en-US" sz="2800" b="1" dirty="0">
                <a:solidFill>
                  <a:srgbClr val="009999"/>
                </a:solidFill>
                <a:latin typeface="Arial" panose="020B0604020202020204" pitchFamily="34" charset="0"/>
                <a:cs typeface="Arial" panose="020B0604020202020204" pitchFamily="34" charset="0"/>
              </a:rPr>
              <a:t>2</a:t>
            </a:r>
            <a:r>
              <a:rPr lang="en-US" sz="2800" b="1" dirty="0" smtClean="0">
                <a:solidFill>
                  <a:srgbClr val="009999"/>
                </a:solidFill>
                <a:latin typeface="Arial" panose="020B0604020202020204" pitchFamily="34" charset="0"/>
                <a:cs typeface="Arial" panose="020B0604020202020204" pitchFamily="34" charset="0"/>
              </a:rPr>
              <a:t> </a:t>
            </a:r>
            <a:r>
              <a:rPr lang="en-US" sz="2800" b="1" dirty="0">
                <a:solidFill>
                  <a:srgbClr val="009999"/>
                </a:solidFill>
                <a:latin typeface="Arial" panose="020B0604020202020204" pitchFamily="34" charset="0"/>
                <a:cs typeface="Arial" panose="020B0604020202020204" pitchFamily="34" charset="0"/>
              </a:rPr>
              <a:t>modules per </a:t>
            </a:r>
            <a:r>
              <a:rPr lang="en-US" sz="2800" b="1" dirty="0" smtClean="0">
                <a:solidFill>
                  <a:srgbClr val="009999"/>
                </a:solidFill>
                <a:latin typeface="Arial" panose="020B0604020202020204" pitchFamily="34" charset="0"/>
                <a:cs typeface="Arial" panose="020B0604020202020204" pitchFamily="34" charset="0"/>
              </a:rPr>
              <a:t>term</a:t>
            </a:r>
          </a:p>
          <a:p>
            <a:pPr marL="322509" lvl="0" indent="-322509">
              <a:buClr>
                <a:srgbClr val="009999"/>
              </a:buClr>
              <a:buFont typeface="Wingdings" panose="05000000000000000000" pitchFamily="2" charset="2"/>
              <a:buChar char="v"/>
            </a:pPr>
            <a:r>
              <a:rPr lang="en-US" sz="2800" b="1" dirty="0" smtClean="0">
                <a:solidFill>
                  <a:srgbClr val="009999"/>
                </a:solidFill>
                <a:latin typeface="Arial" panose="020B0604020202020204" pitchFamily="34" charset="0"/>
                <a:cs typeface="Arial" panose="020B0604020202020204" pitchFamily="34" charset="0"/>
              </a:rPr>
              <a:t>1 day per week on Campus</a:t>
            </a:r>
            <a:endParaRPr lang="en-US" sz="2800" b="1" dirty="0">
              <a:solidFill>
                <a:srgbClr val="009999"/>
              </a:solidFill>
              <a:latin typeface="Arial" panose="020B0604020202020204" pitchFamily="34" charset="0"/>
              <a:cs typeface="Arial" panose="020B0604020202020204" pitchFamily="34" charset="0"/>
            </a:endParaRP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Usually 2 assignments per module </a:t>
            </a: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20 credits per module</a:t>
            </a: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120 Credits per year</a:t>
            </a:r>
          </a:p>
          <a:p>
            <a:pPr marL="322509" lvl="0" indent="-322509">
              <a:buClr>
                <a:srgbClr val="009999"/>
              </a:buClr>
              <a:buFont typeface="Wingdings" panose="05000000000000000000" pitchFamily="2" charset="2"/>
              <a:buChar char="v"/>
            </a:pPr>
            <a:r>
              <a:rPr lang="en-US" sz="2800" dirty="0">
                <a:solidFill>
                  <a:prstClr val="black"/>
                </a:solidFill>
                <a:latin typeface="Arial" panose="020B0604020202020204" pitchFamily="34" charset="0"/>
                <a:cs typeface="Arial" panose="020B0604020202020204" pitchFamily="34" charset="0"/>
              </a:rPr>
              <a:t>360 Credits for a BA (Hons) Degree</a:t>
            </a:r>
          </a:p>
        </p:txBody>
      </p:sp>
    </p:spTree>
    <p:extLst>
      <p:ext uri="{BB962C8B-B14F-4D97-AF65-F5344CB8AC3E}">
        <p14:creationId xmlns:p14="http://schemas.microsoft.com/office/powerpoint/2010/main" val="4010971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a:t>
            </a:r>
            <a:r>
              <a:rPr lang="en-GB" dirty="0" smtClean="0">
                <a:solidFill>
                  <a:schemeClr val="bg1"/>
                </a:solidFill>
                <a:latin typeface="Calibri"/>
                <a:ea typeface="+mj-lt"/>
                <a:cs typeface="+mj-lt"/>
              </a:rPr>
              <a:t>Course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433137" y="1459230"/>
            <a:ext cx="10287000" cy="523220"/>
          </a:xfrm>
          <a:prstGeom prst="rect">
            <a:avLst/>
          </a:prstGeom>
        </p:spPr>
        <p:txBody>
          <a:bodyPr wrap="square">
            <a:spAutoFit/>
          </a:bodyPr>
          <a:lstStyle/>
          <a:p>
            <a:pPr lvl="0">
              <a:buClr>
                <a:srgbClr val="009999"/>
              </a:buClr>
            </a:pPr>
            <a:endParaRPr lang="en-US" sz="2800" dirty="0">
              <a:solidFill>
                <a:prstClr val="black"/>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48" y="1830436"/>
            <a:ext cx="9197399" cy="339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52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a:t>
            </a:r>
            <a:r>
              <a:rPr lang="en-GB" dirty="0" smtClean="0">
                <a:solidFill>
                  <a:schemeClr val="bg1"/>
                </a:solidFill>
                <a:latin typeface="Calibri"/>
                <a:ea typeface="+mj-lt"/>
                <a:cs typeface="+mj-lt"/>
              </a:rPr>
              <a:t>Course </a:t>
            </a:r>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All work is to be submitted by the deadline specified in your module guides</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All work is to be submitted online via </a:t>
            </a:r>
            <a:r>
              <a:rPr lang="en-US" sz="2400" dirty="0" smtClean="0">
                <a:latin typeface="Arial" panose="020B0604020202020204" pitchFamily="34" charset="0"/>
                <a:cs typeface="Arial" panose="020B0604020202020204" pitchFamily="34" charset="0"/>
              </a:rPr>
              <a:t>ATS2 </a:t>
            </a:r>
            <a:endParaRPr lang="en-US" sz="2400"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Late submissions will be capped at 0% </a:t>
            </a:r>
          </a:p>
          <a:p>
            <a:pPr>
              <a:buClr>
                <a:srgbClr val="009999"/>
              </a:buClr>
              <a:buFont typeface="Wingdings" panose="05000000000000000000" pitchFamily="2" charset="2"/>
              <a:buChar char="v"/>
            </a:pPr>
            <a:r>
              <a:rPr lang="en-US" sz="2400" dirty="0" smtClean="0">
                <a:latin typeface="Arial" panose="020B0604020202020204" pitchFamily="34" charset="0"/>
                <a:cs typeface="Arial" panose="020B0604020202020204" pitchFamily="34" charset="0"/>
              </a:rPr>
              <a:t>Submission </a:t>
            </a:r>
            <a:r>
              <a:rPr lang="en-US" sz="2400" dirty="0">
                <a:latin typeface="Arial" panose="020B0604020202020204" pitchFamily="34" charset="0"/>
                <a:cs typeface="Arial" panose="020B0604020202020204" pitchFamily="34" charset="0"/>
              </a:rPr>
              <a:t>of incorrect work will be graded as it is</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Word count is stipulated on each assignment </a:t>
            </a:r>
          </a:p>
          <a:p>
            <a:pPr>
              <a:buClr>
                <a:srgbClr val="009999"/>
              </a:buClr>
              <a:buFont typeface="Wingdings" panose="05000000000000000000" pitchFamily="2" charset="2"/>
              <a:buChar char="v"/>
            </a:pPr>
            <a:r>
              <a:rPr lang="en-US" sz="2400" dirty="0">
                <a:latin typeface="Arial" panose="020B0604020202020204" pitchFamily="34" charset="0"/>
                <a:cs typeface="Arial" panose="020B0604020202020204" pitchFamily="34" charset="0"/>
              </a:rPr>
              <a:t>You can go a maximum of 10% over on your word count or 10% under </a:t>
            </a:r>
          </a:p>
          <a:p>
            <a:pPr>
              <a:buClr>
                <a:srgbClr val="009999"/>
              </a:buClr>
              <a:buFont typeface="Wingdings" panose="05000000000000000000" pitchFamily="2" charset="2"/>
              <a:buChar char="v"/>
            </a:pPr>
            <a:r>
              <a:rPr lang="en-US" sz="2400" dirty="0" smtClean="0">
                <a:latin typeface="Arial" panose="020B0604020202020204" pitchFamily="34" charset="0"/>
                <a:cs typeface="Arial" panose="020B0604020202020204" pitchFamily="34" charset="0"/>
              </a:rPr>
              <a:t>Plagiarism </a:t>
            </a:r>
            <a:r>
              <a:rPr lang="en-US" sz="2400" dirty="0">
                <a:latin typeface="Arial" panose="020B0604020202020204" pitchFamily="34" charset="0"/>
                <a:cs typeface="Arial" panose="020B0604020202020204" pitchFamily="34" charset="0"/>
              </a:rPr>
              <a:t>is not accepted </a:t>
            </a:r>
          </a:p>
          <a:p>
            <a:pPr marL="0" indent="0">
              <a:buNone/>
            </a:pPr>
            <a:endParaRPr lang="en-GB" dirty="0">
              <a:cs typeface="Calibri"/>
            </a:endParaRPr>
          </a:p>
        </p:txBody>
      </p:sp>
    </p:spTree>
    <p:extLst>
      <p:ext uri="{BB962C8B-B14F-4D97-AF65-F5344CB8AC3E}">
        <p14:creationId xmlns:p14="http://schemas.microsoft.com/office/powerpoint/2010/main" val="2529980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a:t>
            </a:r>
            <a:r>
              <a:rPr lang="en-GB" dirty="0" smtClean="0">
                <a:solidFill>
                  <a:schemeClr val="bg1"/>
                </a:solidFill>
                <a:latin typeface="Calibri"/>
                <a:ea typeface="+mj-lt"/>
                <a:cs typeface="+mj-lt"/>
              </a:rPr>
              <a:t>Course </a:t>
            </a:r>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pPr marL="0" indent="0">
              <a:buNone/>
            </a:pPr>
            <a:endParaRPr lang="en-GB" dirty="0">
              <a:cs typeface="Calibri"/>
            </a:endParaRPr>
          </a:p>
        </p:txBody>
      </p:sp>
      <p:sp>
        <p:nvSpPr>
          <p:cNvPr id="3" name="Rectangle 2"/>
          <p:cNvSpPr/>
          <p:nvPr/>
        </p:nvSpPr>
        <p:spPr>
          <a:xfrm>
            <a:off x="433137" y="1459230"/>
            <a:ext cx="10287000" cy="3773341"/>
          </a:xfrm>
          <a:prstGeom prst="rect">
            <a:avLst/>
          </a:prstGeom>
        </p:spPr>
        <p:txBody>
          <a:bodyPr wrap="square">
            <a:spAutoFit/>
          </a:bodyPr>
          <a:lstStyle/>
          <a:p>
            <a:pPr marL="342900" lvl="0" indent="-342900">
              <a:spcBef>
                <a:spcPct val="20000"/>
              </a:spcBef>
              <a:buClr>
                <a:srgbClr val="009999"/>
              </a:buClr>
              <a:buFont typeface="Wingdings" panose="05000000000000000000" pitchFamily="2" charset="2"/>
              <a:buChar char="v"/>
            </a:pPr>
            <a:r>
              <a:rPr lang="en-US" sz="2400" dirty="0" smtClean="0">
                <a:solidFill>
                  <a:prstClr val="black"/>
                </a:solidFill>
                <a:latin typeface="Arial" panose="020B0604020202020204" pitchFamily="34" charset="0"/>
                <a:cs typeface="Arial" panose="020B0604020202020204" pitchFamily="34" charset="0"/>
              </a:rPr>
              <a:t>You </a:t>
            </a:r>
            <a:r>
              <a:rPr lang="en-US" sz="2400" dirty="0">
                <a:solidFill>
                  <a:prstClr val="black"/>
                </a:solidFill>
                <a:latin typeface="Arial" panose="020B0604020202020204" pitchFamily="34" charset="0"/>
                <a:cs typeface="Arial" panose="020B0604020202020204" pitchFamily="34" charset="0"/>
              </a:rPr>
              <a:t>should attend all lectures to avoid missing essential content for your assignments </a:t>
            </a:r>
          </a:p>
          <a:p>
            <a:pPr marL="342900" lvl="0" indent="-342900">
              <a:spcBef>
                <a:spcPct val="20000"/>
              </a:spcBef>
              <a:buClr>
                <a:srgbClr val="009999"/>
              </a:buClr>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Lectures start at the time stipulated on your timetable so you are expected to be on time</a:t>
            </a:r>
          </a:p>
          <a:p>
            <a:pPr marL="342900" lvl="0" indent="-342900">
              <a:spcBef>
                <a:spcPct val="20000"/>
              </a:spcBef>
              <a:buClr>
                <a:srgbClr val="009999"/>
              </a:buClr>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Be prepared with notebooks, pens or laptops for note taking</a:t>
            </a:r>
          </a:p>
          <a:p>
            <a:pPr marL="342900" lvl="0" indent="-342900">
              <a:spcBef>
                <a:spcPct val="20000"/>
              </a:spcBef>
              <a:buClr>
                <a:srgbClr val="009999"/>
              </a:buClr>
              <a:buFont typeface="Wingdings" panose="05000000000000000000" pitchFamily="2" charset="2"/>
              <a:buChar char="v"/>
            </a:pPr>
            <a:r>
              <a:rPr lang="en-US" sz="2400" dirty="0" smtClean="0">
                <a:solidFill>
                  <a:prstClr val="black"/>
                </a:solidFill>
                <a:latin typeface="Arial" panose="020B0604020202020204" pitchFamily="34" charset="0"/>
                <a:cs typeface="Arial" panose="020B0604020202020204" pitchFamily="34" charset="0"/>
              </a:rPr>
              <a:t>Phones </a:t>
            </a:r>
            <a:r>
              <a:rPr lang="en-US" sz="2400" dirty="0">
                <a:solidFill>
                  <a:prstClr val="black"/>
                </a:solidFill>
                <a:latin typeface="Arial" panose="020B0604020202020204" pitchFamily="34" charset="0"/>
                <a:cs typeface="Arial" panose="020B0604020202020204" pitchFamily="34" charset="0"/>
              </a:rPr>
              <a:t>are permitted for research purposes but they must be kept on silent at all times</a:t>
            </a:r>
          </a:p>
          <a:p>
            <a:pPr marL="342900" lvl="0" indent="-342900">
              <a:spcBef>
                <a:spcPct val="20000"/>
              </a:spcBef>
              <a:buClr>
                <a:srgbClr val="009999"/>
              </a:buClr>
              <a:buFont typeface="Wingdings" panose="05000000000000000000" pitchFamily="2" charset="2"/>
              <a:buChar char="v"/>
            </a:pPr>
            <a:r>
              <a:rPr lang="en-US" sz="2400" dirty="0" smtClean="0">
                <a:solidFill>
                  <a:prstClr val="black"/>
                </a:solidFill>
                <a:latin typeface="Arial" panose="020B0604020202020204" pitchFamily="34" charset="0"/>
                <a:cs typeface="Arial" panose="020B0604020202020204" pitchFamily="34" charset="0"/>
              </a:rPr>
              <a:t>All </a:t>
            </a:r>
            <a:r>
              <a:rPr lang="en-US" sz="2400" dirty="0">
                <a:solidFill>
                  <a:prstClr val="black"/>
                </a:solidFill>
                <a:latin typeface="Arial" panose="020B0604020202020204" pitchFamily="34" charset="0"/>
                <a:cs typeface="Arial" panose="020B0604020202020204" pitchFamily="34" charset="0"/>
              </a:rPr>
              <a:t>lecture material is available in advance on a weekly basis via Moodle </a:t>
            </a:r>
          </a:p>
          <a:p>
            <a:pPr marL="322509" lvl="0" indent="-322509">
              <a:buClr>
                <a:srgbClr val="009999"/>
              </a:buClr>
              <a:buFont typeface="Wingdings" panose="05000000000000000000" pitchFamily="2" charset="2"/>
              <a:buChar char="v"/>
            </a:pP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248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smtClean="0">
                <a:solidFill>
                  <a:schemeClr val="bg1"/>
                </a:solidFill>
                <a:latin typeface="Calibri"/>
                <a:ea typeface="+mj-lt"/>
                <a:cs typeface="+mj-lt"/>
              </a:rPr>
              <a:t>Ice Breaker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323529" y="1369947"/>
            <a:ext cx="8820471" cy="4324261"/>
          </a:xfrm>
          <a:prstGeom prst="rect">
            <a:avLst/>
          </a:prstGeom>
        </p:spPr>
        <p:txBody>
          <a:bodyPr wrap="square">
            <a:spAutoFit/>
          </a:bodyPr>
          <a:lstStyle/>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has travelled abroad this year</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plays a musical instrument </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has participated in a sports team or club</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can cook or bake a signature dish</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has a unique or interesting hobby</a:t>
            </a:r>
          </a:p>
          <a:p>
            <a:pPr marL="322509" indent="-322509">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Find someone who speaks a language other than English fluently</a:t>
            </a:r>
          </a:p>
          <a:p>
            <a:pPr>
              <a:buClr>
                <a:srgbClr val="660066"/>
              </a:buClr>
            </a:pPr>
            <a:endParaRPr lang="en-US" sz="2500" dirty="0">
              <a:solidFill>
                <a:prstClr val="black"/>
              </a:solidFill>
              <a:latin typeface="Arial" panose="020B0604020202020204" pitchFamily="34" charset="0"/>
              <a:cs typeface="Arial" panose="020B0604020202020204" pitchFamily="34" charset="0"/>
            </a:endParaRPr>
          </a:p>
          <a:p>
            <a:pPr>
              <a:buClr>
                <a:srgbClr val="660066"/>
              </a:buClr>
            </a:pPr>
            <a:r>
              <a:rPr lang="en-US" sz="2500" dirty="0">
                <a:solidFill>
                  <a:prstClr val="black"/>
                </a:solidFill>
                <a:latin typeface="Arial" panose="020B0604020202020204" pitchFamily="34" charset="0"/>
                <a:cs typeface="Arial" panose="020B0604020202020204" pitchFamily="34" charset="0"/>
              </a:rPr>
              <a:t>Write down the name of each student that matches the above statements </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8702" y="3532077"/>
            <a:ext cx="2542872" cy="201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311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a:t>
            </a:r>
            <a:r>
              <a:rPr lang="en-GB" dirty="0" smtClean="0">
                <a:solidFill>
                  <a:schemeClr val="bg1"/>
                </a:solidFill>
                <a:latin typeface="Calibri"/>
                <a:ea typeface="+mj-lt"/>
                <a:cs typeface="+mj-lt"/>
              </a:rPr>
              <a:t>Modules (Year 1)</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3568548570"/>
              </p:ext>
            </p:extLst>
          </p:nvPr>
        </p:nvGraphicFramePr>
        <p:xfrm>
          <a:off x="558574" y="1556792"/>
          <a:ext cx="8098859" cy="3919050"/>
        </p:xfrm>
        <a:graphic>
          <a:graphicData uri="http://schemas.openxmlformats.org/drawingml/2006/table">
            <a:tbl>
              <a:tblPr/>
              <a:tblGrid>
                <a:gridCol w="8098859">
                  <a:extLst>
                    <a:ext uri="{9D8B030D-6E8A-4147-A177-3AD203B41FA5}">
                      <a16:colId xmlns="" xmlns:a16="http://schemas.microsoft.com/office/drawing/2014/main" val="20000"/>
                    </a:ext>
                  </a:extLst>
                </a:gridCol>
              </a:tblGrid>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Management Concepts and Academic Practice</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0"/>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smtClean="0">
                          <a:effectLst/>
                        </a:rPr>
                        <a:t>Strategic Business Analysis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1"/>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Managing Business Information</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2"/>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smtClean="0">
                          <a:effectLst/>
                        </a:rPr>
                        <a:t>Key Themes in Marketing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3"/>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Introduction to Financial Management</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4"/>
                  </a:ext>
                </a:extLst>
              </a:tr>
              <a:tr h="65317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Contemporary Business </a:t>
                      </a:r>
                      <a:r>
                        <a:rPr lang="en-US" sz="2400" dirty="0" smtClean="0">
                          <a:effectLst/>
                        </a:rPr>
                        <a:t>Proposal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FFF"/>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116271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a:t>
            </a:r>
            <a:r>
              <a:rPr lang="en-GB" dirty="0" smtClean="0">
                <a:solidFill>
                  <a:schemeClr val="bg1"/>
                </a:solidFill>
                <a:latin typeface="Calibri"/>
                <a:ea typeface="+mj-lt"/>
                <a:cs typeface="+mj-lt"/>
              </a:rPr>
              <a:t>Modules (Year 2)</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3300012171"/>
              </p:ext>
            </p:extLst>
          </p:nvPr>
        </p:nvGraphicFramePr>
        <p:xfrm>
          <a:off x="971600" y="1412776"/>
          <a:ext cx="7613825" cy="4341687"/>
        </p:xfrm>
        <a:graphic>
          <a:graphicData uri="http://schemas.openxmlformats.org/drawingml/2006/table">
            <a:tbl>
              <a:tblPr/>
              <a:tblGrid>
                <a:gridCol w="7613825">
                  <a:extLst>
                    <a:ext uri="{9D8B030D-6E8A-4147-A177-3AD203B41FA5}">
                      <a16:colId xmlns="" xmlns:a16="http://schemas.microsoft.com/office/drawing/2014/main" val="20000"/>
                    </a:ext>
                  </a:extLst>
                </a:gridCol>
              </a:tblGrid>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Managing and Leading Projects</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0"/>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Applied HR Practice</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1"/>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smtClean="0">
                          <a:effectLst/>
                        </a:rPr>
                        <a:t>Corporate Economics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2"/>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Information Systems and Business Intelligence</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3"/>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Continuous Improvement and Lean Leadership</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4"/>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International Business and Globalization</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5"/>
                  </a:ext>
                </a:extLst>
              </a:tr>
              <a:tr h="62024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rPr>
                        <a:t>Professional Development</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69342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a:t>
            </a:r>
            <a:r>
              <a:rPr lang="en-GB" dirty="0" smtClean="0">
                <a:solidFill>
                  <a:schemeClr val="bg1"/>
                </a:solidFill>
                <a:latin typeface="Calibri"/>
                <a:ea typeface="+mj-lt"/>
                <a:cs typeface="+mj-lt"/>
              </a:rPr>
              <a:t>Modules (Year 3)</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graphicFrame>
        <p:nvGraphicFramePr>
          <p:cNvPr id="10" name="Table 9"/>
          <p:cNvGraphicFramePr>
            <a:graphicFrameLocks noGrp="1"/>
          </p:cNvGraphicFramePr>
          <p:nvPr>
            <p:extLst>
              <p:ext uri="{D42A27DB-BD31-4B8C-83A1-F6EECF244321}">
                <p14:modId xmlns:p14="http://schemas.microsoft.com/office/powerpoint/2010/main" val="3660631122"/>
              </p:ext>
            </p:extLst>
          </p:nvPr>
        </p:nvGraphicFramePr>
        <p:xfrm>
          <a:off x="510910" y="1409991"/>
          <a:ext cx="7613825" cy="4279442"/>
        </p:xfrm>
        <a:graphic>
          <a:graphicData uri="http://schemas.openxmlformats.org/drawingml/2006/table">
            <a:tbl>
              <a:tblPr/>
              <a:tblGrid>
                <a:gridCol w="7613825">
                  <a:extLst>
                    <a:ext uri="{9D8B030D-6E8A-4147-A177-3AD203B41FA5}">
                      <a16:colId xmlns="" xmlns:a16="http://schemas.microsoft.com/office/drawing/2014/main" val="20000"/>
                    </a:ext>
                  </a:extLst>
                </a:gridCol>
              </a:tblGrid>
              <a:tr h="6263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smtClean="0">
                          <a:effectLst/>
                          <a:latin typeface="Arial"/>
                          <a:ea typeface="Times New Roman"/>
                          <a:cs typeface="Times New Roman"/>
                        </a:rPr>
                        <a:t>Implementing Business Strategy</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0"/>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smtClean="0">
                          <a:effectLst/>
                          <a:latin typeface="Arial"/>
                          <a:ea typeface="Times New Roman"/>
                          <a:cs typeface="Times New Roman"/>
                        </a:rPr>
                        <a:t>Innovation </a:t>
                      </a:r>
                      <a:r>
                        <a:rPr lang="en-US" sz="2400" dirty="0">
                          <a:effectLst/>
                          <a:latin typeface="Arial"/>
                          <a:ea typeface="Times New Roman"/>
                          <a:cs typeface="Times New Roman"/>
                        </a:rPr>
                        <a:t>and Strategic Change</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1"/>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Research Methods</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2"/>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smtClean="0">
                          <a:effectLst/>
                          <a:latin typeface="Arial"/>
                          <a:ea typeface="Times New Roman"/>
                          <a:cs typeface="Times New Roman"/>
                        </a:rPr>
                        <a:t>Applied Research </a:t>
                      </a:r>
                      <a:r>
                        <a:rPr lang="en-US" sz="2400" dirty="0">
                          <a:effectLst/>
                          <a:latin typeface="Arial"/>
                          <a:ea typeface="Times New Roman"/>
                          <a:cs typeface="Times New Roman"/>
                        </a:rPr>
                        <a:t>Project</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3"/>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Digital Marketing – strategy and practice  </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4"/>
                  </a:ext>
                </a:extLst>
              </a:tr>
              <a:tr h="57031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r>
                        <a:rPr lang="en-US" sz="2400" dirty="0">
                          <a:effectLst/>
                          <a:latin typeface="Arial"/>
                          <a:ea typeface="Times New Roman"/>
                          <a:cs typeface="Times New Roman"/>
                        </a:rPr>
                        <a:t>Leadership and Reflective Management</a:t>
                      </a: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5"/>
                  </a:ext>
                </a:extLst>
              </a:tr>
              <a:tr h="6165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0"/>
                        </a:spcAft>
                      </a:pPr>
                      <a:endParaRPr lang="en-GB" sz="2400" dirty="0">
                        <a:effectLst/>
                        <a:latin typeface="Arial"/>
                        <a:ea typeface="Times New Roman"/>
                        <a:cs typeface="Times New Roman"/>
                      </a:endParaRPr>
                    </a:p>
                  </a:txBody>
                  <a:tcPr marL="49763" marR="49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65216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GB" b="1" dirty="0" smtClean="0">
                <a:solidFill>
                  <a:schemeClr val="bg1"/>
                </a:solidFill>
                <a:latin typeface="Calibri"/>
                <a:ea typeface="+mj-lt"/>
                <a:cs typeface="+mj-lt"/>
              </a:rPr>
              <a:t>Key Themes in Marketing</a:t>
            </a:r>
            <a:r>
              <a:rPr lang="en-GB" dirty="0" smtClean="0">
                <a:solidFill>
                  <a:schemeClr val="bg1"/>
                </a:solidFill>
                <a:latin typeface="Calibri"/>
                <a:ea typeface="+mj-lt"/>
                <a:cs typeface="+mj-lt"/>
              </a:rPr>
              <a:t>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lvl="0" indent="0">
              <a:lnSpc>
                <a:spcPct val="100000"/>
              </a:lnSpc>
              <a:spcBef>
                <a:spcPct val="20000"/>
              </a:spcBef>
              <a:buClr>
                <a:srgbClr val="660066"/>
              </a:buClr>
              <a:buNone/>
            </a:pPr>
            <a:r>
              <a:rPr lang="en-US" dirty="0" smtClean="0">
                <a:solidFill>
                  <a:prstClr val="black"/>
                </a:solidFill>
                <a:latin typeface="Arial" panose="020B0604020202020204" pitchFamily="34" charset="0"/>
                <a:cs typeface="Arial" panose="020B0604020202020204" pitchFamily="34" charset="0"/>
              </a:rPr>
              <a:t>This </a:t>
            </a:r>
            <a:r>
              <a:rPr lang="en-US" dirty="0">
                <a:solidFill>
                  <a:prstClr val="black"/>
                </a:solidFill>
                <a:latin typeface="Arial" panose="020B0604020202020204" pitchFamily="34" charset="0"/>
                <a:cs typeface="Arial" panose="020B0604020202020204" pitchFamily="34" charset="0"/>
              </a:rPr>
              <a:t>module will help you to explore the challenges associated with marketing in today’s business environment. </a:t>
            </a:r>
          </a:p>
          <a:p>
            <a:pPr marL="0" lvl="0" indent="0">
              <a:lnSpc>
                <a:spcPct val="100000"/>
              </a:lnSpc>
              <a:spcBef>
                <a:spcPct val="20000"/>
              </a:spcBef>
              <a:buClr>
                <a:srgbClr val="660066"/>
              </a:buClr>
              <a:buNone/>
            </a:pPr>
            <a:r>
              <a:rPr lang="en-US" dirty="0">
                <a:solidFill>
                  <a:prstClr val="black"/>
                </a:solidFill>
                <a:latin typeface="Arial" panose="020B0604020202020204" pitchFamily="34" charset="0"/>
                <a:cs typeface="Arial" panose="020B0604020202020204" pitchFamily="34" charset="0"/>
              </a:rPr>
              <a:t>You will understand the marketing process and various issues that firms face in gaining sustainable competitive advantage by adopting a marketing orientation.</a:t>
            </a:r>
            <a:endParaRPr lang="en-GB" dirty="0">
              <a:solidFill>
                <a:prstClr val="black"/>
              </a:solidFill>
              <a:latin typeface="Arial" panose="020B0604020202020204" pitchFamily="34" charset="0"/>
              <a:cs typeface="Arial" panose="020B0604020202020204" pitchFamily="34" charset="0"/>
            </a:endParaRPr>
          </a:p>
          <a:p>
            <a:pPr marL="0" indent="0">
              <a:buNone/>
            </a:pPr>
            <a:endParaRPr lang="en-GB" sz="1700" dirty="0">
              <a:latin typeface="Calibri"/>
              <a:cs typeface="Arial"/>
            </a:endParaRPr>
          </a:p>
          <a:p>
            <a:endParaRPr lang="en-GB" dirty="0">
              <a:cs typeface="Calibri"/>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568" y="4135438"/>
            <a:ext cx="26892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233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6253" y="-7142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US" dirty="0">
                <a:solidFill>
                  <a:schemeClr val="bg1"/>
                </a:solidFill>
                <a:latin typeface="Calibri"/>
                <a:ea typeface="+mj-lt"/>
                <a:cs typeface="+mj-lt"/>
              </a:rPr>
              <a:t>Management Concepts and Academic Practice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r>
              <a:rPr lang="en-US" sz="3000" dirty="0">
                <a:latin typeface="Arial" panose="020B0604020202020204" pitchFamily="34" charset="0"/>
                <a:cs typeface="Arial" panose="020B0604020202020204" pitchFamily="34" charset="0"/>
              </a:rPr>
              <a:t>This module will introduce you to a wide range of management models and theories, and you will start developing academic writing, critical thinking, and presentation skills.</a:t>
            </a:r>
          </a:p>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6544" y="3562154"/>
            <a:ext cx="299402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917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Induction Agenda</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a:buFont typeface="Arial"/>
              <a:buChar char="•"/>
            </a:pPr>
            <a:r>
              <a:rPr lang="en-GB" sz="2400" dirty="0">
                <a:latin typeface="Calibri"/>
                <a:cs typeface="Arial"/>
              </a:rPr>
              <a:t>Brief health and safety </a:t>
            </a:r>
            <a:r>
              <a:rPr lang="en-GB" sz="2400" dirty="0" smtClean="0">
                <a:latin typeface="Calibri"/>
                <a:cs typeface="Arial"/>
              </a:rPr>
              <a:t>notices</a:t>
            </a:r>
            <a:endParaRPr lang="en-US" sz="2400" dirty="0">
              <a:latin typeface="Calibri"/>
              <a:cs typeface="Arial"/>
            </a:endParaRPr>
          </a:p>
          <a:p>
            <a:pPr>
              <a:buFont typeface="Arial"/>
              <a:buChar char="•"/>
            </a:pPr>
            <a:r>
              <a:rPr lang="en-GB" sz="2400" dirty="0">
                <a:latin typeface="Calibri"/>
                <a:cs typeface="Arial"/>
              </a:rPr>
              <a:t>Welcome to University Centre Colchester (UCC) </a:t>
            </a:r>
            <a:r>
              <a:rPr lang="en-GB" sz="2400" dirty="0" smtClean="0">
                <a:latin typeface="Calibri"/>
                <a:cs typeface="Arial"/>
              </a:rPr>
              <a:t>talk</a:t>
            </a:r>
            <a:endParaRPr lang="en-GB" sz="2400" dirty="0">
              <a:latin typeface="Calibri"/>
              <a:ea typeface="Calibri"/>
              <a:cs typeface="Arial"/>
            </a:endParaRPr>
          </a:p>
          <a:p>
            <a:pPr>
              <a:buFont typeface="Arial"/>
              <a:buChar char="•"/>
            </a:pPr>
            <a:r>
              <a:rPr lang="en-GB" sz="2400" dirty="0">
                <a:latin typeface="Calibri"/>
                <a:cs typeface="Arial"/>
              </a:rPr>
              <a:t>Information about your </a:t>
            </a:r>
            <a:r>
              <a:rPr lang="en-GB" sz="2400" dirty="0" smtClean="0">
                <a:latin typeface="Calibri"/>
                <a:cs typeface="Arial"/>
              </a:rPr>
              <a:t>course</a:t>
            </a:r>
            <a:endParaRPr lang="en-US" sz="2400" dirty="0">
              <a:latin typeface="Calibri"/>
              <a:cs typeface="Arial"/>
            </a:endParaRPr>
          </a:p>
          <a:p>
            <a:pPr>
              <a:buFont typeface="Arial"/>
              <a:buChar char="•"/>
            </a:pPr>
            <a:r>
              <a:rPr lang="en-GB" sz="2400" dirty="0">
                <a:latin typeface="Calibri"/>
                <a:cs typeface="Arial"/>
              </a:rPr>
              <a:t>Overview of the campus and </a:t>
            </a:r>
            <a:r>
              <a:rPr lang="en-GB" sz="2400" dirty="0" smtClean="0">
                <a:latin typeface="Calibri"/>
                <a:cs typeface="Arial"/>
              </a:rPr>
              <a:t>facilities</a:t>
            </a:r>
            <a:endParaRPr lang="en-US" sz="2400" dirty="0">
              <a:latin typeface="Calibri"/>
              <a:cs typeface="Arial"/>
            </a:endParaRPr>
          </a:p>
          <a:p>
            <a:pPr>
              <a:buFont typeface="Arial"/>
              <a:buChar char="•"/>
            </a:pPr>
            <a:r>
              <a:rPr lang="en-US" sz="2400" dirty="0">
                <a:latin typeface="Calibri"/>
                <a:ea typeface="Calibri"/>
                <a:cs typeface="Arial"/>
              </a:rPr>
              <a:t>Support, wellbeing and keeping </a:t>
            </a:r>
            <a:r>
              <a:rPr lang="en-US" sz="2400" dirty="0" smtClean="0">
                <a:latin typeface="Calibri"/>
                <a:ea typeface="Calibri"/>
                <a:cs typeface="Arial"/>
              </a:rPr>
              <a:t>safe</a:t>
            </a:r>
            <a:endParaRPr lang="en-GB" sz="2400" dirty="0">
              <a:latin typeface="Calibri"/>
              <a:cs typeface="Arial"/>
            </a:endParaRPr>
          </a:p>
          <a:p>
            <a:pPr>
              <a:buFont typeface="Arial"/>
              <a:buChar char="•"/>
            </a:pPr>
            <a:r>
              <a:rPr lang="en-GB" sz="2400" dirty="0">
                <a:latin typeface="Calibri"/>
                <a:ea typeface="Calibri"/>
                <a:cs typeface="Arial"/>
              </a:rPr>
              <a:t>Professional standards and </a:t>
            </a:r>
            <a:r>
              <a:rPr lang="en-GB" sz="2400" dirty="0" smtClean="0">
                <a:latin typeface="Calibri"/>
                <a:ea typeface="Calibri"/>
                <a:cs typeface="Arial"/>
              </a:rPr>
              <a:t>expectations</a:t>
            </a:r>
            <a:endParaRPr lang="en-US" sz="2400" dirty="0">
              <a:latin typeface="Calibri"/>
              <a:cs typeface="Arial"/>
            </a:endParaRPr>
          </a:p>
          <a:p>
            <a:pPr>
              <a:buFont typeface="Arial"/>
              <a:buChar char="•"/>
            </a:pPr>
            <a:r>
              <a:rPr lang="en-GB" sz="2400" dirty="0">
                <a:latin typeface="Calibri"/>
                <a:cs typeface="Arial"/>
              </a:rPr>
              <a:t>Overview of IT systems and getting you logged into </a:t>
            </a:r>
            <a:r>
              <a:rPr lang="en-GB" sz="2400" dirty="0" smtClean="0">
                <a:latin typeface="Calibri"/>
                <a:cs typeface="Arial"/>
              </a:rPr>
              <a:t>systems</a:t>
            </a:r>
            <a:endParaRPr lang="en-GB" sz="2400" dirty="0">
              <a:latin typeface="Calibri"/>
              <a:ea typeface="Calibri"/>
              <a:cs typeface="Arial"/>
            </a:endParaRPr>
          </a:p>
          <a:p>
            <a:pPr>
              <a:buFont typeface="Arial"/>
              <a:buChar char="•"/>
            </a:pPr>
            <a:r>
              <a:rPr lang="en-GB" sz="2400" dirty="0" smtClean="0">
                <a:latin typeface="Calibri"/>
                <a:cs typeface="Arial"/>
              </a:rPr>
              <a:t>An </a:t>
            </a:r>
            <a:r>
              <a:rPr lang="en-GB" sz="2400" dirty="0">
                <a:latin typeface="Calibri"/>
                <a:cs typeface="Arial"/>
              </a:rPr>
              <a:t>overview of what happens next in your </a:t>
            </a:r>
            <a:r>
              <a:rPr lang="en-GB" sz="2400" dirty="0" smtClean="0">
                <a:latin typeface="Calibri"/>
                <a:cs typeface="Arial"/>
              </a:rPr>
              <a:t>induction</a:t>
            </a:r>
            <a:endParaRPr lang="en-US" sz="2400" dirty="0">
              <a:latin typeface="Calibri"/>
              <a:cs typeface="Arial"/>
            </a:endParaRPr>
          </a:p>
          <a:p>
            <a:pPr marL="0" indent="0">
              <a:buNone/>
            </a:pPr>
            <a:endParaRPr lang="en-GB" sz="2400" dirty="0">
              <a:latin typeface="Calibri"/>
              <a:cs typeface="Arial"/>
            </a:endParaRPr>
          </a:p>
          <a:p>
            <a:endParaRPr lang="en-GB" dirty="0">
              <a:cs typeface="Calibri"/>
            </a:endParaRPr>
          </a:p>
        </p:txBody>
      </p:sp>
    </p:spTree>
    <p:extLst>
      <p:ext uri="{BB962C8B-B14F-4D97-AF65-F5344CB8AC3E}">
        <p14:creationId xmlns:p14="http://schemas.microsoft.com/office/powerpoint/2010/main" val="4042623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6253" y="-7142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0"/>
            <a:ext cx="10515600" cy="1325563"/>
          </a:xfrm>
        </p:spPr>
        <p:txBody>
          <a:bodyPr/>
          <a:lstStyle/>
          <a:p>
            <a:pPr algn="ctr"/>
            <a:r>
              <a:rPr lang="en-GB" b="1" dirty="0">
                <a:solidFill>
                  <a:schemeClr val="bg1"/>
                </a:solidFill>
                <a:cs typeface="Calibri Light"/>
              </a:rPr>
              <a:t>Managing Business Information </a:t>
            </a: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Rectangle 4"/>
          <p:cNvSpPr/>
          <p:nvPr/>
        </p:nvSpPr>
        <p:spPr>
          <a:xfrm>
            <a:off x="421104" y="1818456"/>
            <a:ext cx="8470232" cy="1384995"/>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You will be equipped with the skills needed to work with the data you will encounter in business organisations.</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9084" y="3299995"/>
            <a:ext cx="30670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171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GB" dirty="0" smtClean="0">
                <a:solidFill>
                  <a:schemeClr val="bg1"/>
                </a:solidFill>
                <a:latin typeface="Calibri"/>
                <a:ea typeface="+mj-lt"/>
                <a:cs typeface="+mj-lt"/>
              </a:rPr>
              <a:t>Strategic Business Analysis</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395541" y="1702076"/>
            <a:ext cx="8155145" cy="1631216"/>
          </a:xfrm>
          <a:prstGeom prst="rect">
            <a:avLst/>
          </a:prstGeom>
        </p:spPr>
        <p:txBody>
          <a:bodyPr wrap="square">
            <a:spAutoFit/>
          </a:bodyPr>
          <a:lstStyle/>
          <a:p>
            <a:pPr lvl="0">
              <a:spcBef>
                <a:spcPct val="20000"/>
              </a:spcBef>
              <a:buClr>
                <a:srgbClr val="660066"/>
              </a:buClr>
            </a:pPr>
            <a:r>
              <a:rPr lang="en-US" sz="2500" dirty="0">
                <a:solidFill>
                  <a:prstClr val="black"/>
                </a:solidFill>
                <a:latin typeface="Arial" panose="020B0604020202020204" pitchFamily="34" charset="0"/>
                <a:cs typeface="Arial" panose="020B0604020202020204" pitchFamily="34" charset="0"/>
              </a:rPr>
              <a:t>This module will allow you to understand the external and internal influences on organisations and the effects of these on business practices and internal aspects of </a:t>
            </a:r>
            <a:r>
              <a:rPr lang="en-US" sz="2500" dirty="0" smtClean="0">
                <a:solidFill>
                  <a:prstClr val="black"/>
                </a:solidFill>
                <a:latin typeface="Arial" panose="020B0604020202020204" pitchFamily="34" charset="0"/>
                <a:cs typeface="Arial" panose="020B0604020202020204" pitchFamily="34" charset="0"/>
              </a:rPr>
              <a:t>organizational </a:t>
            </a:r>
            <a:r>
              <a:rPr lang="en-US" sz="2500" dirty="0">
                <a:solidFill>
                  <a:prstClr val="black"/>
                </a:solidFill>
                <a:latin typeface="Arial" panose="020B0604020202020204" pitchFamily="34" charset="0"/>
                <a:cs typeface="Arial" panose="020B0604020202020204" pitchFamily="34" charset="0"/>
              </a:rPr>
              <a:t>life.</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1199" y="3634551"/>
            <a:ext cx="3127375"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47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GB" dirty="0">
                <a:solidFill>
                  <a:schemeClr val="bg1"/>
                </a:solidFill>
                <a:latin typeface="Calibri"/>
                <a:ea typeface="+mj-lt"/>
                <a:cs typeface="+mj-lt"/>
              </a:rPr>
              <a:t> Introduction to Financial Management</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349123" y="1672014"/>
            <a:ext cx="8459830" cy="1384995"/>
          </a:xfrm>
          <a:prstGeom prst="rect">
            <a:avLst/>
          </a:prstGeom>
        </p:spPr>
        <p:txBody>
          <a:bodyPr wrap="square">
            <a:spAutoFit/>
          </a:bodyPr>
          <a:lstStyle/>
          <a:p>
            <a:pPr lvl="0">
              <a:spcBef>
                <a:spcPct val="20000"/>
              </a:spcBef>
              <a:buClr>
                <a:srgbClr val="660066"/>
              </a:buClr>
            </a:pPr>
            <a:r>
              <a:rPr lang="en-US" sz="2800" dirty="0">
                <a:solidFill>
                  <a:prstClr val="black"/>
                </a:solidFill>
                <a:latin typeface="Arial" panose="020B0604020202020204" pitchFamily="34" charset="0"/>
                <a:cs typeface="Arial" panose="020B0604020202020204" pitchFamily="34" charset="0"/>
              </a:rPr>
              <a:t>This module will enable you to evaluate and question key financial structures, documents and figures.</a:t>
            </a:r>
            <a:endParaRPr lang="en-GB" sz="2800" b="1" dirty="0">
              <a:solidFill>
                <a:prstClr val="black"/>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0989" y="3603129"/>
            <a:ext cx="3798888"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39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smtClean="0">
                <a:solidFill>
                  <a:schemeClr val="bg1"/>
                </a:solidFill>
                <a:latin typeface="Calibri"/>
                <a:ea typeface="+mj-lt"/>
                <a:cs typeface="+mj-lt"/>
              </a:rPr>
              <a:t>Contemporary Business Proposal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Rectangle 2"/>
          <p:cNvSpPr/>
          <p:nvPr/>
        </p:nvSpPr>
        <p:spPr>
          <a:xfrm>
            <a:off x="253727" y="1596660"/>
            <a:ext cx="8820471" cy="489364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 aim of this practical module is to develop the skills and knowledge that are needed to start a business in today’s environment.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 completion, you will be able to construct a realistic business plan, taking legal, health and safety, and financial constraints into account</a:t>
            </a:r>
            <a:r>
              <a:rPr lang="en-US" sz="2400" dirty="0" smtClean="0">
                <a:latin typeface="Arial" panose="020B0604020202020204" pitchFamily="34" charset="0"/>
                <a:cs typeface="Arial" panose="020B0604020202020204" pitchFamily="34" charset="0"/>
              </a:rPr>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568" y="3858817"/>
            <a:ext cx="2689225" cy="189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704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Team</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Rectangle 4"/>
          <p:cNvSpPr/>
          <p:nvPr/>
        </p:nvSpPr>
        <p:spPr>
          <a:xfrm>
            <a:off x="613610" y="1455182"/>
            <a:ext cx="10467473" cy="4154984"/>
          </a:xfrm>
          <a:prstGeom prst="rect">
            <a:avLst/>
          </a:prstGeom>
        </p:spPr>
        <p:txBody>
          <a:bodyPr wrap="square">
            <a:spAutoFit/>
          </a:bodyPr>
          <a:lstStyle/>
          <a:p>
            <a:pPr marL="457124" lvl="0" indent="-457124">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Programme Leader – Kylie Baalham</a:t>
            </a:r>
          </a:p>
          <a:p>
            <a:pPr marL="457124" lvl="0" indent="-457124">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Head of School for Applied Technologies – Mark Cherry</a:t>
            </a:r>
          </a:p>
          <a:p>
            <a:pPr marL="457124" lvl="0" indent="-457124">
              <a:buClr>
                <a:srgbClr val="009999"/>
              </a:buClr>
              <a:buFont typeface="Wingdings" panose="05000000000000000000" pitchFamily="2" charset="2"/>
              <a:buChar char="v"/>
            </a:pPr>
            <a:r>
              <a:rPr lang="en-GB" sz="2400" dirty="0" smtClean="0">
                <a:solidFill>
                  <a:prstClr val="black"/>
                </a:solidFill>
                <a:latin typeface="Arial" panose="020B0604020202020204" pitchFamily="34" charset="0"/>
                <a:cs typeface="Arial" panose="020B0604020202020204" pitchFamily="34" charset="0"/>
              </a:rPr>
              <a:t>Head of Academic Services – Chris Mills </a:t>
            </a:r>
            <a:endParaRPr lang="en-GB" sz="2400" dirty="0" smtClean="0">
              <a:solidFill>
                <a:prstClr val="black"/>
              </a:solidFill>
              <a:latin typeface="Arial" panose="020B0604020202020204" pitchFamily="34" charset="0"/>
              <a:cs typeface="Arial" panose="020B0604020202020204" pitchFamily="34" charset="0"/>
            </a:endParaRPr>
          </a:p>
          <a:p>
            <a:pPr marL="457124" lvl="0" indent="-457124">
              <a:buClr>
                <a:srgbClr val="009999"/>
              </a:buClr>
              <a:buFont typeface="Wingdings" panose="05000000000000000000" pitchFamily="2" charset="2"/>
              <a:buChar char="v"/>
            </a:pPr>
            <a:r>
              <a:rPr lang="en-GB" sz="2400" dirty="0" smtClean="0">
                <a:solidFill>
                  <a:prstClr val="black"/>
                </a:solidFill>
                <a:latin typeface="Arial" panose="020B0604020202020204" pitchFamily="34" charset="0"/>
                <a:cs typeface="Arial" panose="020B0604020202020204" pitchFamily="34" charset="0"/>
              </a:rPr>
              <a:t>Apprenticeship Contact – Aaron Parkes </a:t>
            </a:r>
            <a:endParaRPr lang="en-GB" sz="2400" dirty="0">
              <a:solidFill>
                <a:prstClr val="black"/>
              </a:solidFill>
              <a:latin typeface="Arial" panose="020B0604020202020204" pitchFamily="34" charset="0"/>
              <a:cs typeface="Arial" panose="020B0604020202020204" pitchFamily="34" charset="0"/>
            </a:endParaRPr>
          </a:p>
          <a:p>
            <a:pPr lvl="0">
              <a:buClr>
                <a:srgbClr val="009999"/>
              </a:buClr>
            </a:pPr>
            <a:endParaRPr lang="en-GB" sz="2400" b="1" dirty="0">
              <a:solidFill>
                <a:prstClr val="black"/>
              </a:solidFill>
              <a:latin typeface="Arial" panose="020B0604020202020204" pitchFamily="34" charset="0"/>
              <a:cs typeface="Arial" panose="020B0604020202020204" pitchFamily="34" charset="0"/>
            </a:endParaRPr>
          </a:p>
          <a:p>
            <a:pPr lvl="0">
              <a:buClr>
                <a:srgbClr val="009999"/>
              </a:buClr>
            </a:pPr>
            <a:r>
              <a:rPr lang="en-GB" sz="2400" b="1" dirty="0">
                <a:solidFill>
                  <a:prstClr val="black"/>
                </a:solidFill>
                <a:latin typeface="Arial Black" panose="020B0A04020102020204" pitchFamily="34" charset="0"/>
                <a:cs typeface="Arial" panose="020B0604020202020204" pitchFamily="34" charset="0"/>
              </a:rPr>
              <a:t>Lecturers</a:t>
            </a:r>
          </a:p>
          <a:p>
            <a:pPr marL="322509" lvl="0" indent="-322509">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Kylie Baalham  </a:t>
            </a:r>
          </a:p>
          <a:p>
            <a:pPr marL="322509" lvl="0" indent="-322509">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Graham Meek</a:t>
            </a:r>
          </a:p>
          <a:p>
            <a:pPr marL="322509" lvl="0" indent="-322509">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Mark Suddes </a:t>
            </a:r>
          </a:p>
          <a:p>
            <a:pPr marL="322509" lvl="0" indent="-322509">
              <a:buClr>
                <a:srgbClr val="009999"/>
              </a:buClr>
              <a:buFont typeface="Wingdings" panose="05000000000000000000" pitchFamily="2" charset="2"/>
              <a:buChar char="v"/>
            </a:pPr>
            <a:r>
              <a:rPr lang="en-GB" sz="2400" dirty="0" smtClean="0">
                <a:solidFill>
                  <a:prstClr val="black"/>
                </a:solidFill>
                <a:latin typeface="Arial" panose="020B0604020202020204" pitchFamily="34" charset="0"/>
                <a:cs typeface="Arial" panose="020B0604020202020204" pitchFamily="34" charset="0"/>
              </a:rPr>
              <a:t>Jennifer </a:t>
            </a:r>
            <a:r>
              <a:rPr lang="en-GB" sz="2400" dirty="0">
                <a:solidFill>
                  <a:prstClr val="black"/>
                </a:solidFill>
                <a:latin typeface="Arial" panose="020B0604020202020204" pitchFamily="34" charset="0"/>
                <a:cs typeface="Arial" panose="020B0604020202020204" pitchFamily="34" charset="0"/>
              </a:rPr>
              <a:t>Crafford</a:t>
            </a:r>
          </a:p>
          <a:p>
            <a:pPr marL="322509" lvl="0" indent="-322509">
              <a:buClr>
                <a:srgbClr val="009999"/>
              </a:buClr>
              <a:buFont typeface="Wingdings" panose="05000000000000000000" pitchFamily="2" charset="2"/>
              <a:buChar char="v"/>
            </a:pPr>
            <a:r>
              <a:rPr lang="en-GB" sz="2400" dirty="0">
                <a:solidFill>
                  <a:prstClr val="black"/>
                </a:solidFill>
                <a:latin typeface="Arial" panose="020B0604020202020204" pitchFamily="34" charset="0"/>
                <a:cs typeface="Arial" panose="020B0604020202020204" pitchFamily="34" charset="0"/>
              </a:rPr>
              <a:t>Manda O’Connell </a:t>
            </a:r>
          </a:p>
        </p:txBody>
      </p:sp>
    </p:spTree>
    <p:extLst>
      <p:ext uri="{BB962C8B-B14F-4D97-AF65-F5344CB8AC3E}">
        <p14:creationId xmlns:p14="http://schemas.microsoft.com/office/powerpoint/2010/main" val="1658128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Resources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2843" y="1393074"/>
            <a:ext cx="8364538" cy="440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592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762"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a:t>
            </a:r>
            <a:r>
              <a:rPr lang="en-GB" dirty="0" smtClean="0">
                <a:solidFill>
                  <a:schemeClr val="bg1"/>
                </a:solidFill>
                <a:latin typeface="Calibri"/>
                <a:ea typeface="+mj-lt"/>
                <a:cs typeface="+mj-lt"/>
              </a:rPr>
              <a:t>Timetable</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619" y="3763567"/>
            <a:ext cx="11688760" cy="1925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915411469"/>
              </p:ext>
            </p:extLst>
          </p:nvPr>
        </p:nvGraphicFramePr>
        <p:xfrm>
          <a:off x="323529" y="1458851"/>
          <a:ext cx="11500850" cy="2073100"/>
        </p:xfrm>
        <a:graphic>
          <a:graphicData uri="http://schemas.openxmlformats.org/drawingml/2006/table">
            <a:tbl>
              <a:tblPr/>
              <a:tblGrid>
                <a:gridCol w="419487"/>
                <a:gridCol w="734104"/>
                <a:gridCol w="5357106"/>
                <a:gridCol w="4990153"/>
              </a:tblGrid>
              <a:tr h="360500">
                <a:tc>
                  <a:txBody>
                    <a:bodyPr/>
                    <a:lstStyle/>
                    <a:p>
                      <a:pPr algn="l" fontAlgn="b"/>
                      <a:r>
                        <a:rPr lang="en-GB" sz="700" b="0" i="0" u="none" strike="noStrike">
                          <a:solidFill>
                            <a:srgbClr val="000000"/>
                          </a:solidFill>
                          <a:effectLst/>
                          <a:latin typeface="Calibri"/>
                        </a:rPr>
                        <a:t>Term 1</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23/09/2024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1" i="0" u="none" strike="noStrike">
                          <a:solidFill>
                            <a:srgbClr val="000000"/>
                          </a:solidFill>
                          <a:effectLst/>
                          <a:latin typeface="Arial"/>
                        </a:rPr>
                        <a:t>Management Concepts and Academic Practice - Kylie Baalham (DU4BABMF4A / DU4DACMP4A) HE308</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800" b="1" i="0" u="none" strike="noStrike" dirty="0">
                          <a:solidFill>
                            <a:srgbClr val="000000"/>
                          </a:solidFill>
                          <a:effectLst/>
                          <a:latin typeface="Arial"/>
                        </a:rPr>
                        <a:t>Managing Business Information - Mark Suddes (DU4BABMF4C / DU4DACMP4C) HE306</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30/09/2024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07/10/2024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14/10/2024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21/10/2024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28/10/2024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Reading Week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700" b="0" i="0" u="none" strike="noStrike">
                          <a:solidFill>
                            <a:srgbClr val="000000"/>
                          </a:solidFill>
                          <a:effectLst/>
                          <a:latin typeface="Calibri"/>
                        </a:rPr>
                        <a:t>Reading Week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04/11/2024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11/11/2024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48349">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18/11/2024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25/11/2024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02/12/2024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09/12/2024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16/12/2024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Coursework/assessment week </a:t>
                      </a:r>
                    </a:p>
                  </a:txBody>
                  <a:tcPr marL="3505" marR="3505" marT="350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Coursework/assessment week </a:t>
                      </a:r>
                    </a:p>
                  </a:txBody>
                  <a:tcPr marL="3505" marR="3505" marT="350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23/12/2024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Christmas Break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Christmas Break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0327">
                <a:tc>
                  <a:txBody>
                    <a:bodyPr/>
                    <a:lstStyle/>
                    <a:p>
                      <a:pPr algn="l" fontAlgn="b"/>
                      <a:r>
                        <a:rPr lang="en-GB" sz="700" b="0" i="0" u="none" strike="noStrike">
                          <a:solidFill>
                            <a:srgbClr val="000000"/>
                          </a:solidFill>
                          <a:effectLst/>
                          <a:latin typeface="Calibri"/>
                        </a:rPr>
                        <a:t>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700" b="0" i="0" u="none" strike="noStrike">
                          <a:solidFill>
                            <a:srgbClr val="000000"/>
                          </a:solidFill>
                          <a:effectLst/>
                          <a:latin typeface="Calibri"/>
                        </a:rPr>
                        <a:t>30/12/2024</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a:solidFill>
                            <a:srgbClr val="000000"/>
                          </a:solidFill>
                          <a:effectLst/>
                          <a:latin typeface="Calibri"/>
                        </a:rPr>
                        <a:t>Christmas Break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700" b="0" i="0" u="none" strike="noStrike" dirty="0">
                          <a:solidFill>
                            <a:srgbClr val="000000"/>
                          </a:solidFill>
                          <a:effectLst/>
                          <a:latin typeface="Calibri"/>
                        </a:rPr>
                        <a:t>Christmas Break </a:t>
                      </a:r>
                    </a:p>
                  </a:txBody>
                  <a:tcPr marL="3505" marR="3505" marT="35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19006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Academic and Pastoral Tutorials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For each module that you study, you will have the opportunity to have </a:t>
            </a:r>
            <a:r>
              <a:rPr lang="en-GB" dirty="0" smtClean="0">
                <a:latin typeface="Arial" panose="020B0604020202020204" pitchFamily="34" charset="0"/>
                <a:cs typeface="Arial" panose="020B0604020202020204" pitchFamily="34" charset="0"/>
              </a:rPr>
              <a:t>an individual tutorial </a:t>
            </a:r>
            <a:r>
              <a:rPr lang="en-GB" dirty="0">
                <a:latin typeface="Arial" panose="020B0604020202020204" pitchFamily="34" charset="0"/>
                <a:cs typeface="Arial" panose="020B0604020202020204" pitchFamily="34" charset="0"/>
              </a:rPr>
              <a:t>to discuss your work with your module tutor.</a:t>
            </a:r>
          </a:p>
          <a:p>
            <a:pPr>
              <a:buClr>
                <a:srgbClr val="009999"/>
              </a:buClr>
              <a:buFont typeface="Wingdings" panose="05000000000000000000" pitchFamily="2" charset="2"/>
              <a:buChar char="v"/>
            </a:pPr>
            <a:endParaRPr lang="en-GB"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Additionally, you will be able to have up to 1 x 30-minute pastoral tutorial with </a:t>
            </a:r>
            <a:r>
              <a:rPr lang="en-GB" dirty="0" smtClean="0">
                <a:latin typeface="Arial" panose="020B0604020202020204" pitchFamily="34" charset="0"/>
                <a:cs typeface="Arial" panose="020B0604020202020204" pitchFamily="34" charset="0"/>
              </a:rPr>
              <a:t>Kylie Baalham </a:t>
            </a:r>
            <a:r>
              <a:rPr lang="en-GB" dirty="0">
                <a:latin typeface="Arial" panose="020B0604020202020204" pitchFamily="34" charset="0"/>
                <a:cs typeface="Arial" panose="020B0604020202020204" pitchFamily="34" charset="0"/>
              </a:rPr>
              <a:t>per </a:t>
            </a:r>
            <a:r>
              <a:rPr lang="en-GB" dirty="0" smtClean="0">
                <a:latin typeface="Arial" panose="020B0604020202020204" pitchFamily="34" charset="0"/>
                <a:cs typeface="Arial" panose="020B0604020202020204" pitchFamily="34" charset="0"/>
              </a:rPr>
              <a:t>term.</a:t>
            </a:r>
            <a:r>
              <a:rPr lang="en-GB" dirty="0">
                <a:latin typeface="Arial" panose="020B0604020202020204" pitchFamily="34" charset="0"/>
                <a:cs typeface="Arial" panose="020B0604020202020204" pitchFamily="34" charset="0"/>
              </a:rPr>
              <a:t> </a:t>
            </a:r>
            <a:endParaRPr lang="en-GB" dirty="0" smtClean="0">
              <a:latin typeface="Arial" panose="020B0604020202020204" pitchFamily="34" charset="0"/>
              <a:cs typeface="Arial" panose="020B0604020202020204" pitchFamily="34" charset="0"/>
            </a:endParaRPr>
          </a:p>
          <a:p>
            <a:pPr>
              <a:buFont typeface="Arial"/>
              <a:buChar char="•"/>
            </a:pPr>
            <a:endParaRPr lang="en-GB" sz="2400" dirty="0">
              <a:latin typeface="Calibri"/>
              <a:cs typeface="Arial"/>
            </a:endParaRPr>
          </a:p>
          <a:p>
            <a:pPr marL="0" indent="0">
              <a:buNone/>
            </a:pPr>
            <a:endParaRPr lang="en-GB" sz="2400" dirty="0">
              <a:latin typeface="Calibri"/>
              <a:cs typeface="Arial"/>
            </a:endParaRP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1231083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smtClean="0">
                <a:solidFill>
                  <a:schemeClr val="bg1"/>
                </a:solidFill>
                <a:latin typeface="Calibri"/>
                <a:ea typeface="+mj-lt"/>
                <a:cs typeface="+mj-lt"/>
              </a:rPr>
              <a:t>Communication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marL="342900" lvl="0" indent="-342900">
              <a:lnSpc>
                <a:spcPct val="100000"/>
              </a:lnSpc>
              <a:spcBef>
                <a:spcPct val="20000"/>
              </a:spcBef>
              <a:buClr>
                <a:srgbClr val="009999"/>
              </a:buClr>
              <a:buFont typeface="Wingdings" panose="05000000000000000000" pitchFamily="2" charset="2"/>
              <a:buChar char="v"/>
            </a:pPr>
            <a:r>
              <a:rPr lang="en-GB" sz="2500" dirty="0">
                <a:solidFill>
                  <a:prstClr val="black"/>
                </a:solidFill>
                <a:latin typeface="Arial" panose="020B0604020202020204" pitchFamily="34" charset="0"/>
                <a:cs typeface="Arial" panose="020B0604020202020204" pitchFamily="34" charset="0"/>
              </a:rPr>
              <a:t>Please use e-mail to communicate with the course team</a:t>
            </a:r>
          </a:p>
          <a:p>
            <a:pPr marL="342900" lvl="0" indent="-342900">
              <a:lnSpc>
                <a:spcPct val="100000"/>
              </a:lnSpc>
              <a:spcBef>
                <a:spcPct val="20000"/>
              </a:spcBef>
              <a:buClr>
                <a:srgbClr val="009999"/>
              </a:buClr>
              <a:buFont typeface="Wingdings" panose="05000000000000000000" pitchFamily="2" charset="2"/>
              <a:buChar char="v"/>
            </a:pPr>
            <a:r>
              <a:rPr lang="en-GB" sz="2500" dirty="0">
                <a:solidFill>
                  <a:prstClr val="black"/>
                </a:solidFill>
                <a:latin typeface="Arial" panose="020B0604020202020204" pitchFamily="34" charset="0"/>
                <a:cs typeface="Arial" panose="020B0604020202020204" pitchFamily="34" charset="0"/>
              </a:rPr>
              <a:t>The team always communicate with students using their CI address</a:t>
            </a:r>
          </a:p>
          <a:p>
            <a:pPr marL="342900" lvl="0" indent="-342900">
              <a:lnSpc>
                <a:spcPct val="100000"/>
              </a:lnSpc>
              <a:spcBef>
                <a:spcPct val="20000"/>
              </a:spcBef>
              <a:buClr>
                <a:srgbClr val="660066"/>
              </a:buClr>
              <a:buFont typeface="Wingdings" panose="05000000000000000000" pitchFamily="2" charset="2"/>
              <a:buChar char="v"/>
            </a:pPr>
            <a:endParaRPr lang="en-GB" sz="2500" dirty="0">
              <a:solidFill>
                <a:prstClr val="black"/>
              </a:solidFill>
              <a:latin typeface="Arial" panose="020B0604020202020204" pitchFamily="34" charset="0"/>
              <a:cs typeface="Arial" panose="020B0604020202020204" pitchFamily="34" charset="0"/>
            </a:endParaRPr>
          </a:p>
          <a:p>
            <a:pPr marL="0" lvl="0" indent="0">
              <a:lnSpc>
                <a:spcPct val="100000"/>
              </a:lnSpc>
              <a:spcBef>
                <a:spcPct val="20000"/>
              </a:spcBef>
              <a:buClr>
                <a:srgbClr val="660066"/>
              </a:buClr>
              <a:buNone/>
            </a:pPr>
            <a:r>
              <a:rPr lang="en-GB" sz="2000" dirty="0">
                <a:solidFill>
                  <a:prstClr val="black"/>
                </a:solidFill>
                <a:latin typeface="Arial" panose="020B0604020202020204" pitchFamily="34" charset="0"/>
                <a:cs typeface="Arial" panose="020B0604020202020204" pitchFamily="34" charset="0"/>
              </a:rPr>
              <a:t>Programme Leader: </a:t>
            </a:r>
            <a:r>
              <a:rPr lang="en-GB" sz="2000" dirty="0">
                <a:solidFill>
                  <a:prstClr val="black"/>
                </a:solidFill>
                <a:latin typeface="Arial" panose="020B0604020202020204" pitchFamily="34" charset="0"/>
                <a:cs typeface="Arial" panose="020B0604020202020204" pitchFamily="34" charset="0"/>
                <a:hlinkClick r:id="rId5"/>
              </a:rPr>
              <a:t>kylie.baalham@colchester.ac.uk</a:t>
            </a:r>
            <a:r>
              <a:rPr lang="en-GB" sz="2000" dirty="0">
                <a:solidFill>
                  <a:prstClr val="black"/>
                </a:solidFill>
                <a:latin typeface="Arial" panose="020B0604020202020204" pitchFamily="34" charset="0"/>
                <a:cs typeface="Arial" panose="020B0604020202020204" pitchFamily="34" charset="0"/>
              </a:rPr>
              <a:t> </a:t>
            </a:r>
          </a:p>
          <a:p>
            <a:pPr marL="342900" lvl="0" indent="-342900">
              <a:lnSpc>
                <a:spcPct val="100000"/>
              </a:lnSpc>
              <a:spcBef>
                <a:spcPct val="20000"/>
              </a:spcBef>
              <a:buClr>
                <a:srgbClr val="660066"/>
              </a:buClr>
              <a:buFont typeface="Wingdings" panose="05000000000000000000" pitchFamily="2" charset="2"/>
              <a:buChar char="v"/>
            </a:pPr>
            <a:endParaRPr lang="en-GB" sz="2000" dirty="0">
              <a:solidFill>
                <a:prstClr val="black"/>
              </a:solidFill>
              <a:latin typeface="Arial" panose="020B0604020202020204" pitchFamily="34" charset="0"/>
              <a:cs typeface="Arial" panose="020B0604020202020204" pitchFamily="34" charset="0"/>
            </a:endParaRPr>
          </a:p>
          <a:p>
            <a:pPr marL="0" lvl="0" indent="0">
              <a:lnSpc>
                <a:spcPct val="100000"/>
              </a:lnSpc>
              <a:spcBef>
                <a:spcPct val="20000"/>
              </a:spcBef>
              <a:buClr>
                <a:srgbClr val="660066"/>
              </a:buClr>
              <a:buNone/>
            </a:pPr>
            <a:r>
              <a:rPr lang="en-GB" sz="2000" dirty="0">
                <a:solidFill>
                  <a:prstClr val="black"/>
                </a:solidFill>
                <a:latin typeface="Arial" panose="020B0604020202020204" pitchFamily="34" charset="0"/>
                <a:cs typeface="Arial" panose="020B0604020202020204" pitchFamily="34" charset="0"/>
              </a:rPr>
              <a:t>Head of School:   </a:t>
            </a:r>
            <a:r>
              <a:rPr lang="en-GB" sz="2000" dirty="0">
                <a:solidFill>
                  <a:prstClr val="black"/>
                </a:solidFill>
                <a:latin typeface="Arial" panose="020B0604020202020204" pitchFamily="34" charset="0"/>
                <a:cs typeface="Arial" panose="020B0604020202020204" pitchFamily="34" charset="0"/>
                <a:hlinkClick r:id="rId6"/>
              </a:rPr>
              <a:t>mark.cherry@colchester.ac.uk</a:t>
            </a:r>
            <a:endParaRPr lang="en-GB" sz="2000" dirty="0">
              <a:solidFill>
                <a:prstClr val="black"/>
              </a:solidFill>
              <a:latin typeface="Arial" panose="020B0604020202020204" pitchFamily="34" charset="0"/>
              <a:cs typeface="Arial" panose="020B0604020202020204" pitchFamily="34" charset="0"/>
            </a:endParaRPr>
          </a:p>
          <a:p>
            <a:pPr marL="0" indent="0">
              <a:buNone/>
            </a:pPr>
            <a:endParaRPr lang="en-GB" sz="2400" dirty="0">
              <a:latin typeface="Calibri"/>
              <a:cs typeface="Arial"/>
            </a:endParaRPr>
          </a:p>
          <a:p>
            <a:pPr marL="0" indent="0">
              <a:buNone/>
            </a:pPr>
            <a:endParaRPr lang="en-GB" sz="2400" dirty="0">
              <a:latin typeface="Calibri"/>
              <a:cs typeface="Arial"/>
            </a:endParaRP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2047294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smtClean="0">
                <a:solidFill>
                  <a:schemeClr val="bg1"/>
                </a:solidFill>
                <a:latin typeface="Calibri"/>
                <a:ea typeface="+mj-lt"/>
                <a:cs typeface="+mj-lt"/>
              </a:rPr>
              <a:t>Ice Breaker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marL="0" lvl="0" indent="0">
              <a:lnSpc>
                <a:spcPct val="100000"/>
              </a:lnSpc>
              <a:spcBef>
                <a:spcPct val="20000"/>
              </a:spcBef>
              <a:buClr>
                <a:srgbClr val="009999"/>
              </a:buClr>
              <a:buNone/>
            </a:pPr>
            <a:r>
              <a:rPr lang="en-US" sz="2500" b="1" dirty="0" smtClean="0">
                <a:solidFill>
                  <a:prstClr val="black"/>
                </a:solidFill>
                <a:latin typeface="Arial" panose="020B0604020202020204" pitchFamily="34" charset="0"/>
                <a:cs typeface="Arial" panose="020B0604020202020204" pitchFamily="34" charset="0"/>
              </a:rPr>
              <a:t>Pair </a:t>
            </a:r>
            <a:r>
              <a:rPr lang="en-US" sz="2500" b="1" dirty="0">
                <a:solidFill>
                  <a:prstClr val="black"/>
                </a:solidFill>
                <a:latin typeface="Arial" panose="020B0604020202020204" pitchFamily="34" charset="0"/>
                <a:cs typeface="Arial" panose="020B0604020202020204" pitchFamily="34" charset="0"/>
              </a:rPr>
              <a:t>Activity </a:t>
            </a:r>
          </a:p>
          <a:p>
            <a:pPr marL="0" lvl="0" indent="0">
              <a:lnSpc>
                <a:spcPct val="100000"/>
              </a:lnSpc>
              <a:spcBef>
                <a:spcPct val="20000"/>
              </a:spcBef>
              <a:buClr>
                <a:srgbClr val="009999"/>
              </a:buClr>
              <a:buNone/>
            </a:pPr>
            <a:r>
              <a:rPr lang="en-US" sz="2500" b="1" dirty="0" smtClean="0">
                <a:solidFill>
                  <a:prstClr val="black"/>
                </a:solidFill>
                <a:latin typeface="Arial" panose="020B0604020202020204" pitchFamily="34" charset="0"/>
                <a:cs typeface="Arial" panose="020B0604020202020204" pitchFamily="34" charset="0"/>
              </a:rPr>
              <a:t>Each </a:t>
            </a:r>
            <a:r>
              <a:rPr lang="en-US" sz="2500" b="1" dirty="0">
                <a:solidFill>
                  <a:prstClr val="black"/>
                </a:solidFill>
                <a:latin typeface="Arial" panose="020B0604020202020204" pitchFamily="34" charset="0"/>
                <a:cs typeface="Arial" panose="020B0604020202020204" pitchFamily="34" charset="0"/>
              </a:rPr>
              <a:t>person should ask their partner the following questions and write down the answers with a reason</a:t>
            </a:r>
            <a:r>
              <a:rPr lang="en-US" sz="2500" b="1" dirty="0" smtClean="0">
                <a:solidFill>
                  <a:prstClr val="black"/>
                </a:solidFill>
                <a:latin typeface="Arial" panose="020B0604020202020204" pitchFamily="34" charset="0"/>
                <a:cs typeface="Arial" panose="020B0604020202020204" pitchFamily="34" charset="0"/>
              </a:rPr>
              <a:t>:</a:t>
            </a:r>
            <a:endParaRPr lang="en-US" sz="2500" dirty="0">
              <a:solidFill>
                <a:prstClr val="black"/>
              </a:solidFill>
              <a:latin typeface="Arial" panose="020B0604020202020204" pitchFamily="34" charset="0"/>
              <a:cs typeface="Arial" panose="020B0604020202020204" pitchFamily="34" charset="0"/>
            </a:endParaRP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 Would you rather..</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Have the ability to fly or be invisible?</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Spend a day at the beach or in the mountains?</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Travel back in time or to the future?</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Have unlimited time or unlimited money?</a:t>
            </a:r>
          </a:p>
          <a:p>
            <a:pPr marL="342900" lvl="0" indent="-342900">
              <a:lnSpc>
                <a:spcPct val="100000"/>
              </a:lnSpc>
              <a:spcBef>
                <a:spcPct val="2000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have a job you love that pays less, or a job you dislike that pays well?</a:t>
            </a:r>
          </a:p>
          <a:p>
            <a:pPr marL="342900" lvl="0" indent="-342900">
              <a:lnSpc>
                <a:spcPct val="100000"/>
              </a:lnSpc>
              <a:spcBef>
                <a:spcPct val="20000"/>
              </a:spcBef>
              <a:buClr>
                <a:srgbClr val="009999"/>
              </a:buClr>
              <a:buFont typeface="Wingdings" panose="05000000000000000000" pitchFamily="2" charset="2"/>
              <a:buChar char="v"/>
            </a:pPr>
            <a:endParaRPr lang="en-GB" sz="2400" dirty="0">
              <a:latin typeface="Calibri"/>
              <a:cs typeface="Arial"/>
            </a:endParaRPr>
          </a:p>
          <a:p>
            <a:pPr marL="0" indent="0">
              <a:buNone/>
            </a:pPr>
            <a:endParaRPr lang="en-GB" sz="2400" dirty="0">
              <a:latin typeface="Calibri"/>
              <a:cs typeface="Arial"/>
            </a:endParaRPr>
          </a:p>
          <a:p>
            <a:pPr marL="0" indent="0">
              <a:buNone/>
            </a:pPr>
            <a:endParaRPr lang="en-GB" sz="1700" dirty="0">
              <a:cs typeface="Arial"/>
            </a:endParaRPr>
          </a:p>
          <a:p>
            <a:endParaRPr lang="en-GB" dirty="0">
              <a:cs typeface="Calibri"/>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4437" y="2878453"/>
            <a:ext cx="2541588"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353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smtClean="0">
                <a:latin typeface="Arial" panose="020B0604020202020204" pitchFamily="34" charset="0"/>
                <a:cs typeface="Arial" panose="020B0604020202020204" pitchFamily="34" charset="0"/>
              </a:rPr>
              <a:t>Part </a:t>
            </a:r>
            <a:r>
              <a:rPr lang="en-GB" b="1" dirty="0" smtClean="0">
                <a:latin typeface="Arial" panose="020B0604020202020204" pitchFamily="34" charset="0"/>
                <a:cs typeface="Arial" panose="020B0604020202020204" pitchFamily="34" charset="0"/>
              </a:rPr>
              <a:t>1: </a:t>
            </a:r>
            <a:r>
              <a:rPr lang="en-GB" b="1" dirty="0">
                <a:latin typeface="Arial" panose="020B0604020202020204" pitchFamily="34" charset="0"/>
                <a:cs typeface="Arial" panose="020B0604020202020204" pitchFamily="34" charset="0"/>
              </a:rPr>
              <a:t>Introduction</a:t>
            </a:r>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0861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4: Life on Campus</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65239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Getting Around</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5" name="TextBox 4">
            <a:extLst>
              <a:ext uri="{FF2B5EF4-FFF2-40B4-BE49-F238E27FC236}">
                <a16:creationId xmlns="" xmlns:a16="http://schemas.microsoft.com/office/drawing/2014/main" id="{E9775B63-2FAF-7547-F4EA-65C50E1CA4F6}"/>
              </a:ext>
            </a:extLst>
          </p:cNvPr>
          <p:cNvSpPr txBox="1"/>
          <p:nvPr/>
        </p:nvSpPr>
        <p:spPr>
          <a:xfrm>
            <a:off x="244305" y="1374251"/>
            <a:ext cx="450219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Arial" panose="020B0604020202020204" pitchFamily="34" charset="0"/>
                <a:cs typeface="Arial" panose="020B0604020202020204" pitchFamily="34" charset="0"/>
              </a:rPr>
              <a:t>Whilst some of your lectures are likely be held in the UCC building (labelled A), some </a:t>
            </a:r>
            <a:r>
              <a:rPr lang="en-GB" sz="2400" dirty="0" smtClean="0">
                <a:latin typeface="Arial" panose="020B0604020202020204" pitchFamily="34" charset="0"/>
                <a:cs typeface="Arial" panose="020B0604020202020204" pitchFamily="34" charset="0"/>
              </a:rPr>
              <a:t>may </a:t>
            </a:r>
            <a:r>
              <a:rPr lang="en-GB" sz="2400" dirty="0">
                <a:latin typeface="Arial" panose="020B0604020202020204" pitchFamily="34" charset="0"/>
                <a:cs typeface="Arial" panose="020B0604020202020204" pitchFamily="34" charset="0"/>
              </a:rPr>
              <a:t>be in our other buildings so it will be good to familiarise yourself with the layout of campus.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We have a student lounge for UCC students to relax and eat in on the ground floor of the UCC building in room HE05.</a:t>
            </a:r>
          </a:p>
        </p:txBody>
      </p:sp>
      <p:pic>
        <p:nvPicPr>
          <p:cNvPr id="10" name="Picture 5" descr="A map of a university">
            <a:extLst>
              <a:ext uri="{FF2B5EF4-FFF2-40B4-BE49-F238E27FC236}">
                <a16:creationId xmlns="" xmlns:a16="http://schemas.microsoft.com/office/drawing/2014/main" id="{BDCCE96E-678A-856E-D0AF-1E769A260E7E}"/>
              </a:ext>
            </a:extLst>
          </p:cNvPr>
          <p:cNvPicPr>
            <a:picLocks noChangeAspect="1"/>
          </p:cNvPicPr>
          <p:nvPr/>
        </p:nvPicPr>
        <p:blipFill>
          <a:blip r:embed="rId5"/>
          <a:stretch>
            <a:fillRect/>
          </a:stretch>
        </p:blipFill>
        <p:spPr>
          <a:xfrm>
            <a:off x="4803005" y="1289258"/>
            <a:ext cx="6700842" cy="4571192"/>
          </a:xfrm>
          <a:prstGeom prst="rect">
            <a:avLst/>
          </a:prstGeom>
        </p:spPr>
      </p:pic>
    </p:spTree>
    <p:extLst>
      <p:ext uri="{BB962C8B-B14F-4D97-AF65-F5344CB8AC3E}">
        <p14:creationId xmlns:p14="http://schemas.microsoft.com/office/powerpoint/2010/main" val="3628276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Travelling to UCC and Parking</a:t>
            </a:r>
          </a:p>
          <a:p>
            <a:endParaRPr lang="en-GB" dirty="0">
              <a:cs typeface="Calibri Light"/>
            </a:endParaRPr>
          </a:p>
        </p:txBody>
      </p:sp>
      <p:sp>
        <p:nvSpPr>
          <p:cNvPr id="6" name="Text Placeholder 5">
            <a:extLst>
              <a:ext uri="{FF2B5EF4-FFF2-40B4-BE49-F238E27FC236}">
                <a16:creationId xmlns="" xmlns:a16="http://schemas.microsoft.com/office/drawing/2014/main" id="{FD8136B8-6F48-2716-BEAB-5B9D66F19E1E}"/>
              </a:ext>
            </a:extLst>
          </p:cNvPr>
          <p:cNvSpPr>
            <a:spLocks noGrp="1"/>
          </p:cNvSpPr>
          <p:nvPr>
            <p:ph type="body" idx="1"/>
          </p:nvPr>
        </p:nvSpPr>
        <p:spPr>
          <a:xfrm>
            <a:off x="839788" y="1376363"/>
            <a:ext cx="5157787" cy="823912"/>
          </a:xfrm>
        </p:spPr>
        <p:txBody>
          <a:bodyPr/>
          <a:lstStyle/>
          <a:p>
            <a:r>
              <a:rPr lang="en-GB" dirty="0">
                <a:cs typeface="Calibri"/>
              </a:rPr>
              <a:t>Bus or Train</a:t>
            </a:r>
            <a:endParaRPr lang="en-GB" dirty="0"/>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sz="half" idx="2"/>
          </p:nvPr>
        </p:nvSpPr>
        <p:spPr>
          <a:xfrm>
            <a:off x="872445" y="2287361"/>
            <a:ext cx="5157787" cy="3684588"/>
          </a:xfrm>
        </p:spPr>
        <p:txBody>
          <a:bodyPr vert="horz" lIns="91440" tIns="45720" rIns="91440" bIns="45720" rtlCol="0" anchor="t">
            <a:normAutofit/>
          </a:bodyPr>
          <a:lstStyle/>
          <a:p>
            <a:pPr>
              <a:buFont typeface="Arial"/>
              <a:buChar char="•"/>
            </a:pPr>
            <a:r>
              <a:rPr lang="en-GB" sz="2200" dirty="0">
                <a:latin typeface="Calibri"/>
                <a:cs typeface="Arial"/>
              </a:rPr>
              <a:t>Email </a:t>
            </a:r>
            <a:r>
              <a:rPr lang="en-GB" sz="2200" dirty="0">
                <a:latin typeface="Calibri"/>
                <a:cs typeface="Arial"/>
                <a:hlinkClick r:id="rId5"/>
              </a:rPr>
              <a:t>student.finance@colchester.ac.uk</a:t>
            </a:r>
            <a:r>
              <a:rPr lang="en-GB" sz="2200" dirty="0">
                <a:latin typeface="Calibri"/>
                <a:cs typeface="Arial"/>
              </a:rPr>
              <a:t> or visit student services on the ground floor of B Block for information about bus passes or train tickets. </a:t>
            </a:r>
          </a:p>
          <a:p>
            <a:pPr marL="0" indent="0">
              <a:buNone/>
            </a:pPr>
            <a:endParaRPr lang="en-GB" sz="1700" dirty="0">
              <a:latin typeface="Calibri"/>
              <a:cs typeface="Arial"/>
            </a:endParaRPr>
          </a:p>
          <a:p>
            <a:endParaRPr lang="en-GB" dirty="0">
              <a:cs typeface="Calibri"/>
            </a:endParaRPr>
          </a:p>
        </p:txBody>
      </p:sp>
      <p:sp>
        <p:nvSpPr>
          <p:cNvPr id="11" name="Text Placeholder 10">
            <a:extLst>
              <a:ext uri="{FF2B5EF4-FFF2-40B4-BE49-F238E27FC236}">
                <a16:creationId xmlns="" xmlns:a16="http://schemas.microsoft.com/office/drawing/2014/main" id="{AE4681F2-59F5-DEF3-3C79-0D89E07ED2A1}"/>
              </a:ext>
            </a:extLst>
          </p:cNvPr>
          <p:cNvSpPr>
            <a:spLocks noGrp="1"/>
          </p:cNvSpPr>
          <p:nvPr>
            <p:ph type="body" sz="quarter" idx="3"/>
          </p:nvPr>
        </p:nvSpPr>
        <p:spPr>
          <a:xfrm>
            <a:off x="6172200" y="1376363"/>
            <a:ext cx="5183188" cy="823912"/>
          </a:xfrm>
        </p:spPr>
        <p:txBody>
          <a:bodyPr/>
          <a:lstStyle/>
          <a:p>
            <a:r>
              <a:rPr lang="en-GB" dirty="0">
                <a:cs typeface="Calibri"/>
              </a:rPr>
              <a:t>Car</a:t>
            </a:r>
            <a:endParaRPr lang="en-GB" dirty="0"/>
          </a:p>
        </p:txBody>
      </p:sp>
      <p:sp>
        <p:nvSpPr>
          <p:cNvPr id="12" name="Content Placeholder 11">
            <a:extLst>
              <a:ext uri="{FF2B5EF4-FFF2-40B4-BE49-F238E27FC236}">
                <a16:creationId xmlns="" xmlns:a16="http://schemas.microsoft.com/office/drawing/2014/main" id="{58816EC2-4A39-1F7E-D1CA-6EDE6799E49E}"/>
              </a:ext>
            </a:extLst>
          </p:cNvPr>
          <p:cNvSpPr>
            <a:spLocks noGrp="1"/>
          </p:cNvSpPr>
          <p:nvPr>
            <p:ph sz="quarter" idx="4"/>
          </p:nvPr>
        </p:nvSpPr>
        <p:spPr>
          <a:xfrm>
            <a:off x="6172200" y="2287361"/>
            <a:ext cx="5183188" cy="3684588"/>
          </a:xfrm>
        </p:spPr>
        <p:txBody>
          <a:bodyPr vert="horz" lIns="91440" tIns="45720" rIns="91440" bIns="45720" rtlCol="0" anchor="t">
            <a:normAutofit/>
          </a:bodyPr>
          <a:lstStyle/>
          <a:p>
            <a:r>
              <a:rPr lang="en-GB" sz="2200" dirty="0">
                <a:cs typeface="Calibri"/>
              </a:rPr>
              <a:t>If you're travelling by car, we have ANPR system which allows you entry and exit from the campus in the Eastgate entrance. </a:t>
            </a:r>
          </a:p>
          <a:p>
            <a:r>
              <a:rPr lang="en-GB" sz="2200" dirty="0">
                <a:cs typeface="Calibri"/>
              </a:rPr>
              <a:t>£2.50 per day via Just Park app. </a:t>
            </a:r>
            <a:r>
              <a:rPr lang="en-GB" sz="2200" dirty="0">
                <a:ea typeface="+mn-lt"/>
                <a:cs typeface="+mn-lt"/>
              </a:rPr>
              <a:t>You can do this now, or on the day you park, by text or phone.  Further information can be found </a:t>
            </a:r>
            <a:r>
              <a:rPr lang="en-GB" sz="2200" dirty="0">
                <a:solidFill>
                  <a:srgbClr val="0563C1"/>
                </a:solidFill>
                <a:ea typeface="+mn-lt"/>
                <a:cs typeface="+mn-lt"/>
                <a:hlinkClick r:id="rId6"/>
              </a:rPr>
              <a:t>here</a:t>
            </a:r>
            <a:r>
              <a:rPr lang="en-GB" sz="2200" dirty="0" smtClean="0">
                <a:ea typeface="+mn-lt"/>
                <a:cs typeface="+mn-lt"/>
              </a:rPr>
              <a:t>. </a:t>
            </a:r>
            <a:r>
              <a:rPr lang="en-US" sz="2200" dirty="0">
                <a:ea typeface="+mn-lt"/>
                <a:cs typeface="+mn-lt"/>
              </a:rPr>
              <a:t>QR codes are located in the car park. </a:t>
            </a:r>
          </a:p>
          <a:p>
            <a:endParaRPr lang="en-GB" sz="2200" dirty="0">
              <a:ea typeface="+mn-lt"/>
              <a:cs typeface="+mn-lt"/>
            </a:endParaRPr>
          </a:p>
          <a:p>
            <a:endParaRPr lang="en-GB" sz="2200" dirty="0">
              <a:cs typeface="Calibri"/>
            </a:endParaRPr>
          </a:p>
        </p:txBody>
      </p:sp>
      <p:sp>
        <p:nvSpPr>
          <p:cNvPr id="14" name="Text Placeholder 5">
            <a:extLst>
              <a:ext uri="{FF2B5EF4-FFF2-40B4-BE49-F238E27FC236}">
                <a16:creationId xmlns="" xmlns:a16="http://schemas.microsoft.com/office/drawing/2014/main" id="{94E84194-D316-9DCE-55B2-353FB0A10045}"/>
              </a:ext>
            </a:extLst>
          </p:cNvPr>
          <p:cNvSpPr txBox="1">
            <a:spLocks/>
          </p:cNvSpPr>
          <p:nvPr/>
        </p:nvSpPr>
        <p:spPr>
          <a:xfrm>
            <a:off x="872445" y="371679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cs typeface="Calibri"/>
              </a:rPr>
              <a:t>Bike or Motorbike</a:t>
            </a:r>
            <a:endParaRPr lang="en-GB" dirty="0"/>
          </a:p>
        </p:txBody>
      </p:sp>
      <p:sp>
        <p:nvSpPr>
          <p:cNvPr id="19" name="Content Placeholder 11">
            <a:extLst>
              <a:ext uri="{FF2B5EF4-FFF2-40B4-BE49-F238E27FC236}">
                <a16:creationId xmlns="" xmlns:a16="http://schemas.microsoft.com/office/drawing/2014/main" id="{6117C3AB-3A60-A58E-695A-EBFDD311B68A}"/>
              </a:ext>
            </a:extLst>
          </p:cNvPr>
          <p:cNvSpPr txBox="1">
            <a:spLocks/>
          </p:cNvSpPr>
          <p:nvPr/>
        </p:nvSpPr>
        <p:spPr>
          <a:xfrm>
            <a:off x="827315" y="4627790"/>
            <a:ext cx="51831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cs typeface="Calibri"/>
              </a:rPr>
              <a:t>Parking is free.</a:t>
            </a:r>
          </a:p>
          <a:p>
            <a:r>
              <a:rPr lang="en-GB" sz="2200" dirty="0">
                <a:cs typeface="Calibri"/>
              </a:rPr>
              <a:t>Cycle bays are at the front of the main building.</a:t>
            </a:r>
          </a:p>
        </p:txBody>
      </p:sp>
    </p:spTree>
    <p:extLst>
      <p:ext uri="{BB962C8B-B14F-4D97-AF65-F5344CB8AC3E}">
        <p14:creationId xmlns:p14="http://schemas.microsoft.com/office/powerpoint/2010/main" val="3135810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and Drink on Campus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9999"/>
              </a:buClr>
              <a:buNone/>
            </a:pPr>
            <a:r>
              <a:rPr lang="en-GB" sz="2400" dirty="0">
                <a:latin typeface="Arial" panose="020B0604020202020204" pitchFamily="34" charset="0"/>
                <a:ea typeface="+mn-lt"/>
                <a:cs typeface="Arial" panose="020B0604020202020204" pitchFamily="34" charset="0"/>
              </a:rPr>
              <a:t>The</a:t>
            </a:r>
            <a:r>
              <a:rPr lang="en-GB" sz="2400" dirty="0">
                <a:latin typeface="Arial" panose="020B0604020202020204" pitchFamily="34" charset="0"/>
                <a:cs typeface="Arial" panose="020B0604020202020204" pitchFamily="34" charset="0"/>
              </a:rPr>
              <a:t> following refectories are open serving </a:t>
            </a:r>
            <a:r>
              <a:rPr lang="en-GB" sz="2400" dirty="0">
                <a:latin typeface="Arial" panose="020B0604020202020204" pitchFamily="34" charset="0"/>
                <a:ea typeface="+mn-lt"/>
                <a:cs typeface="Arial" panose="020B0604020202020204" pitchFamily="34" charset="0"/>
              </a:rPr>
              <a:t>a </a:t>
            </a:r>
            <a:r>
              <a:rPr lang="en-GB" sz="2400" dirty="0">
                <a:latin typeface="Arial" panose="020B0604020202020204" pitchFamily="34" charset="0"/>
                <a:cs typeface="Arial" panose="020B0604020202020204" pitchFamily="34" charset="0"/>
              </a:rPr>
              <a:t>range </a:t>
            </a:r>
            <a:r>
              <a:rPr lang="en-GB" sz="2400" dirty="0">
                <a:latin typeface="Arial" panose="020B0604020202020204" pitchFamily="34" charset="0"/>
                <a:ea typeface="+mn-lt"/>
                <a:cs typeface="Arial" panose="020B0604020202020204" pitchFamily="34" charset="0"/>
              </a:rPr>
              <a:t>of hot </a:t>
            </a:r>
            <a:r>
              <a:rPr lang="en-GB" sz="2400" dirty="0">
                <a:latin typeface="Arial" panose="020B0604020202020204" pitchFamily="34" charset="0"/>
                <a:cs typeface="Arial" panose="020B0604020202020204" pitchFamily="34" charset="0"/>
              </a:rPr>
              <a:t>and cold food and drinks:</a:t>
            </a:r>
            <a:r>
              <a:rPr lang="en-GB" sz="2400" b="1" dirty="0">
                <a:latin typeface="Arial" panose="020B0604020202020204" pitchFamily="34" charset="0"/>
                <a:cs typeface="Arial" panose="020B0604020202020204" pitchFamily="34" charset="0"/>
              </a:rPr>
              <a:t>   </a:t>
            </a:r>
          </a:p>
          <a:p>
            <a:pPr lvl="1">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Eat Central (C Block) </a:t>
            </a:r>
          </a:p>
          <a:p>
            <a:pPr lvl="1">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Costa (UCC Building)</a:t>
            </a:r>
          </a:p>
          <a:p>
            <a:pPr lvl="1">
              <a:buClr>
                <a:srgbClr val="009999"/>
              </a:buClr>
              <a:buFont typeface="Wingdings" panose="05000000000000000000" pitchFamily="2" charset="2"/>
              <a:buChar char="v"/>
            </a:pPr>
            <a:r>
              <a:rPr lang="en-GB" dirty="0">
                <a:latin typeface="Arial" panose="020B0604020202020204" pitchFamily="34" charset="0"/>
                <a:cs typeface="Arial" panose="020B0604020202020204" pitchFamily="34" charset="0"/>
              </a:rPr>
              <a:t>Starbucks (K Block) coffee shop/light bites.</a:t>
            </a:r>
          </a:p>
          <a:p>
            <a:pPr>
              <a:buClr>
                <a:srgbClr val="009999"/>
              </a:buClr>
              <a:buFont typeface="Wingdings" panose="05000000000000000000" pitchFamily="2" charset="2"/>
              <a:buChar char="v"/>
            </a:pPr>
            <a:endParaRPr lang="en-GB" sz="2400"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GB" sz="2400" i="1" dirty="0">
                <a:latin typeface="Arial" panose="020B0604020202020204" pitchFamily="34" charset="0"/>
                <a:cs typeface="Arial" panose="020B0604020202020204" pitchFamily="34" charset="0"/>
              </a:rPr>
              <a:t>Opening times are displayed locally</a:t>
            </a:r>
            <a:r>
              <a:rPr lang="en-GB" sz="2400" i="1"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GB" sz="2400" dirty="0">
                <a:latin typeface="Arial" panose="020B0604020202020204" pitchFamily="34" charset="0"/>
                <a:cs typeface="Arial" panose="020B0604020202020204" pitchFamily="34" charset="0"/>
              </a:rPr>
              <a:t>Within the CH&amp;FS building there is CH&amp;FS Takeaway on a Friday, and we also have the fantastic restaurant, </a:t>
            </a:r>
            <a:r>
              <a:rPr lang="en-GB" sz="2400" dirty="0">
                <a:latin typeface="Arial" panose="020B0604020202020204" pitchFamily="34" charset="0"/>
                <a:cs typeface="Arial" panose="020B0604020202020204" pitchFamily="34" charset="0"/>
                <a:hlinkClick r:id="rId5"/>
              </a:rPr>
              <a:t>The Balkerne</a:t>
            </a:r>
            <a:r>
              <a:rPr lang="en-GB" sz="2400" dirty="0">
                <a:latin typeface="Arial" panose="020B0604020202020204" pitchFamily="34" charset="0"/>
                <a:cs typeface="Arial" panose="020B0604020202020204" pitchFamily="34" charset="0"/>
              </a:rPr>
              <a:t>, which is open to the public.</a:t>
            </a:r>
            <a:endParaRPr lang="en-US" sz="2400" dirty="0">
              <a:latin typeface="Arial" panose="020B0604020202020204" pitchFamily="34" charset="0"/>
              <a:cs typeface="Arial" panose="020B0604020202020204" pitchFamily="34" charset="0"/>
            </a:endParaRPr>
          </a:p>
          <a:p>
            <a:endParaRPr lang="en-US" sz="2000" dirty="0">
              <a:latin typeface="Arial"/>
              <a:cs typeface="Arial"/>
            </a:endParaRPr>
          </a:p>
          <a:p>
            <a:endParaRPr lang="en-GB" sz="2600" dirty="0">
              <a:cs typeface="Calibri" panose="020F0502020204030204"/>
            </a:endParaRPr>
          </a:p>
        </p:txBody>
      </p:sp>
      <p:pic>
        <p:nvPicPr>
          <p:cNvPr id="5" name="Picture 4" descr="A building with a curved roof and glass windows&#10;&#10;Description automatically generated">
            <a:extLst>
              <a:ext uri="{FF2B5EF4-FFF2-40B4-BE49-F238E27FC236}">
                <a16:creationId xmlns="" xmlns:a16="http://schemas.microsoft.com/office/drawing/2014/main" id="{E38F63AF-5A26-DB9C-5409-66BA7C1ECC6B}"/>
              </a:ext>
            </a:extLst>
          </p:cNvPr>
          <p:cNvPicPr>
            <a:picLocks noChangeAspect="1"/>
          </p:cNvPicPr>
          <p:nvPr/>
        </p:nvPicPr>
        <p:blipFill>
          <a:blip r:embed="rId6"/>
          <a:stretch>
            <a:fillRect/>
          </a:stretch>
        </p:blipFill>
        <p:spPr>
          <a:xfrm>
            <a:off x="8893754" y="2151733"/>
            <a:ext cx="2928007" cy="2565419"/>
          </a:xfrm>
          <a:prstGeom prst="rect">
            <a:avLst/>
          </a:prstGeom>
        </p:spPr>
      </p:pic>
    </p:spTree>
    <p:extLst>
      <p:ext uri="{BB962C8B-B14F-4D97-AF65-F5344CB8AC3E}">
        <p14:creationId xmlns:p14="http://schemas.microsoft.com/office/powerpoint/2010/main" val="1256233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Food, Drink and Breaks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12245" y="1364188"/>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9999"/>
              </a:buClr>
              <a:buFont typeface="Wingdings" panose="05000000000000000000" pitchFamily="2" charset="2"/>
              <a:buChar char="v"/>
            </a:pPr>
            <a:r>
              <a:rPr lang="en-GB" sz="2200" dirty="0">
                <a:latin typeface="Arial" panose="020B0604020202020204" pitchFamily="34" charset="0"/>
                <a:ea typeface="+mn-lt"/>
                <a:cs typeface="Arial" panose="020B0604020202020204" pitchFamily="34" charset="0"/>
              </a:rPr>
              <a:t>All students attending UCC for a full day will have time to have lunch and there will be plenty of opportunities for breaks during the day. </a:t>
            </a:r>
          </a:p>
          <a:p>
            <a:pPr>
              <a:buClr>
                <a:srgbClr val="009999"/>
              </a:buClr>
              <a:buFont typeface="Wingdings" panose="05000000000000000000" pitchFamily="2" charset="2"/>
              <a:buChar char="v"/>
            </a:pPr>
            <a:r>
              <a:rPr lang="en-GB" sz="2200" dirty="0">
                <a:latin typeface="Arial" panose="020B0604020202020204" pitchFamily="34" charset="0"/>
                <a:cs typeface="Arial" panose="020B0604020202020204" pitchFamily="34" charset="0"/>
              </a:rPr>
              <a:t>We encourage you to relax and use the UCC student lounge in HE05 where there is a kitchen with a microwave and fridge that you're welcome to use too. </a:t>
            </a:r>
            <a:endParaRPr lang="en-US" sz="2200" dirty="0">
              <a:latin typeface="Arial" panose="020B0604020202020204" pitchFamily="34" charset="0"/>
              <a:cs typeface="Arial" panose="020B0604020202020204" pitchFamily="34" charset="0"/>
            </a:endParaRPr>
          </a:p>
          <a:p>
            <a:pPr>
              <a:buClr>
                <a:srgbClr val="009999"/>
              </a:buClr>
              <a:buFont typeface="Wingdings" panose="05000000000000000000" pitchFamily="2" charset="2"/>
              <a:buChar char="v"/>
            </a:pPr>
            <a:r>
              <a:rPr lang="en-GB" sz="2200" dirty="0">
                <a:latin typeface="Arial" panose="020B0604020202020204" pitchFamily="34" charset="0"/>
                <a:cs typeface="Arial" panose="020B0604020202020204" pitchFamily="34" charset="0"/>
              </a:rPr>
              <a:t>You're welcome bring your own food and drink to UCC, or purchase it using a </a:t>
            </a:r>
            <a:r>
              <a:rPr lang="en-GB" sz="2200" b="1" dirty="0">
                <a:latin typeface="Arial" panose="020B0604020202020204" pitchFamily="34" charset="0"/>
                <a:cs typeface="Arial" panose="020B0604020202020204" pitchFamily="34" charset="0"/>
              </a:rPr>
              <a:t>cashless method</a:t>
            </a:r>
            <a:r>
              <a:rPr lang="en-GB" sz="2200" dirty="0">
                <a:latin typeface="Arial" panose="020B0604020202020204" pitchFamily="34" charset="0"/>
                <a:cs typeface="Arial" panose="020B0604020202020204" pitchFamily="34" charset="0"/>
              </a:rPr>
              <a:t>, in our many refectories. </a:t>
            </a:r>
          </a:p>
          <a:p>
            <a:pPr>
              <a:buClr>
                <a:srgbClr val="009999"/>
              </a:buClr>
              <a:buFont typeface="Wingdings" panose="05000000000000000000" pitchFamily="2" charset="2"/>
              <a:buChar char="v"/>
            </a:pPr>
            <a:r>
              <a:rPr lang="en-GB" sz="2200" dirty="0">
                <a:latin typeface="Arial" panose="020B0604020202020204" pitchFamily="34" charset="0"/>
                <a:cs typeface="Arial" panose="020B0604020202020204" pitchFamily="34" charset="0"/>
              </a:rPr>
              <a:t>Please refer to your course leaders and lecturers about eating and drinking in classrooms.</a:t>
            </a:r>
          </a:p>
          <a:p>
            <a:pPr>
              <a:buClr>
                <a:srgbClr val="009999"/>
              </a:buClr>
              <a:buFont typeface="Wingdings" panose="05000000000000000000" pitchFamily="2" charset="2"/>
              <a:buChar char="v"/>
            </a:pPr>
            <a:r>
              <a:rPr lang="en-GB" sz="2200" dirty="0">
                <a:latin typeface="Arial" panose="020B0604020202020204" pitchFamily="34" charset="0"/>
                <a:cs typeface="Arial" panose="020B0604020202020204" pitchFamily="34" charset="0"/>
              </a:rPr>
              <a:t>There is a dedicated smoking and vaping area by the entrance of the student car park (Eastgate entrance).</a:t>
            </a:r>
          </a:p>
          <a:p>
            <a:endParaRPr lang="en-GB" sz="2600" dirty="0">
              <a:cs typeface="Calibri" panose="020F0502020204030204"/>
            </a:endParaRPr>
          </a:p>
        </p:txBody>
      </p:sp>
      <p:pic>
        <p:nvPicPr>
          <p:cNvPr id="5" name="Picture 4" descr="A group of people sitting on a floor&#10;&#10;Description automatically generated">
            <a:extLst>
              <a:ext uri="{FF2B5EF4-FFF2-40B4-BE49-F238E27FC236}">
                <a16:creationId xmlns="" xmlns:a16="http://schemas.microsoft.com/office/drawing/2014/main" id="{E38F63AF-5A26-DB9C-5409-66BA7C1ECC6B}"/>
              </a:ext>
            </a:extLst>
          </p:cNvPr>
          <p:cNvPicPr>
            <a:picLocks noChangeAspect="1"/>
          </p:cNvPicPr>
          <p:nvPr/>
        </p:nvPicPr>
        <p:blipFill>
          <a:blip r:embed="rId5"/>
          <a:stretch>
            <a:fillRect/>
          </a:stretch>
        </p:blipFill>
        <p:spPr>
          <a:xfrm>
            <a:off x="9013497" y="1589314"/>
            <a:ext cx="2742950" cy="4114800"/>
          </a:xfrm>
          <a:prstGeom prst="rect">
            <a:avLst/>
          </a:prstGeom>
        </p:spPr>
      </p:pic>
    </p:spTree>
    <p:extLst>
      <p:ext uri="{BB962C8B-B14F-4D97-AF65-F5344CB8AC3E}">
        <p14:creationId xmlns:p14="http://schemas.microsoft.com/office/powerpoint/2010/main" val="147763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printer with a black screen&#10;&#10;Description automatically generated">
            <a:extLst>
              <a:ext uri="{FF2B5EF4-FFF2-40B4-BE49-F238E27FC236}">
                <a16:creationId xmlns="" xmlns:a16="http://schemas.microsoft.com/office/drawing/2014/main" id="{24979E1E-E249-D035-0708-532752D4E183}"/>
              </a:ext>
            </a:extLst>
          </p:cNvPr>
          <p:cNvPicPr>
            <a:picLocks noChangeAspect="1"/>
          </p:cNvPicPr>
          <p:nvPr/>
        </p:nvPicPr>
        <p:blipFill>
          <a:blip r:embed="rId3"/>
          <a:stretch>
            <a:fillRect/>
          </a:stretch>
        </p:blipFill>
        <p:spPr>
          <a:xfrm>
            <a:off x="2489428" y="1851934"/>
            <a:ext cx="3370488" cy="2555420"/>
          </a:xfrm>
          <a:prstGeom prst="rect">
            <a:avLst/>
          </a:prstGeom>
        </p:spPr>
      </p:pic>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4"/>
          <a:stretch>
            <a:fillRect/>
          </a:stretch>
        </p:blipFill>
        <p:spPr>
          <a:xfrm>
            <a:off x="10062609" y="6152690"/>
            <a:ext cx="1656184" cy="4134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Facilities on Campus</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latin typeface="Arial"/>
              <a:cs typeface="Arial"/>
            </a:endParaRPr>
          </a:p>
          <a:p>
            <a:endParaRPr lang="en-GB" sz="2600" dirty="0">
              <a:cs typeface="Calibri" panose="020F0502020204030204"/>
            </a:endParaRPr>
          </a:p>
        </p:txBody>
      </p:sp>
      <p:pic>
        <p:nvPicPr>
          <p:cNvPr id="5" name="Picture 4" descr="A room with chairs and a table&#10;&#10;Description automatically generated">
            <a:extLst>
              <a:ext uri="{FF2B5EF4-FFF2-40B4-BE49-F238E27FC236}">
                <a16:creationId xmlns="" xmlns:a16="http://schemas.microsoft.com/office/drawing/2014/main" id="{E38F63AF-5A26-DB9C-5409-66BA7C1ECC6B}"/>
              </a:ext>
            </a:extLst>
          </p:cNvPr>
          <p:cNvPicPr>
            <a:picLocks noChangeAspect="1"/>
          </p:cNvPicPr>
          <p:nvPr/>
        </p:nvPicPr>
        <p:blipFill>
          <a:blip r:embed="rId6"/>
          <a:stretch>
            <a:fillRect/>
          </a:stretch>
        </p:blipFill>
        <p:spPr>
          <a:xfrm>
            <a:off x="9448124" y="1846932"/>
            <a:ext cx="2276467" cy="2565419"/>
          </a:xfrm>
          <a:prstGeom prst="rect">
            <a:avLst/>
          </a:prstGeom>
        </p:spPr>
      </p:pic>
      <p:pic>
        <p:nvPicPr>
          <p:cNvPr id="6" name="Picture 5" descr="A room with exercise equipment&#10;&#10;Description automatically generated">
            <a:extLst>
              <a:ext uri="{FF2B5EF4-FFF2-40B4-BE49-F238E27FC236}">
                <a16:creationId xmlns="" xmlns:a16="http://schemas.microsoft.com/office/drawing/2014/main" id="{44010148-D86C-9100-F680-36995851B136}"/>
              </a:ext>
            </a:extLst>
          </p:cNvPr>
          <p:cNvPicPr>
            <a:picLocks noChangeAspect="1"/>
          </p:cNvPicPr>
          <p:nvPr/>
        </p:nvPicPr>
        <p:blipFill>
          <a:blip r:embed="rId7"/>
          <a:stretch>
            <a:fillRect/>
          </a:stretch>
        </p:blipFill>
        <p:spPr>
          <a:xfrm>
            <a:off x="5802087" y="1844409"/>
            <a:ext cx="2862942" cy="2548696"/>
          </a:xfrm>
          <a:prstGeom prst="rect">
            <a:avLst/>
          </a:prstGeom>
        </p:spPr>
      </p:pic>
      <p:pic>
        <p:nvPicPr>
          <p:cNvPr id="11" name="Picture 10" descr="A library with a few bookshelves&#10;&#10;Description automatically generated">
            <a:extLst>
              <a:ext uri="{FF2B5EF4-FFF2-40B4-BE49-F238E27FC236}">
                <a16:creationId xmlns="" xmlns:a16="http://schemas.microsoft.com/office/drawing/2014/main" id="{46AA4E10-7F19-DC38-0161-CDAABC772DD4}"/>
              </a:ext>
            </a:extLst>
          </p:cNvPr>
          <p:cNvPicPr>
            <a:picLocks noChangeAspect="1"/>
          </p:cNvPicPr>
          <p:nvPr/>
        </p:nvPicPr>
        <p:blipFill>
          <a:blip r:embed="rId8"/>
          <a:stretch>
            <a:fillRect/>
          </a:stretch>
        </p:blipFill>
        <p:spPr>
          <a:xfrm>
            <a:off x="566057" y="1839686"/>
            <a:ext cx="1926772" cy="2558143"/>
          </a:xfrm>
          <a:prstGeom prst="rect">
            <a:avLst/>
          </a:prstGeom>
        </p:spPr>
      </p:pic>
      <p:sp>
        <p:nvSpPr>
          <p:cNvPr id="12" name="TextBox 11">
            <a:extLst>
              <a:ext uri="{FF2B5EF4-FFF2-40B4-BE49-F238E27FC236}">
                <a16:creationId xmlns="" xmlns:a16="http://schemas.microsoft.com/office/drawing/2014/main" id="{C7FD2700-950C-14D2-BE74-B746C99DA368}"/>
              </a:ext>
            </a:extLst>
          </p:cNvPr>
          <p:cNvSpPr txBox="1"/>
          <p:nvPr/>
        </p:nvSpPr>
        <p:spPr>
          <a:xfrm>
            <a:off x="566057" y="5018314"/>
            <a:ext cx="11157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Further details about all the student facilities that we have on offer, including opening hours can be found </a:t>
            </a:r>
            <a:r>
              <a:rPr lang="en-GB" dirty="0">
                <a:cs typeface="Calibri"/>
                <a:hlinkClick r:id="rId9"/>
              </a:rPr>
              <a:t>here</a:t>
            </a:r>
            <a:r>
              <a:rPr lang="en-GB" dirty="0">
                <a:cs typeface="Calibri"/>
              </a:rPr>
              <a:t>. </a:t>
            </a:r>
            <a:endParaRPr lang="en-GB" dirty="0"/>
          </a:p>
        </p:txBody>
      </p:sp>
    </p:spTree>
    <p:extLst>
      <p:ext uri="{BB962C8B-B14F-4D97-AF65-F5344CB8AC3E}">
        <p14:creationId xmlns:p14="http://schemas.microsoft.com/office/powerpoint/2010/main" val="1100126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5: </a:t>
            </a:r>
            <a:r>
              <a:rPr lang="en-US" b="1" dirty="0" smtClean="0">
                <a:cs typeface="Calibri Light"/>
              </a:rPr>
              <a:t>Support</a:t>
            </a:r>
            <a:r>
              <a:rPr lang="en-US" b="1" dirty="0">
                <a:cs typeface="Calibri Light"/>
              </a:rPr>
              <a:t>, Wellbeing and Keeping Safe</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77801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a16="http://schemas.microsoft.com/office/drawing/2014/main" xmlns="" id="{DFDB263B-8E99-CDEC-66E7-7148A58E54CD}"/>
              </a:ext>
            </a:extLst>
          </p:cNvPr>
          <p:cNvPicPr>
            <a:picLocks noChangeAspect="1"/>
          </p:cNvPicPr>
          <p:nvPr/>
        </p:nvPicPr>
        <p:blipFill>
          <a:blip r:embed="rId5"/>
          <a:stretch>
            <a:fillRect/>
          </a:stretch>
        </p:blipFill>
        <p:spPr>
          <a:xfrm>
            <a:off x="1524000" y="584080"/>
            <a:ext cx="9144000" cy="5143500"/>
          </a:xfrm>
          <a:prstGeom prst="rect">
            <a:avLst/>
          </a:prstGeom>
        </p:spPr>
      </p:pic>
    </p:spTree>
    <p:extLst>
      <p:ext uri="{BB962C8B-B14F-4D97-AF65-F5344CB8AC3E}">
        <p14:creationId xmlns:p14="http://schemas.microsoft.com/office/powerpoint/2010/main" val="1871791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person wearing a badge&#10;&#10;Description automatically generated">
            <a:extLst>
              <a:ext uri="{FF2B5EF4-FFF2-40B4-BE49-F238E27FC236}">
                <a16:creationId xmlns:a16="http://schemas.microsoft.com/office/drawing/2014/main" xmlns="" id="{9F2FCAE9-520B-C014-548E-2D1439D58C65}"/>
              </a:ext>
            </a:extLst>
          </p:cNvPr>
          <p:cNvPicPr>
            <a:picLocks noChangeAspect="1"/>
          </p:cNvPicPr>
          <p:nvPr/>
        </p:nvPicPr>
        <p:blipFill>
          <a:blip r:embed="rId5"/>
          <a:stretch>
            <a:fillRect/>
          </a:stretch>
        </p:blipFill>
        <p:spPr>
          <a:xfrm>
            <a:off x="1524000" y="641590"/>
            <a:ext cx="9417169" cy="5287274"/>
          </a:xfrm>
          <a:prstGeom prst="rect">
            <a:avLst/>
          </a:prstGeom>
        </p:spPr>
      </p:pic>
    </p:spTree>
    <p:extLst>
      <p:ext uri="{BB962C8B-B14F-4D97-AF65-F5344CB8AC3E}">
        <p14:creationId xmlns:p14="http://schemas.microsoft.com/office/powerpoint/2010/main" val="37455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a16="http://schemas.microsoft.com/office/drawing/2014/main" xmlns="" id="{8085725E-397A-25B5-692E-26A7971556C4}"/>
              </a:ext>
            </a:extLst>
          </p:cNvPr>
          <p:cNvPicPr>
            <a:picLocks noChangeAspect="1"/>
          </p:cNvPicPr>
          <p:nvPr/>
        </p:nvPicPr>
        <p:blipFill>
          <a:blip r:embed="rId5"/>
          <a:stretch>
            <a:fillRect/>
          </a:stretch>
        </p:blipFill>
        <p:spPr>
          <a:xfrm>
            <a:off x="1592239" y="720772"/>
            <a:ext cx="9144000" cy="5143500"/>
          </a:xfrm>
          <a:prstGeom prst="rect">
            <a:avLst/>
          </a:prstGeom>
        </p:spPr>
      </p:pic>
    </p:spTree>
    <p:extLst>
      <p:ext uri="{BB962C8B-B14F-4D97-AF65-F5344CB8AC3E}">
        <p14:creationId xmlns:p14="http://schemas.microsoft.com/office/powerpoint/2010/main" val="354940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dirty="0">
                <a:solidFill>
                  <a:schemeClr val="bg1"/>
                </a:solidFill>
                <a:latin typeface="Calibri"/>
                <a:ea typeface="+mj-lt"/>
                <a:cs typeface="+mj-lt"/>
              </a:rPr>
              <a:t>Health and Safety</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lnSpcReduction="10000"/>
          </a:bodyPr>
          <a:lstStyle/>
          <a:p>
            <a:pPr>
              <a:buFont typeface="Arial"/>
              <a:buChar char="•"/>
            </a:pPr>
            <a:endParaRPr lang="en-GB" sz="3000" dirty="0">
              <a:latin typeface="Calibri"/>
              <a:cs typeface="Arial"/>
            </a:endParaRPr>
          </a:p>
          <a:p>
            <a:pPr>
              <a:buFont typeface="Arial"/>
              <a:buChar char="•"/>
            </a:pPr>
            <a:endParaRPr lang="en-GB" sz="3000" dirty="0">
              <a:latin typeface="Calibri"/>
              <a:cs typeface="Arial"/>
            </a:endParaRPr>
          </a:p>
          <a:p>
            <a:pPr>
              <a:buFont typeface="Arial"/>
              <a:buChar char="•"/>
            </a:pPr>
            <a:endParaRPr lang="en-GB" sz="2400" dirty="0">
              <a:latin typeface="Calibri"/>
              <a:cs typeface="Arial"/>
            </a:endParaRPr>
          </a:p>
          <a:p>
            <a:pPr>
              <a:buClr>
                <a:srgbClr val="009999"/>
              </a:buClr>
              <a:buFont typeface="Arial"/>
              <a:buChar char="•"/>
            </a:pPr>
            <a:r>
              <a:rPr lang="en-GB" dirty="0">
                <a:latin typeface="Arial" panose="020B0604020202020204" pitchFamily="34" charset="0"/>
                <a:cs typeface="Arial" panose="020B0604020202020204" pitchFamily="34" charset="0"/>
              </a:rPr>
              <a:t>Important information:</a:t>
            </a:r>
          </a:p>
          <a:p>
            <a:pPr>
              <a:buClr>
                <a:srgbClr val="009999"/>
              </a:buClr>
              <a:buFont typeface="Arial"/>
              <a:buChar char="•"/>
            </a:pPr>
            <a:endParaRPr lang="en-GB" dirty="0">
              <a:latin typeface="Arial" panose="020B0604020202020204" pitchFamily="34" charset="0"/>
              <a:cs typeface="Arial" panose="020B0604020202020204" pitchFamily="34" charset="0"/>
            </a:endParaRPr>
          </a:p>
          <a:p>
            <a:pPr lvl="1">
              <a:buClr>
                <a:srgbClr val="009999"/>
              </a:buClr>
              <a:buFont typeface="Arial"/>
              <a:buChar char="•"/>
            </a:pPr>
            <a:r>
              <a:rPr lang="en-GB" sz="2800" dirty="0">
                <a:latin typeface="Arial" panose="020B0604020202020204" pitchFamily="34" charset="0"/>
                <a:cs typeface="Arial" panose="020B0604020202020204" pitchFamily="34" charset="0"/>
              </a:rPr>
              <a:t>Toilets are located...</a:t>
            </a:r>
          </a:p>
          <a:p>
            <a:pPr lvl="1">
              <a:buClr>
                <a:srgbClr val="009999"/>
              </a:buClr>
              <a:buFont typeface="Arial"/>
              <a:buChar char="•"/>
            </a:pPr>
            <a:r>
              <a:rPr lang="en-GB" sz="2800" dirty="0">
                <a:latin typeface="Arial" panose="020B0604020202020204" pitchFamily="34" charset="0"/>
                <a:cs typeface="Arial" panose="020B0604020202020204" pitchFamily="34" charset="0"/>
              </a:rPr>
              <a:t>In the event of a fire...</a:t>
            </a:r>
          </a:p>
          <a:p>
            <a:pPr lvl="1">
              <a:buClr>
                <a:srgbClr val="009999"/>
              </a:buClr>
              <a:buFont typeface="Arial"/>
              <a:buChar char="•"/>
            </a:pPr>
            <a:r>
              <a:rPr lang="en-GB" sz="2800" dirty="0">
                <a:latin typeface="Arial" panose="020B0604020202020204" pitchFamily="34" charset="0"/>
                <a:cs typeface="Arial" panose="020B0604020202020204" pitchFamily="34" charset="0"/>
              </a:rPr>
              <a:t>Food and drink in the </a:t>
            </a:r>
            <a:r>
              <a:rPr lang="en-GB" sz="2800" dirty="0" smtClean="0">
                <a:latin typeface="Arial" panose="020B0604020202020204" pitchFamily="34" charset="0"/>
                <a:cs typeface="Arial" panose="020B0604020202020204" pitchFamily="34" charset="0"/>
              </a:rPr>
              <a:t>rooms</a:t>
            </a:r>
            <a:endParaRPr lang="en-GB" sz="2800" dirty="0">
              <a:latin typeface="Arial" panose="020B0604020202020204" pitchFamily="34" charset="0"/>
              <a:cs typeface="Arial" panose="020B0604020202020204" pitchFamily="34" charset="0"/>
            </a:endParaRPr>
          </a:p>
          <a:p>
            <a:pPr lvl="1">
              <a:buClr>
                <a:srgbClr val="009999"/>
              </a:buClr>
              <a:buFont typeface="Arial"/>
              <a:buChar char="•"/>
            </a:pPr>
            <a:r>
              <a:rPr lang="en-GB" sz="2800" dirty="0" smtClean="0">
                <a:latin typeface="Arial" panose="020B0604020202020204" pitchFamily="34" charset="0"/>
                <a:cs typeface="Arial" panose="020B0604020202020204" pitchFamily="34" charset="0"/>
              </a:rPr>
              <a:t>Lanyards</a:t>
            </a:r>
            <a:endParaRPr lang="en-GB" sz="2800" dirty="0">
              <a:latin typeface="Arial" panose="020B0604020202020204" pitchFamily="34" charset="0"/>
              <a:cs typeface="Arial" panose="020B0604020202020204" pitchFamily="34" charset="0"/>
            </a:endParaRPr>
          </a:p>
          <a:p>
            <a:pPr lvl="1">
              <a:buClr>
                <a:srgbClr val="009999"/>
              </a:buClr>
              <a:buFont typeface="Arial"/>
              <a:buChar char="•"/>
            </a:pPr>
            <a:r>
              <a:rPr lang="en-GB" sz="2800" dirty="0">
                <a:latin typeface="Arial" panose="020B0604020202020204" pitchFamily="34" charset="0"/>
                <a:cs typeface="Arial" panose="020B0604020202020204" pitchFamily="34" charset="0"/>
              </a:rPr>
              <a:t>Smoking and </a:t>
            </a:r>
            <a:r>
              <a:rPr lang="en-GB" sz="2800" dirty="0" smtClean="0">
                <a:latin typeface="Arial" panose="020B0604020202020204" pitchFamily="34" charset="0"/>
                <a:cs typeface="Arial" panose="020B0604020202020204" pitchFamily="34" charset="0"/>
              </a:rPr>
              <a:t>vaping</a:t>
            </a:r>
            <a:endParaRPr lang="en-GB" sz="2800" dirty="0">
              <a:latin typeface="Arial" panose="020B0604020202020204" pitchFamily="34" charset="0"/>
              <a:cs typeface="Arial" panose="020B0604020202020204" pitchFamily="34" charset="0"/>
            </a:endParaRPr>
          </a:p>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 xmlns:a16="http://schemas.microsoft.com/office/drawing/2014/main" id="{DE02AC3F-5F1A-CD01-2638-931FFDEB53BA}"/>
              </a:ext>
            </a:extLst>
          </p:cNvPr>
          <p:cNvSpPr>
            <a:spLocks noGrp="1"/>
          </p:cNvSpPr>
          <p:nvPr>
            <p:ph sz="half" idx="2"/>
          </p:nvPr>
        </p:nvSpPr>
        <p:spPr>
          <a:xfrm>
            <a:off x="6934601" y="2023547"/>
            <a:ext cx="4617121" cy="4330744"/>
          </a:xfrm>
        </p:spPr>
        <p:txBody>
          <a:bodyPr vert="horz" lIns="91440" tIns="45720" rIns="91440" bIns="45720" rtlCol="0" anchor="t">
            <a:normAutofit lnSpcReduction="10000"/>
          </a:bodyPr>
          <a:lstStyle/>
          <a:p>
            <a:pPr>
              <a:buClr>
                <a:srgbClr val="009999"/>
              </a:buClr>
              <a:buFont typeface="Arial,Sans-Serif" panose="020B0604020202020204" pitchFamily="34" charset="0"/>
            </a:pPr>
            <a:r>
              <a:rPr lang="en-GB" dirty="0">
                <a:latin typeface="Arial" panose="020B0604020202020204" pitchFamily="34" charset="0"/>
                <a:cs typeface="Arial" panose="020B0604020202020204" pitchFamily="34" charset="0"/>
              </a:rPr>
              <a:t>You will view a more detailed health and safety presentation in the next phase of your induction. </a:t>
            </a:r>
            <a:endParaRPr lang="en-US" dirty="0">
              <a:latin typeface="Arial" panose="020B0604020202020204" pitchFamily="34" charset="0"/>
              <a:cs typeface="Arial" panose="020B0604020202020204" pitchFamily="34" charset="0"/>
            </a:endParaRPr>
          </a:p>
          <a:p>
            <a:pPr>
              <a:buClr>
                <a:srgbClr val="009999"/>
              </a:buClr>
              <a:buFont typeface="Arial,Sans-Serif" panose="020B0604020202020204" pitchFamily="34" charset="0"/>
            </a:pPr>
            <a:r>
              <a:rPr lang="en-GB" dirty="0">
                <a:latin typeface="Arial" panose="020B0604020202020204" pitchFamily="34" charset="0"/>
                <a:cs typeface="Arial" panose="020B0604020202020204" pitchFamily="34" charset="0"/>
              </a:rPr>
              <a:t>Your course team will make you aware of any additional health and safety policies that relate to your specific course.</a:t>
            </a:r>
            <a:endParaRPr lang="en-US" dirty="0">
              <a:latin typeface="Arial" panose="020B0604020202020204" pitchFamily="34" charset="0"/>
              <a:cs typeface="Arial" panose="020B0604020202020204" pitchFamily="34" charset="0"/>
            </a:endParaRPr>
          </a:p>
          <a:p>
            <a:pPr>
              <a:buClr>
                <a:srgbClr val="009999"/>
              </a:buClr>
            </a:pPr>
            <a:endParaRPr lang="en-GB" dirty="0">
              <a:cs typeface="Calibri"/>
            </a:endParaRPr>
          </a:p>
        </p:txBody>
      </p:sp>
      <p:pic>
        <p:nvPicPr>
          <p:cNvPr id="5" name="Picture 4" descr="A white letter in a circle&#10;&#10;Description automatically generated">
            <a:extLst>
              <a:ext uri="{FF2B5EF4-FFF2-40B4-BE49-F238E27FC236}">
                <a16:creationId xmlns=""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a16="http://schemas.microsoft.com/office/drawing/2014/main" xmlns="" id="{EFD9547F-5BA5-2DF3-AE56-154A520331B5}"/>
              </a:ext>
            </a:extLst>
          </p:cNvPr>
          <p:cNvPicPr>
            <a:picLocks noChangeAspect="1"/>
          </p:cNvPicPr>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95517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a16="http://schemas.microsoft.com/office/drawing/2014/main" xmlns="" id="{EE4DB4AF-F098-A8A7-B9BD-5D60F0F46BCA}"/>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629393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colorful splashes of paint on a white background&#10;&#10;Description automatically generated">
            <a:extLst>
              <a:ext uri="{FF2B5EF4-FFF2-40B4-BE49-F238E27FC236}">
                <a16:creationId xmlns:a16="http://schemas.microsoft.com/office/drawing/2014/main" xmlns="" id="{D8ED6471-ACF1-6B77-2A85-20650AC8A00E}"/>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268347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purple and white text&#10;&#10;Description automatically generated">
            <a:extLst>
              <a:ext uri="{FF2B5EF4-FFF2-40B4-BE49-F238E27FC236}">
                <a16:creationId xmlns:a16="http://schemas.microsoft.com/office/drawing/2014/main" xmlns="" id="{9E6CF1C0-84DB-109D-4F68-A140A9C514D2}"/>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305532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Prevent</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
        <p:nvSpPr>
          <p:cNvPr id="6" name="TextBox 5">
            <a:extLst>
              <a:ext uri="{FF2B5EF4-FFF2-40B4-BE49-F238E27FC236}">
                <a16:creationId xmlns:a16="http://schemas.microsoft.com/office/drawing/2014/main" xmlns="" id="{4DD7F1D6-006D-3CD8-4E34-2AB98423AF1F}"/>
              </a:ext>
            </a:extLst>
          </p:cNvPr>
          <p:cNvSpPr txBox="1"/>
          <p:nvPr/>
        </p:nvSpPr>
        <p:spPr>
          <a:xfrm>
            <a:off x="483081" y="1245080"/>
            <a:ext cx="11225838"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dirty="0">
                <a:solidFill>
                  <a:prstClr val="black"/>
                </a:solidFill>
                <a:ea typeface="Calibri"/>
                <a:cs typeface="Segoe UI"/>
              </a:rPr>
              <a:t>What is Prevent?</a:t>
            </a:r>
            <a:r>
              <a:rPr lang="en-US" sz="2200" dirty="0">
                <a:solidFill>
                  <a:prstClr val="black"/>
                </a:solidFill>
                <a:ea typeface="Calibri"/>
                <a:cs typeface="Segoe UI"/>
              </a:rPr>
              <a:t>​</a:t>
            </a:r>
          </a:p>
          <a:p>
            <a:r>
              <a:rPr lang="en-GB" sz="2200" dirty="0" smtClean="0">
                <a:solidFill>
                  <a:prstClr val="black"/>
                </a:solidFill>
                <a:ea typeface="Calibri"/>
                <a:cs typeface="Segoe UI"/>
              </a:rPr>
              <a:t>​Prevent </a:t>
            </a:r>
            <a:r>
              <a:rPr lang="en-GB" sz="2200" dirty="0">
                <a:solidFill>
                  <a:prstClr val="black"/>
                </a:solidFill>
                <a:ea typeface="Calibri"/>
                <a:cs typeface="Segoe UI"/>
              </a:rPr>
              <a:t>is the name of the Government’s strategy to stop people from​</a:t>
            </a:r>
          </a:p>
          <a:p>
            <a:r>
              <a:rPr lang="en-GB" sz="2200" dirty="0">
                <a:solidFill>
                  <a:prstClr val="black"/>
                </a:solidFill>
                <a:ea typeface="Calibri"/>
                <a:cs typeface="Segoe UI"/>
              </a:rPr>
              <a:t>being drawn into extremist behaviour and terrorism (Preventing people from​</a:t>
            </a:r>
          </a:p>
          <a:p>
            <a:r>
              <a:rPr lang="en-GB" sz="2200" dirty="0">
                <a:solidFill>
                  <a:prstClr val="black"/>
                </a:solidFill>
                <a:ea typeface="Calibri"/>
                <a:cs typeface="Segoe UI"/>
              </a:rPr>
              <a:t>being radicalised)​</a:t>
            </a:r>
          </a:p>
          <a:p>
            <a:r>
              <a:rPr lang="en-GB" sz="2200" dirty="0">
                <a:solidFill>
                  <a:prstClr val="black"/>
                </a:solidFill>
                <a:ea typeface="Calibri"/>
                <a:cs typeface="Segoe UI"/>
              </a:rPr>
              <a:t>​</a:t>
            </a:r>
          </a:p>
          <a:p>
            <a:r>
              <a:rPr lang="en-GB" sz="2200" dirty="0">
                <a:solidFill>
                  <a:prstClr val="black"/>
                </a:solidFill>
                <a:ea typeface="Calibri"/>
                <a:cs typeface="Segoe UI"/>
              </a:rPr>
              <a:t>Our college, as a wider institution has a duty to act to Prevent people being drawn into extremism and terrorism and to promote British Values. </a:t>
            </a:r>
            <a:r>
              <a:rPr lang="en-GB" sz="2200" dirty="0">
                <a:solidFill>
                  <a:prstClr val="black"/>
                </a:solidFill>
                <a:ea typeface="Calibri"/>
                <a:cs typeface="Segoe UI"/>
              </a:rPr>
              <a:t>Local threats include county lines, knife crime and gangs.</a:t>
            </a:r>
            <a:endParaRPr lang="en-GB" sz="2200" dirty="0">
              <a:solidFill>
                <a:prstClr val="black"/>
              </a:solidFill>
              <a:latin typeface="Arial"/>
              <a:cs typeface="Segoe UI"/>
            </a:endParaRPr>
          </a:p>
          <a:p>
            <a:endParaRPr lang="en-GB" sz="2200" dirty="0">
              <a:solidFill>
                <a:srgbClr val="000000"/>
              </a:solidFill>
              <a:ea typeface="Calibri"/>
              <a:cs typeface="Segoe UI"/>
            </a:endParaRPr>
          </a:p>
          <a:p>
            <a:pPr algn="ctr"/>
            <a:r>
              <a:rPr lang="en-GB" sz="2200" dirty="0">
                <a:solidFill>
                  <a:prstClr val="black"/>
                </a:solidFill>
                <a:ea typeface="Calibri"/>
                <a:cs typeface="Arial"/>
              </a:rPr>
              <a:t>If you have concerns that you or someone you know is being radicalised or </a:t>
            </a:r>
            <a:endParaRPr lang="en-GB" sz="2200" dirty="0">
              <a:solidFill>
                <a:prstClr val="black"/>
              </a:solidFill>
              <a:ea typeface="Calibri"/>
              <a:cs typeface="Calibri"/>
            </a:endParaRPr>
          </a:p>
          <a:p>
            <a:pPr algn="ctr"/>
            <a:r>
              <a:rPr lang="en-GB" sz="2200" dirty="0">
                <a:solidFill>
                  <a:prstClr val="black"/>
                </a:solidFill>
                <a:ea typeface="Calibri"/>
                <a:cs typeface="Arial"/>
              </a:rPr>
              <a:t>exploited then it is important you share your concerns. </a:t>
            </a:r>
            <a:r>
              <a:rPr lang="en-GB" sz="2200" dirty="0">
                <a:solidFill>
                  <a:prstClr val="black"/>
                </a:solidFill>
                <a:ea typeface="Calibri"/>
                <a:cs typeface="Arial"/>
              </a:rPr>
              <a:t>You can share you </a:t>
            </a:r>
            <a:endParaRPr lang="en-GB" sz="2200" dirty="0">
              <a:solidFill>
                <a:prstClr val="black"/>
              </a:solidFill>
              <a:ea typeface="Calibri"/>
              <a:cs typeface="Calibri"/>
            </a:endParaRPr>
          </a:p>
          <a:p>
            <a:pPr algn="ctr"/>
            <a:r>
              <a:rPr lang="en-GB" sz="2200" dirty="0">
                <a:solidFill>
                  <a:prstClr val="black"/>
                </a:solidFill>
                <a:ea typeface="Calibri"/>
                <a:cs typeface="Arial"/>
              </a:rPr>
              <a:t>concerns with the Safeguarding Team at College, </a:t>
            </a:r>
            <a:r>
              <a:rPr lang="en-GB" sz="2200" b="1" dirty="0">
                <a:solidFill>
                  <a:prstClr val="black"/>
                </a:solidFill>
                <a:ea typeface="Calibri"/>
                <a:cs typeface="Arial"/>
              </a:rPr>
              <a:t>01206 718282</a:t>
            </a:r>
            <a:r>
              <a:rPr lang="en-GB" sz="2200" dirty="0">
                <a:solidFill>
                  <a:prstClr val="black"/>
                </a:solidFill>
                <a:ea typeface="Calibri"/>
                <a:cs typeface="Arial"/>
              </a:rPr>
              <a:t> or talk to your </a:t>
            </a:r>
            <a:endParaRPr lang="en-GB" sz="2200" dirty="0">
              <a:solidFill>
                <a:prstClr val="black"/>
              </a:solidFill>
              <a:ea typeface="Calibri"/>
              <a:cs typeface="Calibri"/>
            </a:endParaRPr>
          </a:p>
          <a:p>
            <a:pPr algn="ctr"/>
            <a:r>
              <a:rPr lang="en-GB" sz="2200" dirty="0">
                <a:solidFill>
                  <a:prstClr val="black"/>
                </a:solidFill>
                <a:ea typeface="Calibri"/>
                <a:cs typeface="Arial"/>
              </a:rPr>
              <a:t>Course Leader who will support you to access the Safeguarding Team.   </a:t>
            </a:r>
            <a:endParaRPr lang="en-GB" sz="2200" dirty="0">
              <a:solidFill>
                <a:prstClr val="black"/>
              </a:solidFill>
              <a:ea typeface="Calibri"/>
              <a:cs typeface="Calibri"/>
            </a:endParaRPr>
          </a:p>
          <a:p>
            <a:endParaRPr lang="en-GB" sz="2400" dirty="0">
              <a:solidFill>
                <a:prstClr val="black"/>
              </a:solidFill>
              <a:ea typeface="Calibri"/>
              <a:cs typeface="Segoe UI"/>
            </a:endParaRPr>
          </a:p>
          <a:p>
            <a:endParaRPr lang="en-GB" sz="1500" dirty="0">
              <a:solidFill>
                <a:prstClr val="black"/>
              </a:solidFill>
              <a:latin typeface="Arial"/>
              <a:cs typeface="Segoe UI"/>
            </a:endParaRPr>
          </a:p>
        </p:txBody>
      </p:sp>
      <p:pic>
        <p:nvPicPr>
          <p:cNvPr id="10" name="Picture 9" descr="A black and white logo&#10;&#10;Description automatically generated">
            <a:extLst>
              <a:ext uri="{FF2B5EF4-FFF2-40B4-BE49-F238E27FC236}">
                <a16:creationId xmlns:a16="http://schemas.microsoft.com/office/drawing/2014/main" xmlns="" id="{7B2581EE-74B2-EE5C-CD18-1AE4525A6D71}"/>
              </a:ext>
            </a:extLst>
          </p:cNvPr>
          <p:cNvPicPr>
            <a:picLocks noChangeAspect="1"/>
          </p:cNvPicPr>
          <p:nvPr/>
        </p:nvPicPr>
        <p:blipFill>
          <a:blip r:embed="rId5"/>
          <a:stretch>
            <a:fillRect/>
          </a:stretch>
        </p:blipFill>
        <p:spPr>
          <a:xfrm>
            <a:off x="10062982" y="1417965"/>
            <a:ext cx="2158940" cy="1146595"/>
          </a:xfrm>
          <a:prstGeom prst="rect">
            <a:avLst/>
          </a:prstGeom>
        </p:spPr>
      </p:pic>
    </p:spTree>
    <p:extLst>
      <p:ext uri="{BB962C8B-B14F-4D97-AF65-F5344CB8AC3E}">
        <p14:creationId xmlns:p14="http://schemas.microsoft.com/office/powerpoint/2010/main" val="2422857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colorful powder explosion on a white background&#10;&#10;Description automatically generated">
            <a:extLst>
              <a:ext uri="{FF2B5EF4-FFF2-40B4-BE49-F238E27FC236}">
                <a16:creationId xmlns:a16="http://schemas.microsoft.com/office/drawing/2014/main" xmlns="" id="{D042CC96-2178-BE6F-E018-A81FD24788DD}"/>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371963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04267" y="927655"/>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a:extLst>
              <a:ext uri="{FF2B5EF4-FFF2-40B4-BE49-F238E27FC236}">
                <a16:creationId xmlns:a16="http://schemas.microsoft.com/office/drawing/2014/main" xmlns="" id="{4CED26B2-670E-6DDB-04BF-7C9D0DE18E6A}"/>
              </a:ext>
            </a:extLst>
          </p:cNvPr>
          <p:cNvPicPr>
            <a:picLocks noChangeAspect="1"/>
          </p:cNvPicPr>
          <p:nvPr/>
        </p:nvPicPr>
        <p:blipFill>
          <a:blip r:embed="rId5"/>
          <a:stretch>
            <a:fillRect/>
          </a:stretch>
        </p:blipFill>
        <p:spPr>
          <a:xfrm>
            <a:off x="1524000" y="727752"/>
            <a:ext cx="9144000" cy="5143500"/>
          </a:xfrm>
          <a:prstGeom prst="rect">
            <a:avLst/>
          </a:prstGeom>
        </p:spPr>
      </p:pic>
    </p:spTree>
    <p:extLst>
      <p:ext uri="{BB962C8B-B14F-4D97-AF65-F5344CB8AC3E}">
        <p14:creationId xmlns:p14="http://schemas.microsoft.com/office/powerpoint/2010/main" val="659366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endParaRPr lang="en-GB" sz="2000" b="1" dirty="0">
              <a:latin typeface="Arial"/>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6" name="Picture 5" descr="A colorful background with text and words&#10;&#10;Description automatically generated">
            <a:extLst>
              <a:ext uri="{FF2B5EF4-FFF2-40B4-BE49-F238E27FC236}">
                <a16:creationId xmlns:a16="http://schemas.microsoft.com/office/drawing/2014/main" xmlns="" id="{060232DC-F402-B335-D47E-DD571F59DC74}"/>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701169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03624" y="1488586"/>
            <a:ext cx="8409176" cy="4351338"/>
          </a:xfrm>
        </p:spPr>
        <p:txBody>
          <a:bodyPr vert="horz" lIns="91440" tIns="45720" rIns="91440" bIns="45720" rtlCol="0" anchor="t">
            <a:noAutofit/>
          </a:bodyPr>
          <a:lstStyle/>
          <a:p>
            <a:pPr>
              <a:buFont typeface="Arial,Sans-Serif" panose="020B0604020202020204" pitchFamily="34" charset="0"/>
              <a:buChar char="•"/>
            </a:pPr>
            <a:r>
              <a:rPr lang="en-GB" sz="2400" dirty="0">
                <a:latin typeface="Calibri"/>
                <a:ea typeface="Calibri"/>
                <a:cs typeface="Arial"/>
              </a:rPr>
              <a:t>We understand that sometimes things can feel very difficult and overwhelming. Whilst y</a:t>
            </a:r>
            <a:r>
              <a:rPr lang="en-GB" sz="2400" dirty="0">
                <a:latin typeface="Calibri"/>
                <a:ea typeface="Calibri"/>
                <a:cs typeface="Calibri"/>
              </a:rPr>
              <a:t>our first port of call will likely be your Course </a:t>
            </a:r>
            <a:r>
              <a:rPr lang="en-GB" sz="2400" dirty="0" smtClean="0">
                <a:latin typeface="Calibri"/>
                <a:ea typeface="Calibri"/>
                <a:cs typeface="Calibri"/>
              </a:rPr>
              <a:t>Leader, UCC </a:t>
            </a:r>
            <a:r>
              <a:rPr lang="en-GB" sz="2400" dirty="0">
                <a:latin typeface="Calibri"/>
                <a:ea typeface="Calibri"/>
                <a:cs typeface="Calibri"/>
              </a:rPr>
              <a:t>has </a:t>
            </a:r>
            <a:r>
              <a:rPr lang="en-GB" sz="2400" dirty="0">
                <a:latin typeface="Calibri"/>
                <a:ea typeface="Calibri"/>
                <a:cs typeface="Arial"/>
              </a:rPr>
              <a:t>teamed up with </a:t>
            </a:r>
            <a:r>
              <a:rPr lang="en-GB" sz="2400" b="1" dirty="0">
                <a:latin typeface="Calibri"/>
                <a:ea typeface="Calibri"/>
                <a:cs typeface="Arial"/>
              </a:rPr>
              <a:t>Health Assured</a:t>
            </a:r>
            <a:r>
              <a:rPr lang="en-GB" sz="2400" dirty="0">
                <a:latin typeface="Calibri"/>
                <a:ea typeface="Calibri"/>
                <a:cs typeface="Arial"/>
              </a:rPr>
              <a:t> to provide all UCC students access to the Student Assistance Programme (SAP). The confidential programme is designed to help students deal with personal or student related problems such as: </a:t>
            </a:r>
            <a:endParaRPr lang="en-GB" dirty="0">
              <a:latin typeface="Calibri"/>
              <a:ea typeface="Calibri"/>
              <a:cs typeface="Arial"/>
            </a:endParaRPr>
          </a:p>
          <a:p>
            <a:pPr marL="0" indent="0">
              <a:buNone/>
            </a:pPr>
            <a:endParaRPr lang="en-GB" sz="2400" b="1"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Life support</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Legal information</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Bereavement support</a:t>
            </a:r>
            <a:endParaRPr lang="en-GB" sz="2000" dirty="0">
              <a:latin typeface="Calibri"/>
              <a:ea typeface="Calibri"/>
              <a:cs typeface="Arial"/>
            </a:endParaRPr>
          </a:p>
          <a:p>
            <a:pPr lvl="1">
              <a:buFont typeface="Courier New" panose="020B0604020202020204" pitchFamily="34" charset="0"/>
              <a:buChar char="o"/>
            </a:pPr>
            <a:r>
              <a:rPr lang="en-GB" sz="2000" b="1" dirty="0">
                <a:latin typeface="Calibri"/>
                <a:ea typeface="Calibri"/>
                <a:cs typeface="Arial"/>
              </a:rPr>
              <a:t>Medical information</a:t>
            </a:r>
            <a:endParaRPr lang="en-GB" sz="2000" dirty="0">
              <a:latin typeface="Calibri"/>
              <a:ea typeface="Calibri"/>
              <a:cs typeface="Arial"/>
            </a:endParaRPr>
          </a:p>
          <a:p>
            <a:pPr>
              <a:buNone/>
            </a:pPr>
            <a:endParaRPr lang="en-GB" sz="2400" dirty="0">
              <a:latin typeface="Calibri"/>
              <a:ea typeface="Calibri"/>
              <a:cs typeface="Courier New"/>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blue background with white text&#10;&#10;Description automatically generated">
            <a:extLst>
              <a:ext uri="{FF2B5EF4-FFF2-40B4-BE49-F238E27FC236}">
                <a16:creationId xmlns:a16="http://schemas.microsoft.com/office/drawing/2014/main" xmlns="" id="{8BB2FB69-A37E-72DB-044F-A25802BE7FB5}"/>
              </a:ext>
            </a:extLst>
          </p:cNvPr>
          <p:cNvPicPr>
            <a:picLocks noChangeAspect="1"/>
          </p:cNvPicPr>
          <p:nvPr/>
        </p:nvPicPr>
        <p:blipFill>
          <a:blip r:embed="rId5"/>
          <a:stretch>
            <a:fillRect/>
          </a:stretch>
        </p:blipFill>
        <p:spPr>
          <a:xfrm>
            <a:off x="8771530" y="2766332"/>
            <a:ext cx="2960914" cy="1782535"/>
          </a:xfrm>
          <a:prstGeom prst="rect">
            <a:avLst/>
          </a:prstGeom>
        </p:spPr>
      </p:pic>
    </p:spTree>
    <p:extLst>
      <p:ext uri="{BB962C8B-B14F-4D97-AF65-F5344CB8AC3E}">
        <p14:creationId xmlns:p14="http://schemas.microsoft.com/office/powerpoint/2010/main" val="3978445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470967" y="1259985"/>
            <a:ext cx="8670433" cy="4351338"/>
          </a:xfrm>
        </p:spPr>
        <p:txBody>
          <a:bodyPr vert="horz" lIns="91440" tIns="45720" rIns="91440" bIns="45720" rtlCol="0" anchor="t">
            <a:noAutofit/>
          </a:bodyPr>
          <a:lstStyle/>
          <a:p>
            <a:r>
              <a:rPr lang="en-GB" sz="2400" dirty="0" smtClean="0">
                <a:latin typeface="Calibri"/>
                <a:ea typeface="Calibri"/>
                <a:cs typeface="Arial"/>
              </a:rPr>
              <a:t>You </a:t>
            </a:r>
            <a:r>
              <a:rPr lang="en-GB" sz="2400" dirty="0">
                <a:latin typeface="Calibri"/>
                <a:ea typeface="Calibri"/>
                <a:cs typeface="Arial"/>
              </a:rPr>
              <a:t>can access the service via:</a:t>
            </a:r>
            <a:endParaRPr lang="en-GB" sz="2400" dirty="0">
              <a:latin typeface="Calibri"/>
              <a:ea typeface="Calibri"/>
              <a:cs typeface="Calibri"/>
            </a:endParaRPr>
          </a:p>
          <a:p>
            <a:pPr marL="0" indent="0">
              <a:buNone/>
            </a:pPr>
            <a:endParaRPr lang="en-GB" sz="2400" dirty="0">
              <a:latin typeface="Calibri"/>
              <a:ea typeface="Calibri"/>
              <a:cs typeface="Arial"/>
            </a:endParaRPr>
          </a:p>
          <a:p>
            <a:pPr lvl="1">
              <a:buFont typeface="Courier New" panose="020B0604020202020204" pitchFamily="34" charset="0"/>
              <a:buChar char="o"/>
            </a:pPr>
            <a:r>
              <a:rPr lang="en-GB" dirty="0">
                <a:latin typeface="Calibri"/>
                <a:ea typeface="Calibri"/>
                <a:cs typeface="Arial"/>
              </a:rPr>
              <a:t>Freephone 0800 028 3766, please state you are a UCC student.</a:t>
            </a:r>
            <a:endParaRPr lang="en-GB" dirty="0">
              <a:latin typeface="Calibri"/>
              <a:ea typeface="Calibri"/>
              <a:cs typeface="Calibri"/>
            </a:endParaRPr>
          </a:p>
          <a:p>
            <a:pPr lvl="1">
              <a:buFont typeface="Courier New" panose="020B0604020202020204" pitchFamily="34" charset="0"/>
              <a:buChar char="o"/>
            </a:pPr>
            <a:r>
              <a:rPr lang="en-GB" dirty="0">
                <a:latin typeface="Calibri"/>
                <a:ea typeface="Calibri"/>
                <a:cs typeface="Arial"/>
              </a:rPr>
              <a:t>My Healthy Advantage smartphone app. To access the app you will need the code: MHA198066</a:t>
            </a:r>
            <a:endParaRPr lang="en-GB" dirty="0">
              <a:latin typeface="Calibri"/>
              <a:ea typeface="Calibri"/>
              <a:cs typeface="Calibri"/>
            </a:endParaRPr>
          </a:p>
          <a:p>
            <a:pPr lvl="1">
              <a:buFont typeface="Courier New" panose="020B0604020202020204" pitchFamily="34" charset="0"/>
              <a:buChar char="o"/>
            </a:pPr>
            <a:r>
              <a:rPr lang="en-GB" dirty="0">
                <a:latin typeface="Calibri"/>
                <a:ea typeface="Calibri"/>
                <a:cs typeface="Arial"/>
              </a:rPr>
              <a:t>The Health Assured Wellbeing Portal which can be accessed</a:t>
            </a:r>
            <a:r>
              <a:rPr lang="en-GB" dirty="0">
                <a:solidFill>
                  <a:srgbClr val="212529"/>
                </a:solidFill>
                <a:latin typeface="Calibri"/>
                <a:ea typeface="Calibri"/>
                <a:cs typeface="Arial"/>
              </a:rPr>
              <a:t> </a:t>
            </a:r>
            <a:r>
              <a:rPr lang="en-GB" dirty="0">
                <a:solidFill>
                  <a:srgbClr val="212529"/>
                </a:solidFill>
                <a:latin typeface="Calibri"/>
                <a:ea typeface="Calibri"/>
                <a:cs typeface="Arial"/>
                <a:hlinkClick r:id="rId5"/>
              </a:rPr>
              <a:t>here</a:t>
            </a:r>
            <a:endParaRPr lang="en-GB" dirty="0">
              <a:solidFill>
                <a:srgbClr val="000000"/>
              </a:solidFill>
              <a:latin typeface="Calibri"/>
              <a:ea typeface="Calibri"/>
              <a:cs typeface="Calibri"/>
            </a:endParaRPr>
          </a:p>
          <a:p>
            <a:pPr lvl="1">
              <a:buFont typeface="Courier New" panose="020B0604020202020204" pitchFamily="34" charset="0"/>
              <a:buChar char="o"/>
            </a:pPr>
            <a:r>
              <a:rPr lang="en-GB" dirty="0">
                <a:solidFill>
                  <a:srgbClr val="000000"/>
                </a:solidFill>
                <a:latin typeface="Calibri"/>
                <a:ea typeface="Calibri"/>
                <a:cs typeface="Arial"/>
              </a:rPr>
              <a:t>Username</a:t>
            </a:r>
            <a:r>
              <a:rPr lang="en-GB" dirty="0">
                <a:latin typeface="Calibri"/>
                <a:ea typeface="Calibri"/>
                <a:cs typeface="Arial"/>
              </a:rPr>
              <a:t>: wellbeing</a:t>
            </a:r>
            <a:endParaRPr lang="en-GB" dirty="0">
              <a:latin typeface="Calibri"/>
              <a:ea typeface="Calibri"/>
              <a:cs typeface="Calibri"/>
            </a:endParaRPr>
          </a:p>
          <a:p>
            <a:pPr lvl="1">
              <a:buFont typeface="Courier New" panose="020B0604020202020204" pitchFamily="34" charset="0"/>
              <a:buChar char="o"/>
            </a:pPr>
            <a:r>
              <a:rPr lang="en-GB" dirty="0">
                <a:latin typeface="Calibri"/>
                <a:ea typeface="Calibri"/>
                <a:cs typeface="Arial"/>
              </a:rPr>
              <a:t>Password: </a:t>
            </a:r>
            <a:r>
              <a:rPr lang="en-GB" dirty="0" err="1">
                <a:latin typeface="Calibri"/>
                <a:ea typeface="Calibri"/>
                <a:cs typeface="Arial"/>
              </a:rPr>
              <a:t>HoldTramPlan</a:t>
            </a:r>
            <a:endParaRPr lang="en-GB" dirty="0">
              <a:latin typeface="Calibri"/>
              <a:ea typeface="Calibri"/>
              <a:cs typeface="Calibri"/>
            </a:endParaRPr>
          </a:p>
          <a:p>
            <a:r>
              <a:rPr lang="en-GB" sz="2400" dirty="0" smtClean="0">
                <a:latin typeface="Calibri"/>
                <a:ea typeface="Calibri"/>
                <a:cs typeface="Arial"/>
              </a:rPr>
              <a:t>Further </a:t>
            </a:r>
            <a:r>
              <a:rPr lang="en-GB" sz="2400" dirty="0">
                <a:latin typeface="Calibri"/>
                <a:ea typeface="Calibri"/>
                <a:cs typeface="Arial"/>
              </a:rPr>
              <a:t>details can be accessed from the UCC Academic Services Moodle page found</a:t>
            </a:r>
            <a:r>
              <a:rPr lang="en-GB" sz="2400" dirty="0">
                <a:solidFill>
                  <a:srgbClr val="212529"/>
                </a:solidFill>
                <a:latin typeface="Calibri"/>
                <a:ea typeface="Calibri"/>
                <a:cs typeface="Arial"/>
              </a:rPr>
              <a:t> </a:t>
            </a:r>
            <a:r>
              <a:rPr lang="en-GB" sz="2400" dirty="0">
                <a:solidFill>
                  <a:srgbClr val="212529"/>
                </a:solidFill>
                <a:latin typeface="Calibri"/>
                <a:ea typeface="Calibri"/>
                <a:cs typeface="Arial"/>
                <a:hlinkClick r:id="rId6"/>
              </a:rPr>
              <a:t>here</a:t>
            </a:r>
            <a:r>
              <a:rPr lang="en-GB" sz="2400" dirty="0">
                <a:latin typeface="Calibri"/>
                <a:ea typeface="Calibri"/>
                <a:cs typeface="Arial"/>
              </a:rPr>
              <a:t>.</a:t>
            </a:r>
            <a:r>
              <a:rPr lang="en-GB" sz="2400" b="1" dirty="0">
                <a:latin typeface="Calibri"/>
                <a:ea typeface="Calibri"/>
                <a:cs typeface="Arial"/>
              </a:rPr>
              <a:t> </a:t>
            </a:r>
            <a:endParaRPr lang="en-GB" sz="2400" dirty="0">
              <a:latin typeface="Calibri"/>
              <a:ea typeface="Calibri"/>
            </a:endParaRPr>
          </a:p>
          <a:p>
            <a:endParaRPr lang="en-GB" dirty="0">
              <a:ea typeface="Calibri"/>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pic>
        <p:nvPicPr>
          <p:cNvPr id="5" name="Picture 4" descr="A group of cell phones with screenshots&#10;&#10;Description automatically generated">
            <a:extLst>
              <a:ext uri="{FF2B5EF4-FFF2-40B4-BE49-F238E27FC236}">
                <a16:creationId xmlns:a16="http://schemas.microsoft.com/office/drawing/2014/main" xmlns="" id="{C8C4C801-65AA-BBAD-F039-8222EB581BCE}"/>
              </a:ext>
            </a:extLst>
          </p:cNvPr>
          <p:cNvPicPr>
            <a:picLocks noChangeAspect="1"/>
          </p:cNvPicPr>
          <p:nvPr/>
        </p:nvPicPr>
        <p:blipFill>
          <a:blip r:embed="rId7"/>
          <a:stretch>
            <a:fillRect/>
          </a:stretch>
        </p:blipFill>
        <p:spPr>
          <a:xfrm>
            <a:off x="8917017" y="2323472"/>
            <a:ext cx="3257550" cy="2671133"/>
          </a:xfrm>
          <a:prstGeom prst="rect">
            <a:avLst/>
          </a:prstGeom>
        </p:spPr>
      </p:pic>
    </p:spTree>
    <p:extLst>
      <p:ext uri="{BB962C8B-B14F-4D97-AF65-F5344CB8AC3E}">
        <p14:creationId xmlns:p14="http://schemas.microsoft.com/office/powerpoint/2010/main" val="4287594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xmlns=""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p:txBody>
          <a:bodyPr/>
          <a:lstStyle/>
          <a:p>
            <a:r>
              <a:rPr lang="en-GB" b="1" dirty="0">
                <a:cs typeface="Calibri Light"/>
              </a:rPr>
              <a:t>Part 2: Welcome Talk</a:t>
            </a:r>
            <a:endParaRPr lang="en-GB" b="1" dirty="0"/>
          </a:p>
        </p:txBody>
      </p:sp>
      <p:sp>
        <p:nvSpPr>
          <p:cNvPr id="3" name="Text Placeholder 2">
            <a:extLst>
              <a:ext uri="{FF2B5EF4-FFF2-40B4-BE49-F238E27FC236}">
                <a16:creationId xmlns:a16="http://schemas.microsoft.com/office/drawing/2014/main" xmlns=""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008455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Student Welfare</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r>
              <a:rPr lang="en-GB" sz="2400" b="1" dirty="0">
                <a:latin typeface="Calibri"/>
                <a:ea typeface="Calibri"/>
                <a:cs typeface="Arial"/>
              </a:rPr>
              <a:t>Further mental health support can also be found here on the College website:</a:t>
            </a:r>
            <a:endParaRPr lang="en-US" sz="2400">
              <a:latin typeface="Calibri"/>
              <a:ea typeface="Calibri"/>
              <a:cs typeface="Calibri"/>
            </a:endParaRPr>
          </a:p>
          <a:p>
            <a:pPr>
              <a:buNone/>
            </a:pPr>
            <a:r>
              <a:rPr lang="en-GB" sz="2400" dirty="0">
                <a:latin typeface="Calibri"/>
                <a:ea typeface="Calibri"/>
                <a:cs typeface="Arial"/>
                <a:hlinkClick r:id="rId5"/>
              </a:rPr>
              <a:t>www.colchester.ac.uk/emotional-wellbeing-support/</a:t>
            </a:r>
            <a:r>
              <a:rPr lang="en-GB" sz="2400" dirty="0">
                <a:latin typeface="Calibri"/>
                <a:ea typeface="Calibri"/>
                <a:cs typeface="Arial"/>
              </a:rPr>
              <a:t>  </a:t>
            </a:r>
            <a:endParaRPr lang="en-GB" sz="2400">
              <a:latin typeface="Calibri"/>
              <a:ea typeface="Calibri"/>
              <a:cs typeface="Calibri"/>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Tree>
    <p:extLst>
      <p:ext uri="{BB962C8B-B14F-4D97-AF65-F5344CB8AC3E}">
        <p14:creationId xmlns:p14="http://schemas.microsoft.com/office/powerpoint/2010/main" val="3378928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pPr algn="ctr">
              <a:buNone/>
            </a:pPr>
            <a:r>
              <a:rPr lang="en-GB" sz="1900" b="1" dirty="0">
                <a:latin typeface="Calibri"/>
                <a:ea typeface="Calibri"/>
                <a:cs typeface="Arial"/>
              </a:rPr>
              <a:t>"University Centre Colchester aims to ensure that all students achieve their full academic potential, and that no student is disadvantaged because of a disability in their admission to, and participation in, the learning environment of the institution and in demonstrating that they have achieved the learning outcomes of their programme of study" (UCC, 2023).</a:t>
            </a:r>
            <a:endParaRPr lang="en-US">
              <a:latin typeface="Calibri"/>
              <a:ea typeface="Calibri"/>
              <a:cs typeface="Calibri"/>
            </a:endParaRPr>
          </a:p>
          <a:p>
            <a:pPr algn="ctr">
              <a:buNone/>
            </a:pPr>
            <a:endParaRPr lang="en-GB" sz="1900" b="1" dirty="0">
              <a:latin typeface="Calibri"/>
              <a:ea typeface="Calibri"/>
              <a:cs typeface="Arial"/>
            </a:endParaRPr>
          </a:p>
          <a:p>
            <a:pPr marL="0" indent="0">
              <a:buNone/>
            </a:pPr>
            <a:r>
              <a:rPr lang="en-GB" sz="1800" u="sng" dirty="0">
                <a:latin typeface="Calibri"/>
                <a:ea typeface="Calibri"/>
                <a:cs typeface="Arial"/>
              </a:rPr>
              <a:t>You will have been asked to notify UCC if you require reasonable adjustments for disabilities or additional specifical learning difficulties (</a:t>
            </a:r>
            <a:r>
              <a:rPr lang="en-GB" sz="1800" u="sng" err="1">
                <a:latin typeface="Calibri"/>
                <a:ea typeface="Calibri"/>
                <a:cs typeface="Arial"/>
              </a:rPr>
              <a:t>SpLD</a:t>
            </a:r>
            <a:r>
              <a:rPr lang="en-GB" sz="1800" u="sng" dirty="0">
                <a:latin typeface="Calibri"/>
                <a:ea typeface="Calibri"/>
                <a:cs typeface="Arial"/>
              </a:rPr>
              <a:t>) in your initial application. </a:t>
            </a:r>
            <a:endParaRPr lang="en-GB">
              <a:latin typeface="Calibri"/>
              <a:ea typeface="Calibri" panose="020F0502020204030204"/>
              <a:cs typeface="Calibri" panose="020F0502020204030204"/>
            </a:endParaRPr>
          </a:p>
          <a:p>
            <a:pPr marL="0" indent="0">
              <a:buNone/>
            </a:pPr>
            <a:r>
              <a:rPr lang="en-GB" sz="1700" dirty="0">
                <a:latin typeface="Calibri"/>
                <a:ea typeface="Calibri"/>
                <a:cs typeface="Arial"/>
              </a:rPr>
              <a:t>The earlier we know about your specific needs, the earlier we can get support in place. </a:t>
            </a:r>
            <a:r>
              <a:rPr lang="en-GB" sz="1700" u="sng" dirty="0">
                <a:latin typeface="Calibri"/>
                <a:ea typeface="Calibri"/>
                <a:cs typeface="Arial"/>
              </a:rPr>
              <a:t>I</a:t>
            </a:r>
            <a:r>
              <a:rPr lang="en-GB" sz="1800" u="sng" dirty="0">
                <a:latin typeface="Calibri"/>
                <a:ea typeface="Calibri"/>
                <a:cs typeface="Arial"/>
              </a:rPr>
              <a:t>f you still need to inform us, please complete the relevant forms below</a:t>
            </a:r>
            <a:r>
              <a:rPr lang="en-GB" sz="1800" dirty="0">
                <a:latin typeface="Calibri"/>
                <a:ea typeface="Calibri"/>
                <a:cs typeface="Arial"/>
              </a:rPr>
              <a:t>:</a:t>
            </a:r>
            <a:endParaRPr lang="en-US" sz="1800">
              <a:latin typeface="Calibri"/>
              <a:ea typeface="Calibri"/>
              <a:cs typeface="Arial"/>
            </a:endParaRPr>
          </a:p>
          <a:p>
            <a:pPr marL="0" indent="0">
              <a:buNone/>
            </a:pPr>
            <a:endParaRPr lang="en-GB" sz="1800" dirty="0">
              <a:latin typeface="Calibri"/>
              <a:ea typeface="Calibri"/>
              <a:cs typeface="Arial"/>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5"/>
              </a:rPr>
              <a:t>UCC Learning Difficulty questionnaire</a:t>
            </a:r>
            <a:endParaRPr lang="en-GB">
              <a:latin typeface="Calibri"/>
            </a:endParaRPr>
          </a:p>
          <a:p>
            <a:pPr>
              <a:buNone/>
            </a:pPr>
            <a:r>
              <a:rPr lang="en-GB" sz="1600" dirty="0">
                <a:latin typeface="Calibri"/>
                <a:ea typeface="Calibri"/>
                <a:cs typeface="Arial"/>
              </a:rPr>
              <a:t>•</a:t>
            </a:r>
            <a:r>
              <a:rPr lang="en-GB" sz="1600" dirty="0">
                <a:solidFill>
                  <a:srgbClr val="0563C1"/>
                </a:solidFill>
                <a:latin typeface="Calibri"/>
                <a:ea typeface="Calibri"/>
                <a:cs typeface="Arial"/>
                <a:hlinkClick r:id="rId6"/>
              </a:rPr>
              <a:t>UCC Medical Condition questionnaire</a:t>
            </a:r>
            <a:endParaRPr lang="en-GB">
              <a:latin typeface="Calibri"/>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Tree>
    <p:extLst>
      <p:ext uri="{BB962C8B-B14F-4D97-AF65-F5344CB8AC3E}">
        <p14:creationId xmlns:p14="http://schemas.microsoft.com/office/powerpoint/2010/main" val="641839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The UCC Accessibility Officer can assist all UCC students who have disclosed either a Specific Learning Difficulty of Medical Condition and inform you of the support that you might be entitled to either as Reasonable Adjustments or as support from the Disabled Students Allowance (DSA).</a:t>
            </a:r>
            <a:endParaRPr lang="en-US" sz="2400" dirty="0">
              <a:latin typeface="Calibri"/>
              <a:ea typeface="Calibri"/>
              <a:cs typeface="Calibri"/>
            </a:endParaRPr>
          </a:p>
          <a:p>
            <a:r>
              <a:rPr lang="en-GB" sz="2400" dirty="0">
                <a:latin typeface="Calibri"/>
                <a:ea typeface="Calibri"/>
                <a:cs typeface="Arial"/>
              </a:rPr>
              <a:t>The Accessibility Officer can also support students through the DSA application process and assist in the creation of individual Medical Plans and Personal Emergency Evacuation Plans where required. </a:t>
            </a:r>
            <a:endParaRPr lang="en-GB" sz="2400">
              <a:latin typeface="Calibri"/>
              <a:ea typeface="Calibri"/>
              <a:cs typeface="Calibri"/>
            </a:endParaRPr>
          </a:p>
          <a:p>
            <a:r>
              <a:rPr lang="en-GB" sz="2400" dirty="0">
                <a:latin typeface="Calibri"/>
                <a:ea typeface="Calibri"/>
                <a:cs typeface="Arial"/>
              </a:rPr>
              <a:t>You can contact the Accessibility Officer who is based in UCC Academic Services in room HE103, or on 01206 712613, or emailing </a:t>
            </a:r>
            <a:r>
              <a:rPr lang="en-GB" sz="2400" dirty="0">
                <a:latin typeface="Calibri"/>
                <a:ea typeface="Calibri"/>
                <a:cs typeface="Arial"/>
                <a:hlinkClick r:id="rId5"/>
              </a:rPr>
              <a:t>uccsupport@colchester.ac.uk</a:t>
            </a:r>
            <a:endParaRPr lang="en-GB" sz="2400">
              <a:latin typeface="Calibri"/>
              <a:ea typeface="Calibri"/>
              <a:cs typeface="Calibri"/>
            </a:endParaRPr>
          </a:p>
          <a:p>
            <a:r>
              <a:rPr lang="en-GB" sz="2400" dirty="0">
                <a:latin typeface="Calibri"/>
                <a:ea typeface="Calibri"/>
                <a:cs typeface="Arial"/>
              </a:rPr>
              <a:t>Further details can be found in the </a:t>
            </a:r>
            <a:r>
              <a:rPr lang="en-GB" sz="2400" dirty="0">
                <a:solidFill>
                  <a:srgbClr val="0563C1"/>
                </a:solidFill>
                <a:latin typeface="Calibri"/>
                <a:ea typeface="Calibri"/>
                <a:cs typeface="Arial"/>
                <a:hlinkClick r:id="rId6"/>
              </a:rPr>
              <a:t>UCC Code of Practice on Learning Support and Reasonable Adjustment</a:t>
            </a:r>
            <a:r>
              <a:rPr lang="en-GB" sz="2400" dirty="0">
                <a:solidFill>
                  <a:srgbClr val="000000"/>
                </a:solidFill>
                <a:latin typeface="Calibri"/>
                <a:ea typeface="Calibri"/>
                <a:cs typeface="Arial"/>
              </a:rPr>
              <a:t>. </a:t>
            </a:r>
            <a:endParaRPr lang="en-GB" sz="2400" dirty="0">
              <a:latin typeface="Calibri"/>
              <a:ea typeface="Calibri"/>
              <a:cs typeface="Calibri"/>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Tree>
    <p:extLst>
      <p:ext uri="{BB962C8B-B14F-4D97-AF65-F5344CB8AC3E}">
        <p14:creationId xmlns:p14="http://schemas.microsoft.com/office/powerpoint/2010/main" val="2375824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Learning Support &amp; Reasonable Adjustments</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dirty="0">
                <a:latin typeface="Calibri"/>
                <a:ea typeface="Calibri"/>
                <a:cs typeface="Arial"/>
              </a:rPr>
              <a:t>If you suspect you may have </a:t>
            </a:r>
            <a:r>
              <a:rPr lang="en-GB" sz="2400" b="1" u="sng" dirty="0">
                <a:latin typeface="Calibri"/>
                <a:ea typeface="Calibri"/>
                <a:cs typeface="Arial"/>
              </a:rPr>
              <a:t>dyslexia</a:t>
            </a:r>
            <a:r>
              <a:rPr lang="en-GB" sz="2400" b="1" dirty="0">
                <a:latin typeface="Calibri"/>
                <a:ea typeface="Calibri"/>
                <a:cs typeface="Arial"/>
              </a:rPr>
              <a:t> but have not been formally diagnosed, UCC offers support to those who wish to investigate or gain a formal diagnosis for dyslexia.</a:t>
            </a:r>
            <a:endParaRPr lang="en-US" sz="2400" b="1">
              <a:latin typeface="Calibri"/>
              <a:ea typeface="Calibri"/>
              <a:cs typeface="Calibri"/>
            </a:endParaRPr>
          </a:p>
          <a:p>
            <a:r>
              <a:rPr lang="en-GB" sz="2400" dirty="0">
                <a:latin typeface="Calibri"/>
                <a:ea typeface="Calibri"/>
                <a:cs typeface="Arial"/>
              </a:rPr>
              <a:t>Please contact the Accessibility Officer in UCC Academic Services or refer to the</a:t>
            </a:r>
            <a:r>
              <a:rPr lang="en-GB" sz="2400" dirty="0">
                <a:solidFill>
                  <a:srgbClr val="000000"/>
                </a:solidFill>
                <a:latin typeface="Calibri"/>
                <a:ea typeface="Calibri"/>
                <a:cs typeface="Arial"/>
              </a:rPr>
              <a:t> Reasonable Adjustment section of the </a:t>
            </a:r>
            <a:r>
              <a:rPr lang="en-GB" sz="2400" dirty="0">
                <a:solidFill>
                  <a:srgbClr val="000000"/>
                </a:solidFill>
                <a:latin typeface="Calibri"/>
                <a:ea typeface="Calibri"/>
                <a:cs typeface="Arial"/>
                <a:hlinkClick r:id="rId5"/>
              </a:rPr>
              <a:t>UCC Academic Services Moodle</a:t>
            </a:r>
            <a:r>
              <a:rPr lang="en-GB" sz="2400" dirty="0">
                <a:solidFill>
                  <a:srgbClr val="000000"/>
                </a:solidFill>
                <a:latin typeface="Calibri"/>
                <a:ea typeface="Calibri"/>
                <a:cs typeface="Arial"/>
              </a:rPr>
              <a:t> page. </a:t>
            </a:r>
            <a:endParaRPr lang="en-GB" sz="2400" dirty="0">
              <a:latin typeface="Calibri"/>
            </a:endParaRPr>
          </a:p>
          <a:p>
            <a:pPr marL="0" indent="0">
              <a:buNone/>
            </a:pPr>
            <a:endParaRPr lang="en-GB" sz="2400" b="1" dirty="0">
              <a:latin typeface="Calibri"/>
              <a:ea typeface="Calibri"/>
              <a:cs typeface="Arial"/>
            </a:endParaRPr>
          </a:p>
          <a:p>
            <a:pPr algn="ctr">
              <a:buNone/>
            </a:pPr>
            <a:endParaRPr lang="en-GB" sz="1900" b="1" dirty="0">
              <a:latin typeface="Arial"/>
              <a:ea typeface="Calibri"/>
              <a:cs typeface="Arial"/>
            </a:endParaRPr>
          </a:p>
          <a:p>
            <a:pPr>
              <a:buNone/>
            </a:pPr>
            <a:endParaRPr lang="en-GB" sz="2400" b="1" dirty="0">
              <a:latin typeface="Calibri"/>
              <a:ea typeface="Calibri"/>
              <a:cs typeface="Arial"/>
            </a:endParaRPr>
          </a:p>
          <a:p>
            <a:pPr marL="0" indent="0">
              <a:buNone/>
            </a:pPr>
            <a:endParaRPr lang="en-GB" sz="1700" dirty="0">
              <a:ea typeface="Calibri"/>
              <a:cs typeface="Arial"/>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prstClr val="black"/>
              </a:solidFill>
              <a:ea typeface="Calibri"/>
              <a:cs typeface="Arial"/>
            </a:endParaRPr>
          </a:p>
          <a:p>
            <a:endParaRPr lang="en-US">
              <a:solidFill>
                <a:prstClr val="black"/>
              </a:solidFill>
            </a:endParaRPr>
          </a:p>
          <a:p>
            <a:endParaRPr lang="en-US" sz="2000">
              <a:solidFill>
                <a:prstClr val="black"/>
              </a:solidFill>
              <a:latin typeface="Arial"/>
              <a:cs typeface="Arial"/>
            </a:endParaRPr>
          </a:p>
          <a:p>
            <a:endParaRPr lang="en-GB" sz="2600" dirty="0">
              <a:solidFill>
                <a:prstClr val="black"/>
              </a:solidFill>
              <a:cs typeface="Calibri" panose="020F0502020204030204"/>
            </a:endParaRPr>
          </a:p>
        </p:txBody>
      </p:sp>
    </p:spTree>
    <p:extLst>
      <p:ext uri="{BB962C8B-B14F-4D97-AF65-F5344CB8AC3E}">
        <p14:creationId xmlns:p14="http://schemas.microsoft.com/office/powerpoint/2010/main" val="1900650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6: </a:t>
            </a:r>
            <a:r>
              <a:rPr lang="en-GB" b="1" dirty="0" smtClean="0">
                <a:cs typeface="Calibri Light"/>
              </a:rPr>
              <a:t>Professional </a:t>
            </a:r>
            <a:r>
              <a:rPr lang="en-GB" b="1" dirty="0">
                <a:cs typeface="Calibri Light"/>
              </a:rPr>
              <a:t>Standards and Expectations</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a:xfrm>
            <a:off x="831850" y="4828949"/>
            <a:ext cx="10515600" cy="1500187"/>
          </a:xfrm>
        </p:spPr>
        <p:txBody>
          <a:bodyPr vert="horz" lIns="91440" tIns="45720" rIns="91440" bIns="45720" rtlCol="0" anchor="t">
            <a:normAutofit/>
          </a:bodyPr>
          <a:lstStyle/>
          <a:p>
            <a:endParaRPr lang="en-GB" dirty="0"/>
          </a:p>
        </p:txBody>
      </p:sp>
    </p:spTree>
    <p:extLst>
      <p:ext uri="{BB962C8B-B14F-4D97-AF65-F5344CB8AC3E}">
        <p14:creationId xmlns:p14="http://schemas.microsoft.com/office/powerpoint/2010/main" val="2926619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College Wide Professional Expectations</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prstClr val="black"/>
                </a:solidFill>
                <a:ea typeface="Calibri" panose="020F0502020204030204"/>
                <a:cs typeface="Arial"/>
                <a:hlinkClick r:id="rId5"/>
              </a:rPr>
              <a:t>Dress Code</a:t>
            </a:r>
            <a:endParaRPr lang="en-GB" sz="2400" dirty="0">
              <a:solidFill>
                <a:prstClr val="black"/>
              </a:solidFill>
              <a:ea typeface="Calibri"/>
              <a:cs typeface="Arial"/>
            </a:endParaRPr>
          </a:p>
          <a:p>
            <a:endParaRPr lang="en-GB" sz="2400" dirty="0">
              <a:solidFill>
                <a:prstClr val="black"/>
              </a:solidFill>
              <a:ea typeface="Calibri"/>
              <a:cs typeface="Arial"/>
            </a:endParaRPr>
          </a:p>
          <a:p>
            <a:r>
              <a:rPr lang="en-GB" sz="2400" dirty="0">
                <a:solidFill>
                  <a:prstClr val="black"/>
                </a:solidFill>
                <a:ea typeface="Calibri"/>
                <a:cs typeface="Arial"/>
              </a:rPr>
              <a:t>Lanyards must be worn at all times (unless Health and Safety dictates otherwise). This is to ensure that we know who is on campus and that they should be on campus and to keep everyone safe. </a:t>
            </a:r>
          </a:p>
          <a:p>
            <a:endParaRPr lang="en-GB" sz="2400" dirty="0">
              <a:solidFill>
                <a:prstClr val="black"/>
              </a:solidFill>
              <a:ea typeface="Calibri"/>
              <a:cs typeface="Arial"/>
            </a:endParaRPr>
          </a:p>
          <a:p>
            <a:r>
              <a:rPr lang="en-GB" sz="2400" dirty="0">
                <a:solidFill>
                  <a:prstClr val="black"/>
                </a:solidFill>
                <a:ea typeface="Calibri"/>
                <a:cs typeface="Arial"/>
              </a:rPr>
              <a:t>Smoking and vaping should be in the dedicated areas only. </a:t>
            </a:r>
          </a:p>
          <a:p>
            <a:endParaRPr lang="en-GB" sz="2400" dirty="0">
              <a:solidFill>
                <a:prstClr val="black"/>
              </a:solidFill>
              <a:ea typeface="Calibri"/>
              <a:cs typeface="Arial"/>
            </a:endParaRPr>
          </a:p>
          <a:p>
            <a:endParaRPr lang="en-US" dirty="0">
              <a:solidFill>
                <a:prstClr val="black"/>
              </a:solidFill>
              <a:ea typeface="Calibri" panose="020F0502020204030204"/>
              <a:cs typeface="Calibri" panose="020F0502020204030204"/>
            </a:endParaRPr>
          </a:p>
          <a:p>
            <a:endParaRPr lang="en-US" sz="2000" dirty="0">
              <a:solidFill>
                <a:prstClr val="black"/>
              </a:solidFill>
              <a:latin typeface="Arial"/>
              <a:ea typeface="Calibri" panose="020F0502020204030204"/>
              <a:cs typeface="Arial"/>
            </a:endParaRPr>
          </a:p>
          <a:p>
            <a:endParaRPr lang="en-GB" sz="2600" dirty="0">
              <a:solidFill>
                <a:prstClr val="black"/>
              </a:solidFill>
              <a:ea typeface="Calibri" panose="020F0502020204030204"/>
              <a:cs typeface="Calibri" panose="020F0502020204030204"/>
            </a:endParaRPr>
          </a:p>
        </p:txBody>
      </p:sp>
      <p:pic>
        <p:nvPicPr>
          <p:cNvPr id="6" name="Picture 5">
            <a:extLst>
              <a:ext uri="{FF2B5EF4-FFF2-40B4-BE49-F238E27FC236}">
                <a16:creationId xmlns:a16="http://schemas.microsoft.com/office/drawing/2014/main" xmlns="" id="{0D1B179F-A415-4978-7855-EF5F33778862}"/>
              </a:ext>
            </a:extLst>
          </p:cNvPr>
          <p:cNvPicPr>
            <a:picLocks noChangeAspect="1"/>
          </p:cNvPicPr>
          <p:nvPr/>
        </p:nvPicPr>
        <p:blipFill>
          <a:blip r:embed="rId6"/>
          <a:stretch>
            <a:fillRect/>
          </a:stretch>
        </p:blipFill>
        <p:spPr>
          <a:xfrm>
            <a:off x="8612037" y="1295491"/>
            <a:ext cx="3148641" cy="4583321"/>
          </a:xfrm>
          <a:prstGeom prst="rect">
            <a:avLst/>
          </a:prstGeom>
        </p:spPr>
      </p:pic>
    </p:spTree>
    <p:extLst>
      <p:ext uri="{BB962C8B-B14F-4D97-AF65-F5344CB8AC3E}">
        <p14:creationId xmlns:p14="http://schemas.microsoft.com/office/powerpoint/2010/main" val="824686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Optional Activities</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F9E77862-2EB8-EE3A-02B6-AC32785F5888}"/>
              </a:ext>
            </a:extLst>
          </p:cNvPr>
          <p:cNvSpPr>
            <a:spLocks noGrp="1"/>
          </p:cNvSpPr>
          <p:nvPr>
            <p:ph idx="1"/>
          </p:nvPr>
        </p:nvSpPr>
        <p:spPr/>
        <p:txBody>
          <a:bodyPr vert="horz" lIns="91440" tIns="45720" rIns="91440" bIns="45720" rtlCol="0" anchor="t">
            <a:normAutofit/>
          </a:bodyPr>
          <a:lstStyle/>
          <a:p>
            <a:pPr marL="0" indent="0">
              <a:buNone/>
            </a:pPr>
            <a:r>
              <a:rPr lang="en-GB" b="1" dirty="0">
                <a:ea typeface="Calibri" panose="020F0502020204030204"/>
                <a:cs typeface="Calibri" panose="020F0502020204030204"/>
              </a:rPr>
              <a:t>Drop-in Support</a:t>
            </a:r>
            <a:endParaRPr lang="en-US" dirty="0">
              <a:ea typeface="Calibri" panose="020F0502020204030204"/>
              <a:cs typeface="Calibri" panose="020F0502020204030204"/>
            </a:endParaRPr>
          </a:p>
          <a:p>
            <a:pPr marL="0" indent="0">
              <a:buNone/>
            </a:pPr>
            <a:endParaRPr lang="en-GB" b="1" dirty="0">
              <a:ea typeface="Calibri" panose="020F0502020204030204"/>
              <a:cs typeface="Calibri" panose="020F0502020204030204"/>
            </a:endParaRPr>
          </a:p>
          <a:p>
            <a:pPr>
              <a:buFont typeface="Arial"/>
              <a:buChar char="•"/>
            </a:pPr>
            <a:r>
              <a:rPr lang="en-US" sz="2200" dirty="0">
                <a:ea typeface="Calibri" panose="020F0502020204030204"/>
                <a:cs typeface="Calibri" panose="020F0502020204030204"/>
              </a:rPr>
              <a:t>Attend 'drop in' support sessions with Eliza Bebb on campus room HE105 if you need general support:</a:t>
            </a:r>
          </a:p>
          <a:p>
            <a:pPr>
              <a:buFont typeface="Arial"/>
              <a:buChar char="•"/>
            </a:pPr>
            <a:endParaRPr lang="en-US" sz="2200" dirty="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Monday 23rd September, 12-1pm,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Tuesday 24th September, 1-2pm,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Wednesday 25th September, 12-1pm, Room HE105</a:t>
            </a:r>
            <a:endParaRPr lang="en-US" sz="2200">
              <a:ea typeface="Calibri" panose="020F0502020204030204"/>
              <a:cs typeface="Calibri" panose="020F0502020204030204"/>
            </a:endParaRPr>
          </a:p>
          <a:p>
            <a:pPr marL="971550" lvl="1" indent="-285750">
              <a:buFont typeface="Arial"/>
              <a:buChar char="•"/>
            </a:pPr>
            <a:r>
              <a:rPr lang="en-US" sz="2200" dirty="0">
                <a:ea typeface="Calibri" panose="020F0502020204030204"/>
                <a:cs typeface="Calibri" panose="020F0502020204030204"/>
              </a:rPr>
              <a:t>Thursday 26th September, 1-2pm, Room HE105.</a:t>
            </a:r>
            <a:endParaRPr lang="en-US" sz="2200">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4130818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3: Essential Activity Completion</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3" name="Content Placeholder 2">
            <a:extLst>
              <a:ext uri="{FF2B5EF4-FFF2-40B4-BE49-F238E27FC236}">
                <a16:creationId xmlns:a16="http://schemas.microsoft.com/office/drawing/2014/main" xmlns=""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prstClr val="black"/>
                </a:solidFill>
                <a:ea typeface="Calibri" panose="020F0502020204030204"/>
                <a:cs typeface="Calibri" panose="020F0502020204030204"/>
              </a:rPr>
              <a:t>To extend your learning and develop your academic skills you will continue to undertake additional learning activities over the semester. Again, these are fundamental to your success as a student at UCC. </a:t>
            </a:r>
            <a:endParaRPr lang="en-US" sz="2200" dirty="0">
              <a:solidFill>
                <a:prstClr val="black"/>
              </a:solidFill>
              <a:ea typeface="Calibri" panose="020F0502020204030204"/>
              <a:cs typeface="Calibri" panose="020F0502020204030204"/>
            </a:endParaRPr>
          </a:p>
          <a:p>
            <a:endParaRPr lang="en-GB" sz="2200" dirty="0">
              <a:solidFill>
                <a:prstClr val="black"/>
              </a:solidFill>
              <a:ea typeface="Calibri" panose="020F0502020204030204"/>
              <a:cs typeface="Calibri" panose="020F0502020204030204"/>
            </a:endParaRPr>
          </a:p>
          <a:p>
            <a:r>
              <a:rPr lang="en-GB" sz="2400" dirty="0">
                <a:solidFill>
                  <a:prstClr val="black"/>
                </a:solidFill>
                <a:ea typeface="Calibri" panose="020F0502020204030204"/>
                <a:cs typeface="Calibri" panose="020F0502020204030204"/>
              </a:rPr>
              <a:t>Activities include:</a:t>
            </a:r>
            <a:endParaRPr lang="en-US" sz="2400" dirty="0">
              <a:solidFill>
                <a:prstClr val="black"/>
              </a:solidFill>
              <a:ea typeface="Calibri" panose="020F0502020204030204"/>
              <a:cs typeface="Calibri" panose="020F0502020204030204"/>
            </a:endParaRPr>
          </a:p>
          <a:p>
            <a:pPr lvl="1"/>
            <a:r>
              <a:rPr lang="en-GB" dirty="0">
                <a:solidFill>
                  <a:prstClr val="black"/>
                </a:solidFill>
                <a:ea typeface="Calibri" panose="020F0502020204030204"/>
                <a:cs typeface="Arial"/>
              </a:rPr>
              <a:t>Additional library workshops to develop your research skills. </a:t>
            </a:r>
            <a:endParaRPr lang="en-US" dirty="0">
              <a:solidFill>
                <a:prstClr val="black"/>
              </a:solidFill>
              <a:ea typeface="Calibri" panose="020F0502020204030204"/>
              <a:cs typeface="Arial"/>
            </a:endParaRPr>
          </a:p>
          <a:p>
            <a:pPr lvl="1"/>
            <a:r>
              <a:rPr lang="en-GB" dirty="0">
                <a:solidFill>
                  <a:prstClr val="black"/>
                </a:solidFill>
                <a:ea typeface="Calibri" panose="020F0502020204030204"/>
                <a:cs typeface="Arial"/>
              </a:rPr>
              <a:t>Attend session on using ATS2 to submit assignments. </a:t>
            </a:r>
            <a:endParaRPr lang="en-US" dirty="0">
              <a:solidFill>
                <a:prstClr val="black"/>
              </a:solidFill>
              <a:ea typeface="Calibri" panose="020F0502020204030204"/>
              <a:cs typeface="Arial"/>
            </a:endParaRPr>
          </a:p>
          <a:p>
            <a:pPr lvl="1"/>
            <a:r>
              <a:rPr lang="en-GB" dirty="0">
                <a:solidFill>
                  <a:prstClr val="black"/>
                </a:solidFill>
                <a:ea typeface="Calibri" panose="020F0502020204030204"/>
                <a:cs typeface="Arial"/>
              </a:rPr>
              <a:t>Completing Academic Integrity and Referencing eLearning. </a:t>
            </a:r>
            <a:endParaRPr lang="en-US" dirty="0">
              <a:solidFill>
                <a:prstClr val="black"/>
              </a:solidFill>
              <a:ea typeface="Calibri" panose="020F0502020204030204"/>
              <a:cs typeface="Arial"/>
            </a:endParaRPr>
          </a:p>
          <a:p>
            <a:endParaRPr lang="en-GB" sz="2200" dirty="0">
              <a:solidFill>
                <a:prstClr val="black"/>
              </a:solidFill>
              <a:ea typeface="Calibri" panose="020F0502020204030204"/>
              <a:cs typeface="Arial"/>
            </a:endParaRPr>
          </a:p>
          <a:p>
            <a:r>
              <a:rPr lang="en-GB" sz="2200" dirty="0">
                <a:solidFill>
                  <a:prstClr val="black"/>
                </a:solidFill>
                <a:ea typeface="Calibri" panose="020F0502020204030204"/>
                <a:cs typeface="Calibri" panose="020F0502020204030204"/>
              </a:rPr>
              <a:t>Details of the activities to be completed and associated checklists can be found </a:t>
            </a:r>
            <a:r>
              <a:rPr lang="en-GB" sz="2200" dirty="0">
                <a:solidFill>
                  <a:srgbClr val="0563C1"/>
                </a:solidFill>
                <a:ea typeface="Calibri" panose="020F0502020204030204"/>
                <a:cs typeface="Calibri" panose="020F0502020204030204"/>
                <a:hlinkClick r:id="rId5"/>
              </a:rPr>
              <a:t>here</a:t>
            </a:r>
            <a:r>
              <a:rPr lang="en-GB" sz="2200" dirty="0">
                <a:solidFill>
                  <a:prstClr val="black"/>
                </a:solidFill>
                <a:ea typeface="Calibri" panose="020F0502020204030204"/>
                <a:cs typeface="Calibri" panose="020F0502020204030204"/>
              </a:rPr>
              <a:t> or via the QR code opposite.</a:t>
            </a:r>
          </a:p>
          <a:p>
            <a:endParaRPr lang="en-GB" sz="2400" dirty="0">
              <a:solidFill>
                <a:prstClr val="black"/>
              </a:solidFill>
              <a:cs typeface="Calibri"/>
            </a:endParaRPr>
          </a:p>
          <a:p>
            <a:endParaRPr lang="en-GB" sz="2400" dirty="0">
              <a:solidFill>
                <a:prstClr val="black"/>
              </a:solidFill>
              <a:cs typeface="Calibri"/>
            </a:endParaRPr>
          </a:p>
          <a:p>
            <a:pPr marL="0" indent="0">
              <a:buFont typeface="Arial" panose="020B0604020202020204" pitchFamily="34" charset="0"/>
              <a:buNone/>
            </a:pPr>
            <a:endParaRPr lang="en-GB" dirty="0">
              <a:solidFill>
                <a:prstClr val="black"/>
              </a:solidFill>
              <a:latin typeface="Arial"/>
              <a:ea typeface="Calibri" panose="020F0502020204030204"/>
              <a:cs typeface="Arial"/>
            </a:endParaRPr>
          </a:p>
          <a:p>
            <a:endParaRPr lang="en-US" sz="2400" dirty="0">
              <a:solidFill>
                <a:prstClr val="black"/>
              </a:solidFill>
              <a:cs typeface="Arial"/>
            </a:endParaRPr>
          </a:p>
          <a:p>
            <a:endParaRPr lang="en-GB" dirty="0">
              <a:solidFill>
                <a:prstClr val="black"/>
              </a:solidFill>
              <a:cs typeface="Calibri" panose="020F0502020204030204"/>
            </a:endParaRPr>
          </a:p>
          <a:p>
            <a:endParaRPr lang="en-GB" sz="2400" dirty="0">
              <a:solidFill>
                <a:prstClr val="black"/>
              </a:solidFill>
              <a:cs typeface="Arial"/>
            </a:endParaRPr>
          </a:p>
          <a:p>
            <a:endParaRPr lang="en-US" dirty="0">
              <a:solidFill>
                <a:prstClr val="black"/>
              </a:solidFill>
              <a:cs typeface="Calibri" panose="020F0502020204030204"/>
            </a:endParaRPr>
          </a:p>
          <a:p>
            <a:endParaRPr lang="en-US" sz="2000" dirty="0">
              <a:solidFill>
                <a:prstClr val="black"/>
              </a:solidFill>
              <a:latin typeface="Arial"/>
              <a:cs typeface="Arial"/>
            </a:endParaRPr>
          </a:p>
          <a:p>
            <a:endParaRPr lang="en-GB" sz="2600" dirty="0">
              <a:solidFill>
                <a:prstClr val="black"/>
              </a:solidFill>
              <a:cs typeface="Calibri" panose="020F0502020204030204"/>
            </a:endParaRPr>
          </a:p>
        </p:txBody>
      </p:sp>
      <p:pic>
        <p:nvPicPr>
          <p:cNvPr id="10" name="Picture 7" descr="A qr code on a white background&#10;&#10;Description automatically generated">
            <a:extLst>
              <a:ext uri="{FF2B5EF4-FFF2-40B4-BE49-F238E27FC236}">
                <a16:creationId xmlns:a16="http://schemas.microsoft.com/office/drawing/2014/main" xmlns="" id="{9DCB8B7F-AD61-1937-F98C-0D3AFFD7949C}"/>
              </a:ext>
            </a:extLst>
          </p:cNvPr>
          <p:cNvPicPr>
            <a:picLocks noChangeAspect="1"/>
          </p:cNvPicPr>
          <p:nvPr/>
        </p:nvPicPr>
        <p:blipFill>
          <a:blip r:embed="rId6"/>
          <a:stretch>
            <a:fillRect/>
          </a:stretch>
        </p:blipFill>
        <p:spPr>
          <a:xfrm>
            <a:off x="9057898" y="2271456"/>
            <a:ext cx="2743200" cy="2743200"/>
          </a:xfrm>
          <a:prstGeom prst="rect">
            <a:avLst/>
          </a:prstGeom>
        </p:spPr>
      </p:pic>
    </p:spTree>
    <p:extLst>
      <p:ext uri="{BB962C8B-B14F-4D97-AF65-F5344CB8AC3E}">
        <p14:creationId xmlns:p14="http://schemas.microsoft.com/office/powerpoint/2010/main" val="3245122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95184"/>
            <a:ext cx="11559822" cy="1325563"/>
          </a:xfrm>
        </p:spPr>
        <p:txBody>
          <a:bodyPr/>
          <a:lstStyle/>
          <a:p>
            <a:r>
              <a:rPr lang="en-GB">
                <a:solidFill>
                  <a:schemeClr val="bg1"/>
                </a:solidFill>
                <a:latin typeface="Calibri"/>
                <a:ea typeface="+mj-lt"/>
                <a:cs typeface="+mj-lt"/>
              </a:rPr>
              <a:t>Phase 3 &amp; Beyond: Academic Skills Development</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dirty="0">
              <a:latin typeface="Calibri"/>
              <a:cs typeface="Arial"/>
            </a:endParaRPr>
          </a:p>
          <a:p>
            <a:pPr marL="0" indent="0">
              <a:buNone/>
            </a:pPr>
            <a:endParaRPr lang="en-GB" sz="1700" dirty="0">
              <a:latin typeface="Calibri"/>
              <a:cs typeface="Arial"/>
            </a:endParaRPr>
          </a:p>
          <a:p>
            <a:endParaRPr lang="en-GB" dirty="0">
              <a:cs typeface="Calibri"/>
            </a:endParaRPr>
          </a:p>
        </p:txBody>
      </p:sp>
      <p:sp>
        <p:nvSpPr>
          <p:cNvPr id="13" name="TextBox 12">
            <a:extLst>
              <a:ext uri="{FF2B5EF4-FFF2-40B4-BE49-F238E27FC236}">
                <a16:creationId xmlns:a16="http://schemas.microsoft.com/office/drawing/2014/main" xmlns="" id="{1E320A0C-8468-65DD-BC23-33D867B899D0}"/>
              </a:ext>
            </a:extLst>
          </p:cNvPr>
          <p:cNvSpPr txBox="1"/>
          <p:nvPr/>
        </p:nvSpPr>
        <p:spPr>
          <a:xfrm>
            <a:off x="719666" y="1848555"/>
            <a:ext cx="732366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400" dirty="0">
                <a:solidFill>
                  <a:prstClr val="black"/>
                </a:solidFill>
                <a:ea typeface="Calibri" panose="020F0502020204030204"/>
                <a:cs typeface="Calibri" panose="020F0502020204030204"/>
              </a:rPr>
              <a:t>As your studies progress, you will start to want to develop new academic skills to further your learning and future success.  </a:t>
            </a:r>
          </a:p>
          <a:p>
            <a:pPr marL="457200" indent="-457200">
              <a:buFont typeface="Arial"/>
              <a:buChar char="•"/>
            </a:pPr>
            <a:endParaRPr lang="en-GB" sz="2400" b="1" dirty="0">
              <a:solidFill>
                <a:prstClr val="black"/>
              </a:solidFill>
              <a:ea typeface="Calibri" panose="020F0502020204030204"/>
              <a:cs typeface="Calibri" panose="020F0502020204030204"/>
            </a:endParaRPr>
          </a:p>
          <a:p>
            <a:pPr marL="457200" indent="-457200">
              <a:buFont typeface="Arial"/>
              <a:buChar char="•"/>
            </a:pPr>
            <a:r>
              <a:rPr lang="en-GB" sz="2400" b="1" dirty="0">
                <a:solidFill>
                  <a:prstClr val="black"/>
                </a:solidFill>
                <a:ea typeface="Calibri" panose="020F0502020204030204"/>
                <a:cs typeface="Calibri" panose="020F0502020204030204"/>
              </a:rPr>
              <a:t>When you are ready and it's the right time,</a:t>
            </a:r>
            <a:r>
              <a:rPr lang="en-GB" sz="2400" dirty="0">
                <a:solidFill>
                  <a:prstClr val="black"/>
                </a:solidFill>
                <a:ea typeface="Calibri" panose="020F0502020204030204"/>
                <a:cs typeface="Calibri" panose="020F0502020204030204"/>
              </a:rPr>
              <a:t> take time to review and complete our eLearning courses and access academic learning resources which can be found in the </a:t>
            </a:r>
            <a:r>
              <a:rPr lang="en-GB" sz="2400" dirty="0">
                <a:solidFill>
                  <a:srgbClr val="0563C1"/>
                </a:solidFill>
                <a:cs typeface="Arial"/>
                <a:hlinkClick r:id="rId5"/>
              </a:rPr>
              <a:t>Academic Skills Centre</a:t>
            </a:r>
            <a:r>
              <a:rPr lang="en-GB" sz="2400" dirty="0">
                <a:solidFill>
                  <a:prstClr val="black"/>
                </a:solidFill>
                <a:ea typeface="Calibri" panose="020F0502020204030204"/>
                <a:cs typeface="Calibri" panose="020F0502020204030204"/>
              </a:rPr>
              <a:t>. </a:t>
            </a:r>
            <a:endParaRPr lang="en-GB" sz="2400" dirty="0">
              <a:solidFill>
                <a:srgbClr val="000000"/>
              </a:solidFill>
              <a:cs typeface="Calibri"/>
            </a:endParaRPr>
          </a:p>
        </p:txBody>
      </p:sp>
      <p:pic>
        <p:nvPicPr>
          <p:cNvPr id="14" name="Picture 13" descr="A green sign with white text&#10;&#10;Description automatically generated">
            <a:extLst>
              <a:ext uri="{FF2B5EF4-FFF2-40B4-BE49-F238E27FC236}">
                <a16:creationId xmlns:a16="http://schemas.microsoft.com/office/drawing/2014/main" xmlns="" id="{7EE0826A-242C-BA28-3AD8-C9ADA7E36ABD}"/>
              </a:ext>
            </a:extLst>
          </p:cNvPr>
          <p:cNvPicPr>
            <a:picLocks noChangeAspect="1"/>
          </p:cNvPicPr>
          <p:nvPr/>
        </p:nvPicPr>
        <p:blipFill>
          <a:blip r:embed="rId6"/>
          <a:stretch>
            <a:fillRect/>
          </a:stretch>
        </p:blipFill>
        <p:spPr>
          <a:xfrm>
            <a:off x="8435623" y="1970912"/>
            <a:ext cx="3251199" cy="813622"/>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xmlns="" id="{6BB34691-8388-4356-7903-B2D1D88D2732}"/>
              </a:ext>
            </a:extLst>
          </p:cNvPr>
          <p:cNvPicPr>
            <a:picLocks noChangeAspect="1"/>
          </p:cNvPicPr>
          <p:nvPr/>
        </p:nvPicPr>
        <p:blipFill>
          <a:blip r:embed="rId7"/>
          <a:stretch>
            <a:fillRect/>
          </a:stretch>
        </p:blipFill>
        <p:spPr>
          <a:xfrm>
            <a:off x="8619067" y="2904067"/>
            <a:ext cx="2743200" cy="2743200"/>
          </a:xfrm>
          <a:prstGeom prst="rect">
            <a:avLst/>
          </a:prstGeom>
        </p:spPr>
      </p:pic>
    </p:spTree>
    <p:extLst>
      <p:ext uri="{BB962C8B-B14F-4D97-AF65-F5344CB8AC3E}">
        <p14:creationId xmlns:p14="http://schemas.microsoft.com/office/powerpoint/2010/main" val="2545040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xmlns=""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dirty="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a16="http://schemas.microsoft.com/office/drawing/2014/main" xmlns=""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1661380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xmlns=""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Welcome Talk – 10:30am</a:t>
            </a:r>
          </a:p>
          <a:p>
            <a:endParaRPr lang="en-GB" dirty="0">
              <a:cs typeface="Calibri Light"/>
            </a:endParaRPr>
          </a:p>
        </p:txBody>
      </p:sp>
      <p:sp>
        <p:nvSpPr>
          <p:cNvPr id="4" name="Content Placeholder 3">
            <a:extLst>
              <a:ext uri="{FF2B5EF4-FFF2-40B4-BE49-F238E27FC236}">
                <a16:creationId xmlns:a16="http://schemas.microsoft.com/office/drawing/2014/main" xmlns="" id="{62D0FBAE-6E38-354B-63AE-1E8316BE7ACB}"/>
              </a:ext>
            </a:extLst>
          </p:cNvPr>
          <p:cNvSpPr>
            <a:spLocks noGrp="1"/>
          </p:cNvSpPr>
          <p:nvPr>
            <p:ph idx="1"/>
          </p:nvPr>
        </p:nvSpPr>
        <p:spPr>
          <a:xfrm>
            <a:off x="708811" y="2077032"/>
            <a:ext cx="10516339" cy="4294473"/>
          </a:xfrm>
        </p:spPr>
        <p:txBody>
          <a:bodyPr vert="horz" lIns="91440" tIns="45720" rIns="91440" bIns="45720" rtlCol="0" anchor="t">
            <a:normAutofit/>
          </a:bodyPr>
          <a:lstStyle/>
          <a:p>
            <a:pPr marL="0" indent="0">
              <a:buNone/>
            </a:pPr>
            <a:r>
              <a:rPr lang="en-GB" sz="3000" dirty="0">
                <a:latin typeface="Calibri"/>
                <a:cs typeface="Arial"/>
              </a:rPr>
              <a:t>We invite you to join us in the Lecture Theatre to meet the UCC Leadership Team as well as some of the wider team who will be supporting you during your period of study. </a:t>
            </a:r>
            <a:endParaRPr lang="en-GB" sz="3000" dirty="0">
              <a:latin typeface="Calibri"/>
              <a:ea typeface="Calibri"/>
              <a:cs typeface="Arial"/>
            </a:endParaRPr>
          </a:p>
          <a:p>
            <a:pPr marL="0" indent="0">
              <a:buNone/>
            </a:pPr>
            <a:endParaRPr lang="en-GB" sz="1700" dirty="0">
              <a:cs typeface="Arial"/>
            </a:endParaRPr>
          </a:p>
          <a:p>
            <a:endParaRPr lang="en-GB" dirty="0">
              <a:cs typeface="Calibri"/>
            </a:endParaRPr>
          </a:p>
        </p:txBody>
      </p:sp>
    </p:spTree>
    <p:extLst>
      <p:ext uri="{BB962C8B-B14F-4D97-AF65-F5344CB8AC3E}">
        <p14:creationId xmlns:p14="http://schemas.microsoft.com/office/powerpoint/2010/main" val="461149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dirty="0" smtClean="0">
                <a:solidFill>
                  <a:schemeClr val="bg1"/>
                </a:solidFill>
                <a:latin typeface="Calibri"/>
                <a:ea typeface="+mj-lt"/>
                <a:cs typeface="+mj-lt"/>
              </a:rPr>
              <a:t>Ice Breaker </a:t>
            </a:r>
            <a:endParaRPr lang="en-GB" dirty="0">
              <a:solidFill>
                <a:schemeClr val="bg1"/>
              </a:solidFill>
              <a:latin typeface="Calibri"/>
              <a:ea typeface="+mj-lt"/>
              <a:cs typeface="+mj-lt"/>
            </a:endParaRP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p:txBody>
          <a:bodyPr vert="horz" lIns="91440" tIns="45720" rIns="91440" bIns="45720" rtlCol="0" anchor="t">
            <a:normAutofit/>
          </a:bodyPr>
          <a:lstStyle/>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Do you know the person sitting next to you?</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What is their name?</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Where were they born?</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Where do they work?</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Greatest achievement so far?</a:t>
            </a:r>
          </a:p>
          <a:p>
            <a:pPr marL="322509" lvl="0" indent="-322509">
              <a:lnSpc>
                <a:spcPct val="100000"/>
              </a:lnSpc>
              <a:spcBef>
                <a:spcPts val="0"/>
              </a:spcBef>
              <a:buClr>
                <a:srgbClr val="009999"/>
              </a:buClr>
              <a:buFont typeface="Wingdings" panose="05000000000000000000" pitchFamily="2" charset="2"/>
              <a:buChar char="v"/>
            </a:pPr>
            <a:r>
              <a:rPr lang="en-US" sz="2500" dirty="0">
                <a:solidFill>
                  <a:prstClr val="black"/>
                </a:solidFill>
                <a:latin typeface="Arial" panose="020B0604020202020204" pitchFamily="34" charset="0"/>
                <a:cs typeface="Arial" panose="020B0604020202020204" pitchFamily="34" charset="0"/>
              </a:rPr>
              <a:t>Interesting fact? </a:t>
            </a:r>
          </a:p>
          <a:p>
            <a:pPr marL="0" indent="0">
              <a:buNone/>
            </a:pPr>
            <a:endParaRPr lang="en-GB" sz="3000" dirty="0">
              <a:cs typeface="Arial"/>
            </a:endParaRPr>
          </a:p>
          <a:p>
            <a:pPr marL="0" indent="0">
              <a:buNone/>
            </a:pPr>
            <a:endParaRPr lang="en-GB" sz="1700" dirty="0">
              <a:cs typeface="Arial"/>
            </a:endParaRPr>
          </a:p>
          <a:p>
            <a:endParaRPr lang="en-GB" dirty="0">
              <a:cs typeface="Calibri"/>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2652810"/>
            <a:ext cx="3908425" cy="310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26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p:txBody>
          <a:bodyPr/>
          <a:lstStyle/>
          <a:p>
            <a:r>
              <a:rPr lang="en-GB" b="1" dirty="0">
                <a:cs typeface="Calibri Light"/>
              </a:rPr>
              <a:t>Part 3: Course Structure</a:t>
            </a:r>
            <a:endParaRPr lang="en-GB" b="1" dirty="0"/>
          </a:p>
        </p:txBody>
      </p:sp>
      <p:sp>
        <p:nvSpPr>
          <p:cNvPr id="3" name="Text Placeholder 2">
            <a:extLst>
              <a:ext uri="{FF2B5EF4-FFF2-40B4-BE49-F238E27FC236}">
                <a16:creationId xmlns="" xmlns:a16="http://schemas.microsoft.com/office/drawing/2014/main" id="{AE1379C7-8FB4-8583-5F54-46A16354577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062973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dirty="0">
                <a:solidFill>
                  <a:schemeClr val="bg1"/>
                </a:solidFill>
                <a:latin typeface="Calibri"/>
                <a:ea typeface="+mj-lt"/>
                <a:cs typeface="+mj-lt"/>
              </a:rPr>
              <a:t>Your Course</a:t>
            </a:r>
          </a:p>
          <a:p>
            <a:endParaRPr lang="en-GB" dirty="0">
              <a:cs typeface="Calibri Light"/>
            </a:endParaRPr>
          </a:p>
        </p:txBody>
      </p:sp>
      <p:sp>
        <p:nvSpPr>
          <p:cNvPr id="4" name="Content Placeholder 3">
            <a:extLst>
              <a:ext uri="{FF2B5EF4-FFF2-40B4-BE49-F238E27FC236}">
                <a16:creationId xmlns=""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dirty="0">
              <a:latin typeface="Calibri"/>
              <a:cs typeface="Arial"/>
            </a:endParaRPr>
          </a:p>
          <a:p>
            <a:endParaRPr lang="en-GB" dirty="0">
              <a:cs typeface="Calibri"/>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32" y="2117724"/>
            <a:ext cx="435292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1261" y="2680214"/>
            <a:ext cx="30543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0286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CC96D9DA842240B729DDD7872F097A" ma:contentTypeVersion="13" ma:contentTypeDescription="Create a new document." ma:contentTypeScope="" ma:versionID="10923503b76ea77f12a292715e646b80">
  <xsd:schema xmlns:xsd="http://www.w3.org/2001/XMLSchema" xmlns:xs="http://www.w3.org/2001/XMLSchema" xmlns:p="http://schemas.microsoft.com/office/2006/metadata/properties" xmlns:ns2="443e9cd2-7336-49a9-ada2-0237acc7a707" xmlns:ns3="af93edcd-e5e2-4aba-b028-bd7ca4150391" targetNamespace="http://schemas.microsoft.com/office/2006/metadata/properties" ma:root="true" ma:fieldsID="b5d008abe85febb5c20dc890e15b4b26" ns2:_="" ns3:_="">
    <xsd:import namespace="443e9cd2-7336-49a9-ada2-0237acc7a707"/>
    <xsd:import namespace="af93edcd-e5e2-4aba-b028-bd7ca415039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3e9cd2-7336-49a9-ada2-0237acc7a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c30745-4a07-4406-bb42-1fe7afefe84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93edcd-e5e2-4aba-b028-bd7ca415039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8738eb-56c7-43e1-92c4-bcae9411a477}" ma:internalName="TaxCatchAll" ma:showField="CatchAllData" ma:web="af93edcd-e5e2-4aba-b028-bd7ca415039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f93edcd-e5e2-4aba-b028-bd7ca4150391" xsi:nil="true"/>
    <lcf76f155ced4ddcb4097134ff3c332f xmlns="443e9cd2-7336-49a9-ada2-0237acc7a707">
      <Terms xmlns="http://schemas.microsoft.com/office/infopath/2007/PartnerControls"/>
    </lcf76f155ced4ddcb4097134ff3c332f>
    <SharedWithUsers xmlns="af93edcd-e5e2-4aba-b028-bd7ca4150391">
      <UserInfo>
        <DisplayName>Nils Franke</DisplayName>
        <AccountId>22</AccountId>
        <AccountType/>
      </UserInfo>
    </SharedWithUsers>
  </documentManagement>
</p:properties>
</file>

<file path=customXml/itemProps1.xml><?xml version="1.0" encoding="utf-8"?>
<ds:datastoreItem xmlns:ds="http://schemas.openxmlformats.org/officeDocument/2006/customXml" ds:itemID="{5E126746-9B15-4A05-9D2B-6D98CE6D63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3e9cd2-7336-49a9-ada2-0237acc7a707"/>
    <ds:schemaRef ds:uri="af93edcd-e5e2-4aba-b028-bd7ca41503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F4112C-D5DD-4A5E-865F-B3D9576DD3E5}">
  <ds:schemaRefs>
    <ds:schemaRef ds:uri="http://schemas.microsoft.com/sharepoint/v3/contenttype/forms"/>
  </ds:schemaRefs>
</ds:datastoreItem>
</file>

<file path=customXml/itemProps3.xml><?xml version="1.0" encoding="utf-8"?>
<ds:datastoreItem xmlns:ds="http://schemas.openxmlformats.org/officeDocument/2006/customXml" ds:itemID="{E9A0A19E-7A5A-4574-8F7C-7CCBDA6CEEA3}">
  <ds:schemaRefs>
    <ds:schemaRef ds:uri="http://purl.org/dc/terms/"/>
    <ds:schemaRef ds:uri="http://schemas.microsoft.com/office/2006/documentManagement/types"/>
    <ds:schemaRef ds:uri="af93edcd-e5e2-4aba-b028-bd7ca4150391"/>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443e9cd2-7336-49a9-ada2-0237acc7a70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274</TotalTime>
  <Words>2816</Words>
  <Application>Microsoft Office PowerPoint</Application>
  <PresentationFormat>Custom</PresentationFormat>
  <Paragraphs>656</Paragraphs>
  <Slides>59</Slides>
  <Notes>53</Notes>
  <HiddenSlides>0</HiddenSlides>
  <MMClips>0</MMClips>
  <ScaleCrop>false</ScaleCrop>
  <HeadingPairs>
    <vt:vector size="4" baseType="variant">
      <vt:variant>
        <vt:lpstr>Theme</vt:lpstr>
      </vt:variant>
      <vt:variant>
        <vt:i4>8</vt:i4>
      </vt:variant>
      <vt:variant>
        <vt:lpstr>Slide Titles</vt:lpstr>
      </vt:variant>
      <vt:variant>
        <vt:i4>59</vt:i4>
      </vt:variant>
    </vt:vector>
  </HeadingPairs>
  <TitlesOfParts>
    <vt:vector size="67" baseType="lpstr">
      <vt:lpstr>office theme</vt:lpstr>
      <vt:lpstr>Office Theme</vt:lpstr>
      <vt:lpstr>1_Office Theme</vt:lpstr>
      <vt:lpstr>2_Office Theme</vt:lpstr>
      <vt:lpstr>3_Office Theme</vt:lpstr>
      <vt:lpstr>4_office theme</vt:lpstr>
      <vt:lpstr>5_Office Theme</vt:lpstr>
      <vt:lpstr>6_Office Theme</vt:lpstr>
      <vt:lpstr>Welcome to University Centre Colchester</vt:lpstr>
      <vt:lpstr>Induction Agenda </vt:lpstr>
      <vt:lpstr>Part 1: Introduction</vt:lpstr>
      <vt:lpstr>Health and Safety </vt:lpstr>
      <vt:lpstr>Part 2: Welcome Talk</vt:lpstr>
      <vt:lpstr>Welcome Talk – 10:30am </vt:lpstr>
      <vt:lpstr>Ice Breaker  </vt:lpstr>
      <vt:lpstr>Part 3: Course Structure</vt:lpstr>
      <vt:lpstr>Your Course </vt:lpstr>
      <vt:lpstr>Your Course </vt:lpstr>
      <vt:lpstr>Your Course  </vt:lpstr>
      <vt:lpstr>Your Course </vt:lpstr>
      <vt:lpstr>Your Course </vt:lpstr>
      <vt:lpstr>Ice Breaker  </vt:lpstr>
      <vt:lpstr>Your Modules (Year 1) </vt:lpstr>
      <vt:lpstr>Your Modules (Year 2) </vt:lpstr>
      <vt:lpstr>Your Modules (Year 3) </vt:lpstr>
      <vt:lpstr>Key Themes in Marketing  </vt:lpstr>
      <vt:lpstr>Management Concepts and Academic Practice  </vt:lpstr>
      <vt:lpstr>Managing Business Information </vt:lpstr>
      <vt:lpstr>Strategic Business Analysis </vt:lpstr>
      <vt:lpstr> Introduction to Financial Management </vt:lpstr>
      <vt:lpstr>Contemporary Business Proposal  </vt:lpstr>
      <vt:lpstr>Your Team </vt:lpstr>
      <vt:lpstr>Your Resources </vt:lpstr>
      <vt:lpstr>Your Timetable </vt:lpstr>
      <vt:lpstr>Academic and Pastoral Tutorials </vt:lpstr>
      <vt:lpstr>Communication  </vt:lpstr>
      <vt:lpstr>Ice Breaker  </vt:lpstr>
      <vt:lpstr>Part 4: Life on Campus</vt:lpstr>
      <vt:lpstr>Getting Around </vt:lpstr>
      <vt:lpstr>Travelling to UCC and Parking </vt:lpstr>
      <vt:lpstr>Food and Drink on Campus </vt:lpstr>
      <vt:lpstr>Food, Drink and Breaks </vt:lpstr>
      <vt:lpstr>Facilities on Campus </vt:lpstr>
      <vt:lpstr>Part 5: Support, Wellbeing and Keeping Safe</vt:lpstr>
      <vt:lpstr> </vt:lpstr>
      <vt:lpstr> </vt:lpstr>
      <vt:lpstr> </vt:lpstr>
      <vt:lpstr> </vt:lpstr>
      <vt:lpstr> </vt:lpstr>
      <vt:lpstr> </vt:lpstr>
      <vt:lpstr> </vt:lpstr>
      <vt:lpstr>Prevent </vt:lpstr>
      <vt:lpstr> </vt:lpstr>
      <vt:lpstr> </vt:lpstr>
      <vt:lpstr> </vt:lpstr>
      <vt:lpstr>Student Welfare </vt:lpstr>
      <vt:lpstr>Student Welfare </vt:lpstr>
      <vt:lpstr>Student Welfare </vt:lpstr>
      <vt:lpstr>Learning Support &amp; Reasonable Adjustments </vt:lpstr>
      <vt:lpstr>Learning Support &amp; Reasonable Adjustments </vt:lpstr>
      <vt:lpstr>Learning Support &amp; Reasonable Adjustments </vt:lpstr>
      <vt:lpstr>Part 6: Professional Standards and Expectations</vt:lpstr>
      <vt:lpstr>College Wide Professional Expectations </vt:lpstr>
      <vt:lpstr>Phase 2: Optional Activities </vt:lpstr>
      <vt:lpstr>Phase 3: Essential Activity Completion </vt:lpstr>
      <vt:lpstr>Phase 3 &amp; Beyond: Academic Skills Development </vt:lpstr>
      <vt:lpstr>Thank you and enjoy your journey at University Centre Colchester.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Kylie Baalham</cp:lastModifiedBy>
  <cp:revision>1063</cp:revision>
  <dcterms:created xsi:type="dcterms:W3CDTF">2013-07-15T20:26:40Z</dcterms:created>
  <dcterms:modified xsi:type="dcterms:W3CDTF">2024-09-05T17:12:27Z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0x0101000DCC96D9DA842240B729DDD7872F097A</vt:lpwstr>
  </property>
  <property fmtid="{D5CDD505-2E9C-101B-9397-08002B2CF9AE}" pid="3" name="MediaServiceImageTags">
    <vt:lpwstr/>
  </property>
</Properties>
</file>