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42"/>
  </p:notesMasterIdLst>
  <p:handoutMasterIdLst>
    <p:handoutMasterId r:id="rId43"/>
  </p:handoutMasterIdLst>
  <p:sldIdLst>
    <p:sldId id="299" r:id="rId6"/>
    <p:sldId id="300" r:id="rId7"/>
    <p:sldId id="325" r:id="rId8"/>
    <p:sldId id="305" r:id="rId9"/>
    <p:sldId id="368" r:id="rId10"/>
    <p:sldId id="369" r:id="rId11"/>
    <p:sldId id="370" r:id="rId12"/>
    <p:sldId id="372" r:id="rId13"/>
    <p:sldId id="371" r:id="rId14"/>
    <p:sldId id="306" r:id="rId15"/>
    <p:sldId id="308" r:id="rId16"/>
    <p:sldId id="309" r:id="rId17"/>
    <p:sldId id="314" r:id="rId18"/>
    <p:sldId id="311" r:id="rId19"/>
    <p:sldId id="381" r:id="rId20"/>
    <p:sldId id="365" r:id="rId21"/>
    <p:sldId id="367" r:id="rId22"/>
    <p:sldId id="318" r:id="rId23"/>
    <p:sldId id="313" r:id="rId24"/>
    <p:sldId id="312" r:id="rId25"/>
    <p:sldId id="382" r:id="rId26"/>
    <p:sldId id="364" r:id="rId27"/>
    <p:sldId id="380" r:id="rId28"/>
    <p:sldId id="354" r:id="rId29"/>
    <p:sldId id="355" r:id="rId30"/>
    <p:sldId id="356" r:id="rId31"/>
    <p:sldId id="338" r:id="rId32"/>
    <p:sldId id="374" r:id="rId33"/>
    <p:sldId id="375" r:id="rId34"/>
    <p:sldId id="376" r:id="rId35"/>
    <p:sldId id="377" r:id="rId36"/>
    <p:sldId id="329" r:id="rId37"/>
    <p:sldId id="379" r:id="rId38"/>
    <p:sldId id="378" r:id="rId39"/>
    <p:sldId id="362" r:id="rId40"/>
    <p:sldId id="335" r:id="rId4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29AC80-7194-45A7-617C-B05D809C4F3A}" name="Eliza Bebb" initials="EB" userId="S::eliza.bebb@colchester.ac.uk::6191e971-bda1-4f98-8949-110b1925d0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sorterViewPr>
    <p:cViewPr>
      <p:scale>
        <a:sx n="100" d="100"/>
        <a:sy n="100" d="100"/>
      </p:scale>
      <p:origin x="0" y="-108"/>
    </p:cViewPr>
  </p:sorterViewPr>
  <p:notesViewPr>
    <p:cSldViewPr snapToGrid="0">
      <p:cViewPr varScale="1">
        <p:scale>
          <a:sx n="48" d="100"/>
          <a:sy n="48" d="100"/>
        </p:scale>
        <p:origin x="1896"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6" Type="http://schemas.openxmlformats.org/officeDocument/2006/relationships/image" Target="../media/image39.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6" Type="http://schemas.openxmlformats.org/officeDocument/2006/relationships/image" Target="../media/image39.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648D65-579E-4259-B812-F364373FEF0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9289806-8C47-49EE-90AC-1634DDD1474D}">
      <dgm:prSet/>
      <dgm:spPr/>
      <dgm:t>
        <a:bodyPr/>
        <a:lstStyle/>
        <a:p>
          <a:r>
            <a:rPr lang="en-GB" dirty="0"/>
            <a:t>Teaching of theory e.g. Lectures, Research </a:t>
          </a:r>
          <a:r>
            <a:rPr lang="en-US" dirty="0"/>
            <a:t>​</a:t>
          </a:r>
        </a:p>
      </dgm:t>
    </dgm:pt>
    <dgm:pt modelId="{84F699E6-0FCD-475F-AF7D-FFA5576CFB30}" type="parTrans" cxnId="{967B9D62-D284-4217-AC9E-A6FCFE8517C4}">
      <dgm:prSet/>
      <dgm:spPr/>
      <dgm:t>
        <a:bodyPr/>
        <a:lstStyle/>
        <a:p>
          <a:endParaRPr lang="en-US"/>
        </a:p>
      </dgm:t>
    </dgm:pt>
    <dgm:pt modelId="{4EB79965-FEB1-406C-81E9-3B89F180FEC8}" type="sibTrans" cxnId="{967B9D62-D284-4217-AC9E-A6FCFE8517C4}">
      <dgm:prSet/>
      <dgm:spPr/>
      <dgm:t>
        <a:bodyPr/>
        <a:lstStyle/>
        <a:p>
          <a:endParaRPr lang="en-US"/>
        </a:p>
      </dgm:t>
    </dgm:pt>
    <dgm:pt modelId="{A2A2BF5D-5256-4990-9138-BA70CEF2BDFF}">
      <dgm:prSet/>
      <dgm:spPr/>
      <dgm:t>
        <a:bodyPr/>
        <a:lstStyle/>
        <a:p>
          <a:r>
            <a:rPr lang="en-GB" dirty="0"/>
            <a:t>Attendance at competitions or events</a:t>
          </a:r>
          <a:endParaRPr lang="en-US" dirty="0"/>
        </a:p>
      </dgm:t>
    </dgm:pt>
    <dgm:pt modelId="{A4385661-A1F8-4C63-B6CD-65A6434047EA}" type="parTrans" cxnId="{434C5B40-6E6B-479B-B127-06B82E478690}">
      <dgm:prSet/>
      <dgm:spPr/>
      <dgm:t>
        <a:bodyPr/>
        <a:lstStyle/>
        <a:p>
          <a:endParaRPr lang="en-US"/>
        </a:p>
      </dgm:t>
    </dgm:pt>
    <dgm:pt modelId="{A4F872FD-9EB1-47A0-86B6-96A0054041BB}" type="sibTrans" cxnId="{434C5B40-6E6B-479B-B127-06B82E478690}">
      <dgm:prSet/>
      <dgm:spPr/>
      <dgm:t>
        <a:bodyPr/>
        <a:lstStyle/>
        <a:p>
          <a:endParaRPr lang="en-US"/>
        </a:p>
      </dgm:t>
    </dgm:pt>
    <dgm:pt modelId="{25F5744F-EC41-4652-B213-5BEF98A1E84C}">
      <dgm:prSet/>
      <dgm:spPr/>
      <dgm:t>
        <a:bodyPr/>
        <a:lstStyle/>
        <a:p>
          <a:r>
            <a:rPr lang="en-GB" dirty="0"/>
            <a:t>Industry visits or visiting other companies</a:t>
          </a:r>
          <a:r>
            <a:rPr lang="en-US" dirty="0"/>
            <a:t>​</a:t>
          </a:r>
        </a:p>
      </dgm:t>
    </dgm:pt>
    <dgm:pt modelId="{8679B227-1C43-4342-B6A7-D761E3E0A6FB}" type="parTrans" cxnId="{356B4987-D9E2-4832-966A-ACC7935DDF35}">
      <dgm:prSet/>
      <dgm:spPr/>
      <dgm:t>
        <a:bodyPr/>
        <a:lstStyle/>
        <a:p>
          <a:endParaRPr lang="en-US"/>
        </a:p>
      </dgm:t>
    </dgm:pt>
    <dgm:pt modelId="{111F3D2C-419C-4FF8-AA3F-FE9D7A8BD8E6}" type="sibTrans" cxnId="{356B4987-D9E2-4832-966A-ACC7935DDF35}">
      <dgm:prSet/>
      <dgm:spPr/>
      <dgm:t>
        <a:bodyPr/>
        <a:lstStyle/>
        <a:p>
          <a:endParaRPr lang="en-US"/>
        </a:p>
      </dgm:t>
    </dgm:pt>
    <dgm:pt modelId="{C7870A00-4319-4F3C-82BB-60539B7B6A85}">
      <dgm:prSet/>
      <dgm:spPr/>
      <dgm:t>
        <a:bodyPr/>
        <a:lstStyle/>
        <a:p>
          <a:r>
            <a:rPr lang="en-GB" dirty="0"/>
            <a:t>Apprentice support provided by the employer or provider e.g. academic skills </a:t>
          </a:r>
          <a:endParaRPr lang="en-US" dirty="0"/>
        </a:p>
      </dgm:t>
    </dgm:pt>
    <dgm:pt modelId="{474AF96F-96CF-4208-A5EB-C7471AC60B51}" type="parTrans" cxnId="{0122A96F-72C5-4A2D-97C1-E1A38C80B49B}">
      <dgm:prSet/>
      <dgm:spPr/>
      <dgm:t>
        <a:bodyPr/>
        <a:lstStyle/>
        <a:p>
          <a:endParaRPr lang="en-US"/>
        </a:p>
      </dgm:t>
    </dgm:pt>
    <dgm:pt modelId="{D9E1A2CF-8EF9-4166-B62A-ECC75E5B1022}" type="sibTrans" cxnId="{0122A96F-72C5-4A2D-97C1-E1A38C80B49B}">
      <dgm:prSet/>
      <dgm:spPr/>
      <dgm:t>
        <a:bodyPr/>
        <a:lstStyle/>
        <a:p>
          <a:endParaRPr lang="en-US"/>
        </a:p>
      </dgm:t>
    </dgm:pt>
    <dgm:pt modelId="{8FB105C6-8DA0-49F4-A838-342CAFE4CFA8}">
      <dgm:prSet/>
      <dgm:spPr/>
      <dgm:t>
        <a:bodyPr/>
        <a:lstStyle/>
        <a:p>
          <a:r>
            <a:rPr lang="en-GB" dirty="0"/>
            <a:t>Shadowing or being mentored </a:t>
          </a:r>
          <a:r>
            <a:rPr lang="en-US" dirty="0"/>
            <a:t>​</a:t>
          </a:r>
        </a:p>
      </dgm:t>
    </dgm:pt>
    <dgm:pt modelId="{8DFE0DCA-155F-4DFA-BCB6-B8DC4D195D31}" type="parTrans" cxnId="{F31F9FCE-8C1B-42C4-9889-85C222F76337}">
      <dgm:prSet/>
      <dgm:spPr/>
      <dgm:t>
        <a:bodyPr/>
        <a:lstStyle/>
        <a:p>
          <a:endParaRPr lang="en-US"/>
        </a:p>
      </dgm:t>
    </dgm:pt>
    <dgm:pt modelId="{99F78183-8575-4226-B183-BB7F6461A707}" type="sibTrans" cxnId="{F31F9FCE-8C1B-42C4-9889-85C222F76337}">
      <dgm:prSet/>
      <dgm:spPr/>
      <dgm:t>
        <a:bodyPr/>
        <a:lstStyle/>
        <a:p>
          <a:endParaRPr lang="en-US"/>
        </a:p>
      </dgm:t>
    </dgm:pt>
    <dgm:pt modelId="{AA136756-3A9F-4068-A5E5-2207BA5E04D8}">
      <dgm:prSet/>
      <dgm:spPr/>
      <dgm:t>
        <a:bodyPr/>
        <a:lstStyle/>
        <a:p>
          <a:r>
            <a:rPr lang="en-GB" dirty="0"/>
            <a:t>Visiting other departments in your organisation </a:t>
          </a:r>
          <a:r>
            <a:rPr lang="en-US" dirty="0"/>
            <a:t>​</a:t>
          </a:r>
        </a:p>
      </dgm:t>
    </dgm:pt>
    <dgm:pt modelId="{6D91006B-E7A5-40E7-A76A-A675E4F2CAC6}" type="parTrans" cxnId="{8073DB28-7295-44B3-B670-2193C2617F1A}">
      <dgm:prSet/>
      <dgm:spPr/>
      <dgm:t>
        <a:bodyPr/>
        <a:lstStyle/>
        <a:p>
          <a:endParaRPr lang="en-US"/>
        </a:p>
      </dgm:t>
    </dgm:pt>
    <dgm:pt modelId="{57C7A1A7-C260-468D-8D10-9E9C856BDB53}" type="sibTrans" cxnId="{8073DB28-7295-44B3-B670-2193C2617F1A}">
      <dgm:prSet/>
      <dgm:spPr/>
      <dgm:t>
        <a:bodyPr/>
        <a:lstStyle/>
        <a:p>
          <a:endParaRPr lang="en-US"/>
        </a:p>
      </dgm:t>
    </dgm:pt>
    <dgm:pt modelId="{51381E60-0976-4F7C-859D-A7A2657DE17B}">
      <dgm:prSet/>
      <dgm:spPr/>
      <dgm:t>
        <a:bodyPr/>
        <a:lstStyle/>
        <a:p>
          <a:r>
            <a:rPr lang="en-GB" dirty="0"/>
            <a:t>Practical/Workplace Training e.g. manufacturing training, new equipment or technology </a:t>
          </a:r>
          <a:r>
            <a:rPr lang="en-US" dirty="0"/>
            <a:t>​</a:t>
          </a:r>
        </a:p>
      </dgm:t>
    </dgm:pt>
    <dgm:pt modelId="{1DF9FFEC-9F47-4509-B57D-DFE6D650D5EB}" type="parTrans" cxnId="{C5A20CD0-8717-4BC7-8870-75AD4D7DAF27}">
      <dgm:prSet/>
      <dgm:spPr/>
      <dgm:t>
        <a:bodyPr/>
        <a:lstStyle/>
        <a:p>
          <a:endParaRPr lang="en-US"/>
        </a:p>
      </dgm:t>
    </dgm:pt>
    <dgm:pt modelId="{63F563D5-E36C-4DEB-A76B-A4AD7D05CAE9}" type="sibTrans" cxnId="{C5A20CD0-8717-4BC7-8870-75AD4D7DAF27}">
      <dgm:prSet/>
      <dgm:spPr/>
      <dgm:t>
        <a:bodyPr/>
        <a:lstStyle/>
        <a:p>
          <a:endParaRPr lang="en-US"/>
        </a:p>
      </dgm:t>
    </dgm:pt>
    <dgm:pt modelId="{B138A825-67C9-4037-B845-696B433AB6A3}">
      <dgm:prSet/>
      <dgm:spPr/>
      <dgm:t>
        <a:bodyPr/>
        <a:lstStyle/>
        <a:p>
          <a:r>
            <a:rPr lang="en-GB" dirty="0"/>
            <a:t>Online/e-Learning e.g. webinars </a:t>
          </a:r>
          <a:r>
            <a:rPr lang="en-US" dirty="0"/>
            <a:t>​</a:t>
          </a:r>
        </a:p>
      </dgm:t>
    </dgm:pt>
    <dgm:pt modelId="{EA7B9042-03CA-4454-BB50-FDDCC9B8DE1F}" type="parTrans" cxnId="{8FB3A818-F8EB-4EF3-95CF-B9355C83C152}">
      <dgm:prSet/>
      <dgm:spPr/>
      <dgm:t>
        <a:bodyPr/>
        <a:lstStyle/>
        <a:p>
          <a:endParaRPr lang="en-US"/>
        </a:p>
      </dgm:t>
    </dgm:pt>
    <dgm:pt modelId="{A6BE6E2A-B961-4992-9990-7D52C53E0421}" type="sibTrans" cxnId="{8FB3A818-F8EB-4EF3-95CF-B9355C83C152}">
      <dgm:prSet/>
      <dgm:spPr/>
      <dgm:t>
        <a:bodyPr/>
        <a:lstStyle/>
        <a:p>
          <a:endParaRPr lang="en-US"/>
        </a:p>
      </dgm:t>
    </dgm:pt>
    <dgm:pt modelId="{5513C07C-40E6-49C3-B4E8-BD3396527BC3}" type="pres">
      <dgm:prSet presAssocID="{53648D65-579E-4259-B812-F364373FEF02}" presName="root" presStyleCnt="0">
        <dgm:presLayoutVars>
          <dgm:dir/>
          <dgm:resizeHandles val="exact"/>
        </dgm:presLayoutVars>
      </dgm:prSet>
      <dgm:spPr/>
    </dgm:pt>
    <dgm:pt modelId="{C95F26AE-019A-4411-921B-A13ECCA5E303}" type="pres">
      <dgm:prSet presAssocID="{53648D65-579E-4259-B812-F364373FEF02}" presName="container" presStyleCnt="0">
        <dgm:presLayoutVars>
          <dgm:dir/>
          <dgm:resizeHandles val="exact"/>
        </dgm:presLayoutVars>
      </dgm:prSet>
      <dgm:spPr/>
    </dgm:pt>
    <dgm:pt modelId="{C845FC43-B4F3-4F1D-A33F-DB7B8CAB140D}" type="pres">
      <dgm:prSet presAssocID="{79289806-8C47-49EE-90AC-1634DDD1474D}" presName="compNode" presStyleCnt="0"/>
      <dgm:spPr/>
    </dgm:pt>
    <dgm:pt modelId="{A59130CB-FD42-4BE5-B19A-4C1C508FB4F4}" type="pres">
      <dgm:prSet presAssocID="{79289806-8C47-49EE-90AC-1634DDD1474D}" presName="iconBgRect" presStyleLbl="bgShp" presStyleIdx="0" presStyleCnt="8"/>
      <dgm:spPr/>
    </dgm:pt>
    <dgm:pt modelId="{D46E7998-A1E0-419B-8E98-C5218089B9D3}" type="pres">
      <dgm:prSet presAssocID="{79289806-8C47-49EE-90AC-1634DDD1474D}"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3F532C4E-B242-48CF-97EB-54F44041463E}" type="pres">
      <dgm:prSet presAssocID="{79289806-8C47-49EE-90AC-1634DDD1474D}" presName="spaceRect" presStyleCnt="0"/>
      <dgm:spPr/>
    </dgm:pt>
    <dgm:pt modelId="{09631A61-9E20-4E5C-8C73-B6777A613A18}" type="pres">
      <dgm:prSet presAssocID="{79289806-8C47-49EE-90AC-1634DDD1474D}" presName="textRect" presStyleLbl="revTx" presStyleIdx="0" presStyleCnt="8">
        <dgm:presLayoutVars>
          <dgm:chMax val="1"/>
          <dgm:chPref val="1"/>
        </dgm:presLayoutVars>
      </dgm:prSet>
      <dgm:spPr/>
    </dgm:pt>
    <dgm:pt modelId="{20900764-C72B-4896-A9CF-57E8AD2AC41B}" type="pres">
      <dgm:prSet presAssocID="{4EB79965-FEB1-406C-81E9-3B89F180FEC8}" presName="sibTrans" presStyleLbl="sibTrans2D1" presStyleIdx="0" presStyleCnt="0"/>
      <dgm:spPr/>
    </dgm:pt>
    <dgm:pt modelId="{4B7562A3-DCCF-46A0-ABE3-B9964906E0DA}" type="pres">
      <dgm:prSet presAssocID="{A2A2BF5D-5256-4990-9138-BA70CEF2BDFF}" presName="compNode" presStyleCnt="0"/>
      <dgm:spPr/>
    </dgm:pt>
    <dgm:pt modelId="{D85C991B-3617-42D5-87B8-39C65A47C0BB}" type="pres">
      <dgm:prSet presAssocID="{A2A2BF5D-5256-4990-9138-BA70CEF2BDFF}" presName="iconBgRect" presStyleLbl="bgShp" presStyleIdx="1" presStyleCnt="8"/>
      <dgm:spPr/>
    </dgm:pt>
    <dgm:pt modelId="{0170108C-521B-4937-9BF9-04BE72C493B1}" type="pres">
      <dgm:prSet presAssocID="{A2A2BF5D-5256-4990-9138-BA70CEF2BDF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ployee Badge"/>
        </a:ext>
      </dgm:extLst>
    </dgm:pt>
    <dgm:pt modelId="{E1DF8C29-31FA-45B7-8CE2-8EA681154732}" type="pres">
      <dgm:prSet presAssocID="{A2A2BF5D-5256-4990-9138-BA70CEF2BDFF}" presName="spaceRect" presStyleCnt="0"/>
      <dgm:spPr/>
    </dgm:pt>
    <dgm:pt modelId="{53FDBD79-D02A-49E2-BEC6-92E0F332BD0C}" type="pres">
      <dgm:prSet presAssocID="{A2A2BF5D-5256-4990-9138-BA70CEF2BDFF}" presName="textRect" presStyleLbl="revTx" presStyleIdx="1" presStyleCnt="8">
        <dgm:presLayoutVars>
          <dgm:chMax val="1"/>
          <dgm:chPref val="1"/>
        </dgm:presLayoutVars>
      </dgm:prSet>
      <dgm:spPr/>
    </dgm:pt>
    <dgm:pt modelId="{06B5365C-5D41-464B-83D2-F2C345FEF62B}" type="pres">
      <dgm:prSet presAssocID="{A4F872FD-9EB1-47A0-86B6-96A0054041BB}" presName="sibTrans" presStyleLbl="sibTrans2D1" presStyleIdx="0" presStyleCnt="0"/>
      <dgm:spPr/>
    </dgm:pt>
    <dgm:pt modelId="{9E83A101-B23D-4CBC-BA8B-34069DE5B2CF}" type="pres">
      <dgm:prSet presAssocID="{25F5744F-EC41-4652-B213-5BEF98A1E84C}" presName="compNode" presStyleCnt="0"/>
      <dgm:spPr/>
    </dgm:pt>
    <dgm:pt modelId="{EB9AD029-769B-4FC3-8C96-D43AACA9EA02}" type="pres">
      <dgm:prSet presAssocID="{25F5744F-EC41-4652-B213-5BEF98A1E84C}" presName="iconBgRect" presStyleLbl="bgShp" presStyleIdx="2" presStyleCnt="8"/>
      <dgm:spPr/>
    </dgm:pt>
    <dgm:pt modelId="{C0ECAE8F-A5F9-4167-9D9A-8389DD70E465}" type="pres">
      <dgm:prSet presAssocID="{25F5744F-EC41-4652-B213-5BEF98A1E84C}"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0E964072-1CD4-4309-9CAD-E688FA44B4CF}" type="pres">
      <dgm:prSet presAssocID="{25F5744F-EC41-4652-B213-5BEF98A1E84C}" presName="spaceRect" presStyleCnt="0"/>
      <dgm:spPr/>
    </dgm:pt>
    <dgm:pt modelId="{74F62C47-29A1-4985-A416-78865FFB08FE}" type="pres">
      <dgm:prSet presAssocID="{25F5744F-EC41-4652-B213-5BEF98A1E84C}" presName="textRect" presStyleLbl="revTx" presStyleIdx="2" presStyleCnt="8">
        <dgm:presLayoutVars>
          <dgm:chMax val="1"/>
          <dgm:chPref val="1"/>
        </dgm:presLayoutVars>
      </dgm:prSet>
      <dgm:spPr/>
    </dgm:pt>
    <dgm:pt modelId="{FAC12987-A9F1-40BD-9D5E-4ED9C25F5D2B}" type="pres">
      <dgm:prSet presAssocID="{111F3D2C-419C-4FF8-AA3F-FE9D7A8BD8E6}" presName="sibTrans" presStyleLbl="sibTrans2D1" presStyleIdx="0" presStyleCnt="0"/>
      <dgm:spPr/>
    </dgm:pt>
    <dgm:pt modelId="{1975E4A3-A39A-4A3A-AE65-4BE3C84A2028}" type="pres">
      <dgm:prSet presAssocID="{C7870A00-4319-4F3C-82BB-60539B7B6A85}" presName="compNode" presStyleCnt="0"/>
      <dgm:spPr/>
    </dgm:pt>
    <dgm:pt modelId="{44C64D87-3643-4AAD-9725-5F120FBB8965}" type="pres">
      <dgm:prSet presAssocID="{C7870A00-4319-4F3C-82BB-60539B7B6A85}" presName="iconBgRect" presStyleLbl="bgShp" presStyleIdx="3" presStyleCnt="8"/>
      <dgm:spPr/>
    </dgm:pt>
    <dgm:pt modelId="{61794D82-DD3D-45AB-BA79-41F2D76E9B7F}" type="pres">
      <dgm:prSet presAssocID="{C7870A00-4319-4F3C-82BB-60539B7B6A85}"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4F3403B3-E73E-4F35-AD63-45A2B4D1068F}" type="pres">
      <dgm:prSet presAssocID="{C7870A00-4319-4F3C-82BB-60539B7B6A85}" presName="spaceRect" presStyleCnt="0"/>
      <dgm:spPr/>
    </dgm:pt>
    <dgm:pt modelId="{17F717FE-35D2-427E-8EAE-C6F3730DF3E4}" type="pres">
      <dgm:prSet presAssocID="{C7870A00-4319-4F3C-82BB-60539B7B6A85}" presName="textRect" presStyleLbl="revTx" presStyleIdx="3" presStyleCnt="8">
        <dgm:presLayoutVars>
          <dgm:chMax val="1"/>
          <dgm:chPref val="1"/>
        </dgm:presLayoutVars>
      </dgm:prSet>
      <dgm:spPr/>
    </dgm:pt>
    <dgm:pt modelId="{19CC1BE2-1D81-4596-9176-A0FADBBCBC48}" type="pres">
      <dgm:prSet presAssocID="{D9E1A2CF-8EF9-4166-B62A-ECC75E5B1022}" presName="sibTrans" presStyleLbl="sibTrans2D1" presStyleIdx="0" presStyleCnt="0"/>
      <dgm:spPr/>
    </dgm:pt>
    <dgm:pt modelId="{D57856EC-482F-4336-AF43-B5060F496FE9}" type="pres">
      <dgm:prSet presAssocID="{8FB105C6-8DA0-49F4-A838-342CAFE4CFA8}" presName="compNode" presStyleCnt="0"/>
      <dgm:spPr/>
    </dgm:pt>
    <dgm:pt modelId="{6EF65028-8A92-417F-9ACE-2B94B87334A7}" type="pres">
      <dgm:prSet presAssocID="{8FB105C6-8DA0-49F4-A838-342CAFE4CFA8}" presName="iconBgRect" presStyleLbl="bgShp" presStyleIdx="4" presStyleCnt="8"/>
      <dgm:spPr/>
    </dgm:pt>
    <dgm:pt modelId="{C5651530-797E-4FDE-BF50-030F97D0C457}" type="pres">
      <dgm:prSet presAssocID="{8FB105C6-8DA0-49F4-A838-342CAFE4CFA8}"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2722CE1F-B34D-45AF-8CA4-B4C756CD1663}" type="pres">
      <dgm:prSet presAssocID="{8FB105C6-8DA0-49F4-A838-342CAFE4CFA8}" presName="spaceRect" presStyleCnt="0"/>
      <dgm:spPr/>
    </dgm:pt>
    <dgm:pt modelId="{B9608D69-CE4B-4D7A-A116-CE007BE354E2}" type="pres">
      <dgm:prSet presAssocID="{8FB105C6-8DA0-49F4-A838-342CAFE4CFA8}" presName="textRect" presStyleLbl="revTx" presStyleIdx="4" presStyleCnt="8">
        <dgm:presLayoutVars>
          <dgm:chMax val="1"/>
          <dgm:chPref val="1"/>
        </dgm:presLayoutVars>
      </dgm:prSet>
      <dgm:spPr/>
    </dgm:pt>
    <dgm:pt modelId="{5281CB47-10CB-4B6F-88BE-AAD50BE51645}" type="pres">
      <dgm:prSet presAssocID="{99F78183-8575-4226-B183-BB7F6461A707}" presName="sibTrans" presStyleLbl="sibTrans2D1" presStyleIdx="0" presStyleCnt="0"/>
      <dgm:spPr/>
    </dgm:pt>
    <dgm:pt modelId="{8496FDC1-ABFB-4502-991A-7C5AF31CD48D}" type="pres">
      <dgm:prSet presAssocID="{AA136756-3A9F-4068-A5E5-2207BA5E04D8}" presName="compNode" presStyleCnt="0"/>
      <dgm:spPr/>
    </dgm:pt>
    <dgm:pt modelId="{FA27D754-77D2-48DF-B104-21E78D8D609E}" type="pres">
      <dgm:prSet presAssocID="{AA136756-3A9F-4068-A5E5-2207BA5E04D8}" presName="iconBgRect" presStyleLbl="bgShp" presStyleIdx="5" presStyleCnt="8"/>
      <dgm:spPr/>
    </dgm:pt>
    <dgm:pt modelId="{81F5B4E1-693F-426C-918D-7A087F715C72}" type="pres">
      <dgm:prSet presAssocID="{AA136756-3A9F-4068-A5E5-2207BA5E04D8}"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 List"/>
        </a:ext>
      </dgm:extLst>
    </dgm:pt>
    <dgm:pt modelId="{E468DC34-9D84-4749-B06A-234CE43188D1}" type="pres">
      <dgm:prSet presAssocID="{AA136756-3A9F-4068-A5E5-2207BA5E04D8}" presName="spaceRect" presStyleCnt="0"/>
      <dgm:spPr/>
    </dgm:pt>
    <dgm:pt modelId="{08950F54-E495-47BA-9F12-0391374AA41D}" type="pres">
      <dgm:prSet presAssocID="{AA136756-3A9F-4068-A5E5-2207BA5E04D8}" presName="textRect" presStyleLbl="revTx" presStyleIdx="5" presStyleCnt="8">
        <dgm:presLayoutVars>
          <dgm:chMax val="1"/>
          <dgm:chPref val="1"/>
        </dgm:presLayoutVars>
      </dgm:prSet>
      <dgm:spPr/>
    </dgm:pt>
    <dgm:pt modelId="{B54B5994-96AE-4099-8777-C3901FD3EB10}" type="pres">
      <dgm:prSet presAssocID="{57C7A1A7-C260-468D-8D10-9E9C856BDB53}" presName="sibTrans" presStyleLbl="sibTrans2D1" presStyleIdx="0" presStyleCnt="0"/>
      <dgm:spPr/>
    </dgm:pt>
    <dgm:pt modelId="{D37C7D37-E3C9-425C-88B1-9D4F10847023}" type="pres">
      <dgm:prSet presAssocID="{51381E60-0976-4F7C-859D-A7A2657DE17B}" presName="compNode" presStyleCnt="0"/>
      <dgm:spPr/>
    </dgm:pt>
    <dgm:pt modelId="{CF1BB1B6-695E-4E9F-AC61-72DC0078EEF0}" type="pres">
      <dgm:prSet presAssocID="{51381E60-0976-4F7C-859D-A7A2657DE17B}" presName="iconBgRect" presStyleLbl="bgShp" presStyleIdx="6" presStyleCnt="8"/>
      <dgm:spPr/>
    </dgm:pt>
    <dgm:pt modelId="{707FB362-FB20-4E33-9272-C4EBCEC417DE}" type="pres">
      <dgm:prSet presAssocID="{51381E60-0976-4F7C-859D-A7A2657DE17B}"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ad with Gears"/>
        </a:ext>
      </dgm:extLst>
    </dgm:pt>
    <dgm:pt modelId="{0FC088B3-077E-4E55-A224-46E6B4B1C924}" type="pres">
      <dgm:prSet presAssocID="{51381E60-0976-4F7C-859D-A7A2657DE17B}" presName="spaceRect" presStyleCnt="0"/>
      <dgm:spPr/>
    </dgm:pt>
    <dgm:pt modelId="{404CA7C3-5B2B-4EE3-9550-D74ECA1D0282}" type="pres">
      <dgm:prSet presAssocID="{51381E60-0976-4F7C-859D-A7A2657DE17B}" presName="textRect" presStyleLbl="revTx" presStyleIdx="6" presStyleCnt="8">
        <dgm:presLayoutVars>
          <dgm:chMax val="1"/>
          <dgm:chPref val="1"/>
        </dgm:presLayoutVars>
      </dgm:prSet>
      <dgm:spPr/>
    </dgm:pt>
    <dgm:pt modelId="{3EB8D93F-D440-4A7A-80E2-AAF073C84C30}" type="pres">
      <dgm:prSet presAssocID="{63F563D5-E36C-4DEB-A76B-A4AD7D05CAE9}" presName="sibTrans" presStyleLbl="sibTrans2D1" presStyleIdx="0" presStyleCnt="0"/>
      <dgm:spPr/>
    </dgm:pt>
    <dgm:pt modelId="{46722251-5282-4D48-8064-0A31C1BF06B3}" type="pres">
      <dgm:prSet presAssocID="{B138A825-67C9-4037-B845-696B433AB6A3}" presName="compNode" presStyleCnt="0"/>
      <dgm:spPr/>
    </dgm:pt>
    <dgm:pt modelId="{985E875C-EAAB-41F5-A0B1-9B63351D5014}" type="pres">
      <dgm:prSet presAssocID="{B138A825-67C9-4037-B845-696B433AB6A3}" presName="iconBgRect" presStyleLbl="bgShp" presStyleIdx="7" presStyleCnt="8"/>
      <dgm:spPr/>
    </dgm:pt>
    <dgm:pt modelId="{5083CFDB-B180-4EB9-BD76-23A2A8A306FB}" type="pres">
      <dgm:prSet presAssocID="{B138A825-67C9-4037-B845-696B433AB6A3}"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lassroom"/>
        </a:ext>
      </dgm:extLst>
    </dgm:pt>
    <dgm:pt modelId="{53B51672-7DE6-4868-93C3-ACEC85956E0C}" type="pres">
      <dgm:prSet presAssocID="{B138A825-67C9-4037-B845-696B433AB6A3}" presName="spaceRect" presStyleCnt="0"/>
      <dgm:spPr/>
    </dgm:pt>
    <dgm:pt modelId="{EBCF633B-707F-4E98-8C29-21B7FC224DD4}" type="pres">
      <dgm:prSet presAssocID="{B138A825-67C9-4037-B845-696B433AB6A3}" presName="textRect" presStyleLbl="revTx" presStyleIdx="7" presStyleCnt="8">
        <dgm:presLayoutVars>
          <dgm:chMax val="1"/>
          <dgm:chPref val="1"/>
        </dgm:presLayoutVars>
      </dgm:prSet>
      <dgm:spPr/>
    </dgm:pt>
  </dgm:ptLst>
  <dgm:cxnLst>
    <dgm:cxn modelId="{62325E09-84FC-4269-A0F2-A6B62EF92C4B}" type="presOf" srcId="{B138A825-67C9-4037-B845-696B433AB6A3}" destId="{EBCF633B-707F-4E98-8C29-21B7FC224DD4}" srcOrd="0" destOrd="0" presId="urn:microsoft.com/office/officeart/2018/2/layout/IconCircleList"/>
    <dgm:cxn modelId="{40877E0D-182C-49D2-B2B1-B627D76E7394}" type="presOf" srcId="{4EB79965-FEB1-406C-81E9-3B89F180FEC8}" destId="{20900764-C72B-4896-A9CF-57E8AD2AC41B}" srcOrd="0" destOrd="0" presId="urn:microsoft.com/office/officeart/2018/2/layout/IconCircleList"/>
    <dgm:cxn modelId="{DC6E5C15-2F23-4A23-86EC-321C051BF461}" type="presOf" srcId="{111F3D2C-419C-4FF8-AA3F-FE9D7A8BD8E6}" destId="{FAC12987-A9F1-40BD-9D5E-4ED9C25F5D2B}" srcOrd="0" destOrd="0" presId="urn:microsoft.com/office/officeart/2018/2/layout/IconCircleList"/>
    <dgm:cxn modelId="{8FB3A818-F8EB-4EF3-95CF-B9355C83C152}" srcId="{53648D65-579E-4259-B812-F364373FEF02}" destId="{B138A825-67C9-4037-B845-696B433AB6A3}" srcOrd="7" destOrd="0" parTransId="{EA7B9042-03CA-4454-BB50-FDDCC9B8DE1F}" sibTransId="{A6BE6E2A-B961-4992-9990-7D52C53E0421}"/>
    <dgm:cxn modelId="{8073DB28-7295-44B3-B670-2193C2617F1A}" srcId="{53648D65-579E-4259-B812-F364373FEF02}" destId="{AA136756-3A9F-4068-A5E5-2207BA5E04D8}" srcOrd="5" destOrd="0" parTransId="{6D91006B-E7A5-40E7-A76A-A675E4F2CAC6}" sibTransId="{57C7A1A7-C260-468D-8D10-9E9C856BDB53}"/>
    <dgm:cxn modelId="{8016413A-A0CA-42F7-93E4-0DBC32CA708E}" type="presOf" srcId="{57C7A1A7-C260-468D-8D10-9E9C856BDB53}" destId="{B54B5994-96AE-4099-8777-C3901FD3EB10}" srcOrd="0" destOrd="0" presId="urn:microsoft.com/office/officeart/2018/2/layout/IconCircleList"/>
    <dgm:cxn modelId="{434C5B40-6E6B-479B-B127-06B82E478690}" srcId="{53648D65-579E-4259-B812-F364373FEF02}" destId="{A2A2BF5D-5256-4990-9138-BA70CEF2BDFF}" srcOrd="1" destOrd="0" parTransId="{A4385661-A1F8-4C63-B6CD-65A6434047EA}" sibTransId="{A4F872FD-9EB1-47A0-86B6-96A0054041BB}"/>
    <dgm:cxn modelId="{41E3F05B-D3A5-4FBA-91FB-A3F48CADBF16}" type="presOf" srcId="{AA136756-3A9F-4068-A5E5-2207BA5E04D8}" destId="{08950F54-E495-47BA-9F12-0391374AA41D}" srcOrd="0" destOrd="0" presId="urn:microsoft.com/office/officeart/2018/2/layout/IconCircleList"/>
    <dgm:cxn modelId="{967B9D62-D284-4217-AC9E-A6FCFE8517C4}" srcId="{53648D65-579E-4259-B812-F364373FEF02}" destId="{79289806-8C47-49EE-90AC-1634DDD1474D}" srcOrd="0" destOrd="0" parTransId="{84F699E6-0FCD-475F-AF7D-FFA5576CFB30}" sibTransId="{4EB79965-FEB1-406C-81E9-3B89F180FEC8}"/>
    <dgm:cxn modelId="{AD3A7065-0192-4064-A9C9-26B1437B634E}" type="presOf" srcId="{25F5744F-EC41-4652-B213-5BEF98A1E84C}" destId="{74F62C47-29A1-4985-A416-78865FFB08FE}" srcOrd="0" destOrd="0" presId="urn:microsoft.com/office/officeart/2018/2/layout/IconCircleList"/>
    <dgm:cxn modelId="{AAAB1266-6EC5-454C-B222-529CDC12A4BD}" type="presOf" srcId="{C7870A00-4319-4F3C-82BB-60539B7B6A85}" destId="{17F717FE-35D2-427E-8EAE-C6F3730DF3E4}" srcOrd="0" destOrd="0" presId="urn:microsoft.com/office/officeart/2018/2/layout/IconCircleList"/>
    <dgm:cxn modelId="{49B2D346-DEE7-459D-89D0-E6C7DD4B313A}" type="presOf" srcId="{51381E60-0976-4F7C-859D-A7A2657DE17B}" destId="{404CA7C3-5B2B-4EE3-9550-D74ECA1D0282}" srcOrd="0" destOrd="0" presId="urn:microsoft.com/office/officeart/2018/2/layout/IconCircleList"/>
    <dgm:cxn modelId="{EB10EF68-D886-4FEF-A3A7-05F8CE4D9903}" type="presOf" srcId="{D9E1A2CF-8EF9-4166-B62A-ECC75E5B1022}" destId="{19CC1BE2-1D81-4596-9176-A0FADBBCBC48}" srcOrd="0" destOrd="0" presId="urn:microsoft.com/office/officeart/2018/2/layout/IconCircleList"/>
    <dgm:cxn modelId="{0122A96F-72C5-4A2D-97C1-E1A38C80B49B}" srcId="{53648D65-579E-4259-B812-F364373FEF02}" destId="{C7870A00-4319-4F3C-82BB-60539B7B6A85}" srcOrd="3" destOrd="0" parTransId="{474AF96F-96CF-4208-A5EB-C7471AC60B51}" sibTransId="{D9E1A2CF-8EF9-4166-B62A-ECC75E5B1022}"/>
    <dgm:cxn modelId="{745E4C73-2C60-4573-8292-5EBFCB388EA5}" type="presOf" srcId="{8FB105C6-8DA0-49F4-A838-342CAFE4CFA8}" destId="{B9608D69-CE4B-4D7A-A116-CE007BE354E2}" srcOrd="0" destOrd="0" presId="urn:microsoft.com/office/officeart/2018/2/layout/IconCircleList"/>
    <dgm:cxn modelId="{90F88253-30E1-44EA-9EB4-A675D5437D93}" type="presOf" srcId="{63F563D5-E36C-4DEB-A76B-A4AD7D05CAE9}" destId="{3EB8D93F-D440-4A7A-80E2-AAF073C84C30}" srcOrd="0" destOrd="0" presId="urn:microsoft.com/office/officeart/2018/2/layout/IconCircleList"/>
    <dgm:cxn modelId="{D1C0B359-7744-4ECD-8E31-122CE30555CE}" type="presOf" srcId="{53648D65-579E-4259-B812-F364373FEF02}" destId="{5513C07C-40E6-49C3-B4E8-BD3396527BC3}" srcOrd="0" destOrd="0" presId="urn:microsoft.com/office/officeart/2018/2/layout/IconCircleList"/>
    <dgm:cxn modelId="{C4D9F97F-9D63-4DBA-8450-B2B87D9B86E7}" type="presOf" srcId="{79289806-8C47-49EE-90AC-1634DDD1474D}" destId="{09631A61-9E20-4E5C-8C73-B6777A613A18}" srcOrd="0" destOrd="0" presId="urn:microsoft.com/office/officeart/2018/2/layout/IconCircleList"/>
    <dgm:cxn modelId="{356B4987-D9E2-4832-966A-ACC7935DDF35}" srcId="{53648D65-579E-4259-B812-F364373FEF02}" destId="{25F5744F-EC41-4652-B213-5BEF98A1E84C}" srcOrd="2" destOrd="0" parTransId="{8679B227-1C43-4342-B6A7-D761E3E0A6FB}" sibTransId="{111F3D2C-419C-4FF8-AA3F-FE9D7A8BD8E6}"/>
    <dgm:cxn modelId="{2458408B-89B5-41C6-9C79-9EE8832DFDAA}" type="presOf" srcId="{A4F872FD-9EB1-47A0-86B6-96A0054041BB}" destId="{06B5365C-5D41-464B-83D2-F2C345FEF62B}" srcOrd="0" destOrd="0" presId="urn:microsoft.com/office/officeart/2018/2/layout/IconCircleList"/>
    <dgm:cxn modelId="{0E59A4CB-1AB3-490A-B6CB-DABADF7E3478}" type="presOf" srcId="{A2A2BF5D-5256-4990-9138-BA70CEF2BDFF}" destId="{53FDBD79-D02A-49E2-BEC6-92E0F332BD0C}" srcOrd="0" destOrd="0" presId="urn:microsoft.com/office/officeart/2018/2/layout/IconCircleList"/>
    <dgm:cxn modelId="{F31F9FCE-8C1B-42C4-9889-85C222F76337}" srcId="{53648D65-579E-4259-B812-F364373FEF02}" destId="{8FB105C6-8DA0-49F4-A838-342CAFE4CFA8}" srcOrd="4" destOrd="0" parTransId="{8DFE0DCA-155F-4DFA-BCB6-B8DC4D195D31}" sibTransId="{99F78183-8575-4226-B183-BB7F6461A707}"/>
    <dgm:cxn modelId="{C5A20CD0-8717-4BC7-8870-75AD4D7DAF27}" srcId="{53648D65-579E-4259-B812-F364373FEF02}" destId="{51381E60-0976-4F7C-859D-A7A2657DE17B}" srcOrd="6" destOrd="0" parTransId="{1DF9FFEC-9F47-4509-B57D-DFE6D650D5EB}" sibTransId="{63F563D5-E36C-4DEB-A76B-A4AD7D05CAE9}"/>
    <dgm:cxn modelId="{2C4E62E9-80E7-45FE-8671-1E81AA2190AC}" type="presOf" srcId="{99F78183-8575-4226-B183-BB7F6461A707}" destId="{5281CB47-10CB-4B6F-88BE-AAD50BE51645}" srcOrd="0" destOrd="0" presId="urn:microsoft.com/office/officeart/2018/2/layout/IconCircleList"/>
    <dgm:cxn modelId="{33CB0D5B-B9D0-42A6-9A73-8EF6A038253C}" type="presParOf" srcId="{5513C07C-40E6-49C3-B4E8-BD3396527BC3}" destId="{C95F26AE-019A-4411-921B-A13ECCA5E303}" srcOrd="0" destOrd="0" presId="urn:microsoft.com/office/officeart/2018/2/layout/IconCircleList"/>
    <dgm:cxn modelId="{E43300C2-6B1E-404D-BB74-90D6E5B6924A}" type="presParOf" srcId="{C95F26AE-019A-4411-921B-A13ECCA5E303}" destId="{C845FC43-B4F3-4F1D-A33F-DB7B8CAB140D}" srcOrd="0" destOrd="0" presId="urn:microsoft.com/office/officeart/2018/2/layout/IconCircleList"/>
    <dgm:cxn modelId="{1E2B35C0-9409-4320-AF60-1630E3AC5EE6}" type="presParOf" srcId="{C845FC43-B4F3-4F1D-A33F-DB7B8CAB140D}" destId="{A59130CB-FD42-4BE5-B19A-4C1C508FB4F4}" srcOrd="0" destOrd="0" presId="urn:microsoft.com/office/officeart/2018/2/layout/IconCircleList"/>
    <dgm:cxn modelId="{E42A91F7-9EDF-4B38-B932-7EE55473A089}" type="presParOf" srcId="{C845FC43-B4F3-4F1D-A33F-DB7B8CAB140D}" destId="{D46E7998-A1E0-419B-8E98-C5218089B9D3}" srcOrd="1" destOrd="0" presId="urn:microsoft.com/office/officeart/2018/2/layout/IconCircleList"/>
    <dgm:cxn modelId="{C8C428DF-A91A-4EE0-A9D9-A4BA9F3B4AE0}" type="presParOf" srcId="{C845FC43-B4F3-4F1D-A33F-DB7B8CAB140D}" destId="{3F532C4E-B242-48CF-97EB-54F44041463E}" srcOrd="2" destOrd="0" presId="urn:microsoft.com/office/officeart/2018/2/layout/IconCircleList"/>
    <dgm:cxn modelId="{F935351F-05A1-425C-B764-1B5C2E329371}" type="presParOf" srcId="{C845FC43-B4F3-4F1D-A33F-DB7B8CAB140D}" destId="{09631A61-9E20-4E5C-8C73-B6777A613A18}" srcOrd="3" destOrd="0" presId="urn:microsoft.com/office/officeart/2018/2/layout/IconCircleList"/>
    <dgm:cxn modelId="{67D7AE2C-4B0C-4184-8AF6-585EEF94BDB8}" type="presParOf" srcId="{C95F26AE-019A-4411-921B-A13ECCA5E303}" destId="{20900764-C72B-4896-A9CF-57E8AD2AC41B}" srcOrd="1" destOrd="0" presId="urn:microsoft.com/office/officeart/2018/2/layout/IconCircleList"/>
    <dgm:cxn modelId="{31FE0E16-4D5D-4F08-AF67-80B087D5930D}" type="presParOf" srcId="{C95F26AE-019A-4411-921B-A13ECCA5E303}" destId="{4B7562A3-DCCF-46A0-ABE3-B9964906E0DA}" srcOrd="2" destOrd="0" presId="urn:microsoft.com/office/officeart/2018/2/layout/IconCircleList"/>
    <dgm:cxn modelId="{706E3983-6A89-497B-81C8-CA0EF28059AD}" type="presParOf" srcId="{4B7562A3-DCCF-46A0-ABE3-B9964906E0DA}" destId="{D85C991B-3617-42D5-87B8-39C65A47C0BB}" srcOrd="0" destOrd="0" presId="urn:microsoft.com/office/officeart/2018/2/layout/IconCircleList"/>
    <dgm:cxn modelId="{79B0A3EA-690B-4CAB-910B-1919BDCA0FD3}" type="presParOf" srcId="{4B7562A3-DCCF-46A0-ABE3-B9964906E0DA}" destId="{0170108C-521B-4937-9BF9-04BE72C493B1}" srcOrd="1" destOrd="0" presId="urn:microsoft.com/office/officeart/2018/2/layout/IconCircleList"/>
    <dgm:cxn modelId="{56053DD7-6756-43D3-B2DE-007DDC383222}" type="presParOf" srcId="{4B7562A3-DCCF-46A0-ABE3-B9964906E0DA}" destId="{E1DF8C29-31FA-45B7-8CE2-8EA681154732}" srcOrd="2" destOrd="0" presId="urn:microsoft.com/office/officeart/2018/2/layout/IconCircleList"/>
    <dgm:cxn modelId="{39455D6D-903B-44F4-BD89-3E53A224E0D0}" type="presParOf" srcId="{4B7562A3-DCCF-46A0-ABE3-B9964906E0DA}" destId="{53FDBD79-D02A-49E2-BEC6-92E0F332BD0C}" srcOrd="3" destOrd="0" presId="urn:microsoft.com/office/officeart/2018/2/layout/IconCircleList"/>
    <dgm:cxn modelId="{784F324B-66C4-435F-A092-767ED3B6A9B8}" type="presParOf" srcId="{C95F26AE-019A-4411-921B-A13ECCA5E303}" destId="{06B5365C-5D41-464B-83D2-F2C345FEF62B}" srcOrd="3" destOrd="0" presId="urn:microsoft.com/office/officeart/2018/2/layout/IconCircleList"/>
    <dgm:cxn modelId="{71979B76-6301-4C29-AC78-9C3E07865747}" type="presParOf" srcId="{C95F26AE-019A-4411-921B-A13ECCA5E303}" destId="{9E83A101-B23D-4CBC-BA8B-34069DE5B2CF}" srcOrd="4" destOrd="0" presId="urn:microsoft.com/office/officeart/2018/2/layout/IconCircleList"/>
    <dgm:cxn modelId="{1888375C-B4FE-4486-B9EC-191C9735033E}" type="presParOf" srcId="{9E83A101-B23D-4CBC-BA8B-34069DE5B2CF}" destId="{EB9AD029-769B-4FC3-8C96-D43AACA9EA02}" srcOrd="0" destOrd="0" presId="urn:microsoft.com/office/officeart/2018/2/layout/IconCircleList"/>
    <dgm:cxn modelId="{587C28F3-B7C3-459B-8250-524D3AC0D891}" type="presParOf" srcId="{9E83A101-B23D-4CBC-BA8B-34069DE5B2CF}" destId="{C0ECAE8F-A5F9-4167-9D9A-8389DD70E465}" srcOrd="1" destOrd="0" presId="urn:microsoft.com/office/officeart/2018/2/layout/IconCircleList"/>
    <dgm:cxn modelId="{08BF7B47-F382-4945-89A6-B7592AE4B98D}" type="presParOf" srcId="{9E83A101-B23D-4CBC-BA8B-34069DE5B2CF}" destId="{0E964072-1CD4-4309-9CAD-E688FA44B4CF}" srcOrd="2" destOrd="0" presId="urn:microsoft.com/office/officeart/2018/2/layout/IconCircleList"/>
    <dgm:cxn modelId="{E767878B-5857-446B-8107-4546A2F5D53C}" type="presParOf" srcId="{9E83A101-B23D-4CBC-BA8B-34069DE5B2CF}" destId="{74F62C47-29A1-4985-A416-78865FFB08FE}" srcOrd="3" destOrd="0" presId="urn:microsoft.com/office/officeart/2018/2/layout/IconCircleList"/>
    <dgm:cxn modelId="{C08F4875-D75A-491B-96B8-B7995008E59A}" type="presParOf" srcId="{C95F26AE-019A-4411-921B-A13ECCA5E303}" destId="{FAC12987-A9F1-40BD-9D5E-4ED9C25F5D2B}" srcOrd="5" destOrd="0" presId="urn:microsoft.com/office/officeart/2018/2/layout/IconCircleList"/>
    <dgm:cxn modelId="{3D4C1C1E-3ECC-4764-AF9F-3EA037DA5448}" type="presParOf" srcId="{C95F26AE-019A-4411-921B-A13ECCA5E303}" destId="{1975E4A3-A39A-4A3A-AE65-4BE3C84A2028}" srcOrd="6" destOrd="0" presId="urn:microsoft.com/office/officeart/2018/2/layout/IconCircleList"/>
    <dgm:cxn modelId="{1562514E-D809-4C11-8C05-5636F48D4488}" type="presParOf" srcId="{1975E4A3-A39A-4A3A-AE65-4BE3C84A2028}" destId="{44C64D87-3643-4AAD-9725-5F120FBB8965}" srcOrd="0" destOrd="0" presId="urn:microsoft.com/office/officeart/2018/2/layout/IconCircleList"/>
    <dgm:cxn modelId="{C4FE0ADE-866F-44A7-B830-B42BB2E49C50}" type="presParOf" srcId="{1975E4A3-A39A-4A3A-AE65-4BE3C84A2028}" destId="{61794D82-DD3D-45AB-BA79-41F2D76E9B7F}" srcOrd="1" destOrd="0" presId="urn:microsoft.com/office/officeart/2018/2/layout/IconCircleList"/>
    <dgm:cxn modelId="{ED038871-40B8-4FAF-8F49-55EDF2F08393}" type="presParOf" srcId="{1975E4A3-A39A-4A3A-AE65-4BE3C84A2028}" destId="{4F3403B3-E73E-4F35-AD63-45A2B4D1068F}" srcOrd="2" destOrd="0" presId="urn:microsoft.com/office/officeart/2018/2/layout/IconCircleList"/>
    <dgm:cxn modelId="{F51F29F2-F008-49C3-87F2-B34D71B5ADC4}" type="presParOf" srcId="{1975E4A3-A39A-4A3A-AE65-4BE3C84A2028}" destId="{17F717FE-35D2-427E-8EAE-C6F3730DF3E4}" srcOrd="3" destOrd="0" presId="urn:microsoft.com/office/officeart/2018/2/layout/IconCircleList"/>
    <dgm:cxn modelId="{C2EBB265-FE60-47BA-9A2F-A6FE8DCE86C3}" type="presParOf" srcId="{C95F26AE-019A-4411-921B-A13ECCA5E303}" destId="{19CC1BE2-1D81-4596-9176-A0FADBBCBC48}" srcOrd="7" destOrd="0" presId="urn:microsoft.com/office/officeart/2018/2/layout/IconCircleList"/>
    <dgm:cxn modelId="{62A159E3-D977-4EEF-8678-6BEC6704FB85}" type="presParOf" srcId="{C95F26AE-019A-4411-921B-A13ECCA5E303}" destId="{D57856EC-482F-4336-AF43-B5060F496FE9}" srcOrd="8" destOrd="0" presId="urn:microsoft.com/office/officeart/2018/2/layout/IconCircleList"/>
    <dgm:cxn modelId="{EDF4BD3C-902E-46C7-8D21-8C368818BBB6}" type="presParOf" srcId="{D57856EC-482F-4336-AF43-B5060F496FE9}" destId="{6EF65028-8A92-417F-9ACE-2B94B87334A7}" srcOrd="0" destOrd="0" presId="urn:microsoft.com/office/officeart/2018/2/layout/IconCircleList"/>
    <dgm:cxn modelId="{E6029FE4-BD86-4380-A83B-BA965DFD7F39}" type="presParOf" srcId="{D57856EC-482F-4336-AF43-B5060F496FE9}" destId="{C5651530-797E-4FDE-BF50-030F97D0C457}" srcOrd="1" destOrd="0" presId="urn:microsoft.com/office/officeart/2018/2/layout/IconCircleList"/>
    <dgm:cxn modelId="{E8123257-6CE4-42EA-B697-9227393EECF1}" type="presParOf" srcId="{D57856EC-482F-4336-AF43-B5060F496FE9}" destId="{2722CE1F-B34D-45AF-8CA4-B4C756CD1663}" srcOrd="2" destOrd="0" presId="urn:microsoft.com/office/officeart/2018/2/layout/IconCircleList"/>
    <dgm:cxn modelId="{2E826985-EFF6-48FD-8D9B-E1CC413A7222}" type="presParOf" srcId="{D57856EC-482F-4336-AF43-B5060F496FE9}" destId="{B9608D69-CE4B-4D7A-A116-CE007BE354E2}" srcOrd="3" destOrd="0" presId="urn:microsoft.com/office/officeart/2018/2/layout/IconCircleList"/>
    <dgm:cxn modelId="{ADCA79EB-18F8-4707-B811-C2D6F6174DB4}" type="presParOf" srcId="{C95F26AE-019A-4411-921B-A13ECCA5E303}" destId="{5281CB47-10CB-4B6F-88BE-AAD50BE51645}" srcOrd="9" destOrd="0" presId="urn:microsoft.com/office/officeart/2018/2/layout/IconCircleList"/>
    <dgm:cxn modelId="{4D7ABAB1-F9BA-4DC3-9B4A-4B0F1B44CCEB}" type="presParOf" srcId="{C95F26AE-019A-4411-921B-A13ECCA5E303}" destId="{8496FDC1-ABFB-4502-991A-7C5AF31CD48D}" srcOrd="10" destOrd="0" presId="urn:microsoft.com/office/officeart/2018/2/layout/IconCircleList"/>
    <dgm:cxn modelId="{E8701026-6CA8-429E-A1CE-8EB3D8256698}" type="presParOf" srcId="{8496FDC1-ABFB-4502-991A-7C5AF31CD48D}" destId="{FA27D754-77D2-48DF-B104-21E78D8D609E}" srcOrd="0" destOrd="0" presId="urn:microsoft.com/office/officeart/2018/2/layout/IconCircleList"/>
    <dgm:cxn modelId="{577D0FFE-ECAC-4EF6-AE2F-5811E1BE4D6D}" type="presParOf" srcId="{8496FDC1-ABFB-4502-991A-7C5AF31CD48D}" destId="{81F5B4E1-693F-426C-918D-7A087F715C72}" srcOrd="1" destOrd="0" presId="urn:microsoft.com/office/officeart/2018/2/layout/IconCircleList"/>
    <dgm:cxn modelId="{A1E76DB5-2B93-4E18-8746-1CE59EE10DCA}" type="presParOf" srcId="{8496FDC1-ABFB-4502-991A-7C5AF31CD48D}" destId="{E468DC34-9D84-4749-B06A-234CE43188D1}" srcOrd="2" destOrd="0" presId="urn:microsoft.com/office/officeart/2018/2/layout/IconCircleList"/>
    <dgm:cxn modelId="{3C86A137-AFB0-46C5-9BC4-D36D0D9B9ED6}" type="presParOf" srcId="{8496FDC1-ABFB-4502-991A-7C5AF31CD48D}" destId="{08950F54-E495-47BA-9F12-0391374AA41D}" srcOrd="3" destOrd="0" presId="urn:microsoft.com/office/officeart/2018/2/layout/IconCircleList"/>
    <dgm:cxn modelId="{014B75CC-4C90-432C-8732-651E0C420DEA}" type="presParOf" srcId="{C95F26AE-019A-4411-921B-A13ECCA5E303}" destId="{B54B5994-96AE-4099-8777-C3901FD3EB10}" srcOrd="11" destOrd="0" presId="urn:microsoft.com/office/officeart/2018/2/layout/IconCircleList"/>
    <dgm:cxn modelId="{27B333F1-2A7E-46BA-8B3C-BCBEFE3E5308}" type="presParOf" srcId="{C95F26AE-019A-4411-921B-A13ECCA5E303}" destId="{D37C7D37-E3C9-425C-88B1-9D4F10847023}" srcOrd="12" destOrd="0" presId="urn:microsoft.com/office/officeart/2018/2/layout/IconCircleList"/>
    <dgm:cxn modelId="{45D3452B-6601-48BC-96E9-8D13697C5787}" type="presParOf" srcId="{D37C7D37-E3C9-425C-88B1-9D4F10847023}" destId="{CF1BB1B6-695E-4E9F-AC61-72DC0078EEF0}" srcOrd="0" destOrd="0" presId="urn:microsoft.com/office/officeart/2018/2/layout/IconCircleList"/>
    <dgm:cxn modelId="{C95F4177-B72E-43B9-B00E-EBE8EAD5EF9D}" type="presParOf" srcId="{D37C7D37-E3C9-425C-88B1-9D4F10847023}" destId="{707FB362-FB20-4E33-9272-C4EBCEC417DE}" srcOrd="1" destOrd="0" presId="urn:microsoft.com/office/officeart/2018/2/layout/IconCircleList"/>
    <dgm:cxn modelId="{A7C3E388-A4CC-417D-864D-68F79E8772A0}" type="presParOf" srcId="{D37C7D37-E3C9-425C-88B1-9D4F10847023}" destId="{0FC088B3-077E-4E55-A224-46E6B4B1C924}" srcOrd="2" destOrd="0" presId="urn:microsoft.com/office/officeart/2018/2/layout/IconCircleList"/>
    <dgm:cxn modelId="{A928F1F1-139E-42A9-8DE9-1C003AF10E77}" type="presParOf" srcId="{D37C7D37-E3C9-425C-88B1-9D4F10847023}" destId="{404CA7C3-5B2B-4EE3-9550-D74ECA1D0282}" srcOrd="3" destOrd="0" presId="urn:microsoft.com/office/officeart/2018/2/layout/IconCircleList"/>
    <dgm:cxn modelId="{215E6187-8330-43BA-83E9-292CED5DF51A}" type="presParOf" srcId="{C95F26AE-019A-4411-921B-A13ECCA5E303}" destId="{3EB8D93F-D440-4A7A-80E2-AAF073C84C30}" srcOrd="13" destOrd="0" presId="urn:microsoft.com/office/officeart/2018/2/layout/IconCircleList"/>
    <dgm:cxn modelId="{774D43FC-A9BB-4C47-81D0-CA337E141473}" type="presParOf" srcId="{C95F26AE-019A-4411-921B-A13ECCA5E303}" destId="{46722251-5282-4D48-8064-0A31C1BF06B3}" srcOrd="14" destOrd="0" presId="urn:microsoft.com/office/officeart/2018/2/layout/IconCircleList"/>
    <dgm:cxn modelId="{F37C1059-E992-4DA6-8A97-0F2374DD46C5}" type="presParOf" srcId="{46722251-5282-4D48-8064-0A31C1BF06B3}" destId="{985E875C-EAAB-41F5-A0B1-9B63351D5014}" srcOrd="0" destOrd="0" presId="urn:microsoft.com/office/officeart/2018/2/layout/IconCircleList"/>
    <dgm:cxn modelId="{620E9D16-4E48-4133-A038-D96D533E474A}" type="presParOf" srcId="{46722251-5282-4D48-8064-0A31C1BF06B3}" destId="{5083CFDB-B180-4EB9-BD76-23A2A8A306FB}" srcOrd="1" destOrd="0" presId="urn:microsoft.com/office/officeart/2018/2/layout/IconCircleList"/>
    <dgm:cxn modelId="{96B9DF6B-5161-4F55-8865-AA8E735A951A}" type="presParOf" srcId="{46722251-5282-4D48-8064-0A31C1BF06B3}" destId="{53B51672-7DE6-4868-93C3-ACEC85956E0C}" srcOrd="2" destOrd="0" presId="urn:microsoft.com/office/officeart/2018/2/layout/IconCircleList"/>
    <dgm:cxn modelId="{7C630E5B-A47B-4526-87BA-B2B71A5C5437}" type="presParOf" srcId="{46722251-5282-4D48-8064-0A31C1BF06B3}" destId="{EBCF633B-707F-4E98-8C29-21B7FC224DD4}" srcOrd="3" destOrd="0" presId="urn:microsoft.com/office/officeart/2018/2/layout/IconCircleList"/>
  </dgm:cxnLst>
  <dgm:bg>
    <a:solidFill>
      <a:schemeClr val="accent1">
        <a:lumMod val="20000"/>
        <a:lumOff val="80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130CB-FD42-4BE5-B19A-4C1C508FB4F4}">
      <dsp:nvSpPr>
        <dsp:cNvPr id="0" name=""/>
        <dsp:cNvSpPr/>
      </dsp:nvSpPr>
      <dsp:spPr>
        <a:xfrm>
          <a:off x="39177" y="252278"/>
          <a:ext cx="789108" cy="7891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6E7998-A1E0-419B-8E98-C5218089B9D3}">
      <dsp:nvSpPr>
        <dsp:cNvPr id="0" name=""/>
        <dsp:cNvSpPr/>
      </dsp:nvSpPr>
      <dsp:spPr>
        <a:xfrm>
          <a:off x="204890" y="417991"/>
          <a:ext cx="457683" cy="4576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631A61-9E20-4E5C-8C73-B6777A613A18}">
      <dsp:nvSpPr>
        <dsp:cNvPr id="0" name=""/>
        <dsp:cNvSpPr/>
      </dsp:nvSpPr>
      <dsp:spPr>
        <a:xfrm>
          <a:off x="997381" y="252278"/>
          <a:ext cx="1860042" cy="789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dirty="0"/>
            <a:t>Teaching of theory e.g. Lectures, Research </a:t>
          </a:r>
          <a:r>
            <a:rPr lang="en-US" sz="1300" kern="1200" dirty="0"/>
            <a:t>​</a:t>
          </a:r>
        </a:p>
      </dsp:txBody>
      <dsp:txXfrm>
        <a:off x="997381" y="252278"/>
        <a:ext cx="1860042" cy="789108"/>
      </dsp:txXfrm>
    </dsp:sp>
    <dsp:sp modelId="{D85C991B-3617-42D5-87B8-39C65A47C0BB}">
      <dsp:nvSpPr>
        <dsp:cNvPr id="0" name=""/>
        <dsp:cNvSpPr/>
      </dsp:nvSpPr>
      <dsp:spPr>
        <a:xfrm>
          <a:off x="3181521" y="252278"/>
          <a:ext cx="789108" cy="7891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70108C-521B-4937-9BF9-04BE72C493B1}">
      <dsp:nvSpPr>
        <dsp:cNvPr id="0" name=""/>
        <dsp:cNvSpPr/>
      </dsp:nvSpPr>
      <dsp:spPr>
        <a:xfrm>
          <a:off x="3347234" y="417991"/>
          <a:ext cx="457683" cy="4576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FDBD79-D02A-49E2-BEC6-92E0F332BD0C}">
      <dsp:nvSpPr>
        <dsp:cNvPr id="0" name=""/>
        <dsp:cNvSpPr/>
      </dsp:nvSpPr>
      <dsp:spPr>
        <a:xfrm>
          <a:off x="4139725" y="252278"/>
          <a:ext cx="1860042" cy="789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dirty="0"/>
            <a:t>Attendance at competitions or events</a:t>
          </a:r>
          <a:endParaRPr lang="en-US" sz="1300" kern="1200" dirty="0"/>
        </a:p>
      </dsp:txBody>
      <dsp:txXfrm>
        <a:off x="4139725" y="252278"/>
        <a:ext cx="1860042" cy="789108"/>
      </dsp:txXfrm>
    </dsp:sp>
    <dsp:sp modelId="{EB9AD029-769B-4FC3-8C96-D43AACA9EA02}">
      <dsp:nvSpPr>
        <dsp:cNvPr id="0" name=""/>
        <dsp:cNvSpPr/>
      </dsp:nvSpPr>
      <dsp:spPr>
        <a:xfrm>
          <a:off x="6323865" y="252278"/>
          <a:ext cx="789108" cy="7891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CAE8F-A5F9-4167-9D9A-8389DD70E465}">
      <dsp:nvSpPr>
        <dsp:cNvPr id="0" name=""/>
        <dsp:cNvSpPr/>
      </dsp:nvSpPr>
      <dsp:spPr>
        <a:xfrm>
          <a:off x="6489578" y="417991"/>
          <a:ext cx="457683" cy="4576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F62C47-29A1-4985-A416-78865FFB08FE}">
      <dsp:nvSpPr>
        <dsp:cNvPr id="0" name=""/>
        <dsp:cNvSpPr/>
      </dsp:nvSpPr>
      <dsp:spPr>
        <a:xfrm>
          <a:off x="7282069" y="252278"/>
          <a:ext cx="1860042" cy="789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dirty="0"/>
            <a:t>Industry visits or visiting other companies</a:t>
          </a:r>
          <a:r>
            <a:rPr lang="en-US" sz="1300" kern="1200" dirty="0"/>
            <a:t>​</a:t>
          </a:r>
        </a:p>
      </dsp:txBody>
      <dsp:txXfrm>
        <a:off x="7282069" y="252278"/>
        <a:ext cx="1860042" cy="789108"/>
      </dsp:txXfrm>
    </dsp:sp>
    <dsp:sp modelId="{44C64D87-3643-4AAD-9725-5F120FBB8965}">
      <dsp:nvSpPr>
        <dsp:cNvPr id="0" name=""/>
        <dsp:cNvSpPr/>
      </dsp:nvSpPr>
      <dsp:spPr>
        <a:xfrm>
          <a:off x="39177" y="1781114"/>
          <a:ext cx="789108" cy="7891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794D82-DD3D-45AB-BA79-41F2D76E9B7F}">
      <dsp:nvSpPr>
        <dsp:cNvPr id="0" name=""/>
        <dsp:cNvSpPr/>
      </dsp:nvSpPr>
      <dsp:spPr>
        <a:xfrm>
          <a:off x="204890" y="1946827"/>
          <a:ext cx="457683" cy="4576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F717FE-35D2-427E-8EAE-C6F3730DF3E4}">
      <dsp:nvSpPr>
        <dsp:cNvPr id="0" name=""/>
        <dsp:cNvSpPr/>
      </dsp:nvSpPr>
      <dsp:spPr>
        <a:xfrm>
          <a:off x="997381" y="1781114"/>
          <a:ext cx="1860042" cy="789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dirty="0"/>
            <a:t>Apprentice support provided by the employer or provider e.g. academic skills </a:t>
          </a:r>
          <a:endParaRPr lang="en-US" sz="1300" kern="1200" dirty="0"/>
        </a:p>
      </dsp:txBody>
      <dsp:txXfrm>
        <a:off x="997381" y="1781114"/>
        <a:ext cx="1860042" cy="789108"/>
      </dsp:txXfrm>
    </dsp:sp>
    <dsp:sp modelId="{6EF65028-8A92-417F-9ACE-2B94B87334A7}">
      <dsp:nvSpPr>
        <dsp:cNvPr id="0" name=""/>
        <dsp:cNvSpPr/>
      </dsp:nvSpPr>
      <dsp:spPr>
        <a:xfrm>
          <a:off x="3181521" y="1781114"/>
          <a:ext cx="789108" cy="7891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651530-797E-4FDE-BF50-030F97D0C457}">
      <dsp:nvSpPr>
        <dsp:cNvPr id="0" name=""/>
        <dsp:cNvSpPr/>
      </dsp:nvSpPr>
      <dsp:spPr>
        <a:xfrm>
          <a:off x="3347234" y="1946827"/>
          <a:ext cx="457683" cy="4576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608D69-CE4B-4D7A-A116-CE007BE354E2}">
      <dsp:nvSpPr>
        <dsp:cNvPr id="0" name=""/>
        <dsp:cNvSpPr/>
      </dsp:nvSpPr>
      <dsp:spPr>
        <a:xfrm>
          <a:off x="4139725" y="1781114"/>
          <a:ext cx="1860042" cy="789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dirty="0"/>
            <a:t>Shadowing or being mentored </a:t>
          </a:r>
          <a:r>
            <a:rPr lang="en-US" sz="1300" kern="1200" dirty="0"/>
            <a:t>​</a:t>
          </a:r>
        </a:p>
      </dsp:txBody>
      <dsp:txXfrm>
        <a:off x="4139725" y="1781114"/>
        <a:ext cx="1860042" cy="789108"/>
      </dsp:txXfrm>
    </dsp:sp>
    <dsp:sp modelId="{FA27D754-77D2-48DF-B104-21E78D8D609E}">
      <dsp:nvSpPr>
        <dsp:cNvPr id="0" name=""/>
        <dsp:cNvSpPr/>
      </dsp:nvSpPr>
      <dsp:spPr>
        <a:xfrm>
          <a:off x="6323865" y="1781114"/>
          <a:ext cx="789108" cy="7891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F5B4E1-693F-426C-918D-7A087F715C72}">
      <dsp:nvSpPr>
        <dsp:cNvPr id="0" name=""/>
        <dsp:cNvSpPr/>
      </dsp:nvSpPr>
      <dsp:spPr>
        <a:xfrm>
          <a:off x="6489578" y="1946827"/>
          <a:ext cx="457683" cy="45768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950F54-E495-47BA-9F12-0391374AA41D}">
      <dsp:nvSpPr>
        <dsp:cNvPr id="0" name=""/>
        <dsp:cNvSpPr/>
      </dsp:nvSpPr>
      <dsp:spPr>
        <a:xfrm>
          <a:off x="7282069" y="1781114"/>
          <a:ext cx="1860042" cy="789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dirty="0"/>
            <a:t>Visiting other departments in your organisation </a:t>
          </a:r>
          <a:r>
            <a:rPr lang="en-US" sz="1300" kern="1200" dirty="0"/>
            <a:t>​</a:t>
          </a:r>
        </a:p>
      </dsp:txBody>
      <dsp:txXfrm>
        <a:off x="7282069" y="1781114"/>
        <a:ext cx="1860042" cy="789108"/>
      </dsp:txXfrm>
    </dsp:sp>
    <dsp:sp modelId="{CF1BB1B6-695E-4E9F-AC61-72DC0078EEF0}">
      <dsp:nvSpPr>
        <dsp:cNvPr id="0" name=""/>
        <dsp:cNvSpPr/>
      </dsp:nvSpPr>
      <dsp:spPr>
        <a:xfrm>
          <a:off x="39177" y="3309950"/>
          <a:ext cx="789108" cy="7891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7FB362-FB20-4E33-9272-C4EBCEC417DE}">
      <dsp:nvSpPr>
        <dsp:cNvPr id="0" name=""/>
        <dsp:cNvSpPr/>
      </dsp:nvSpPr>
      <dsp:spPr>
        <a:xfrm>
          <a:off x="204890" y="3475663"/>
          <a:ext cx="457683" cy="45768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4CA7C3-5B2B-4EE3-9550-D74ECA1D0282}">
      <dsp:nvSpPr>
        <dsp:cNvPr id="0" name=""/>
        <dsp:cNvSpPr/>
      </dsp:nvSpPr>
      <dsp:spPr>
        <a:xfrm>
          <a:off x="997381" y="3309950"/>
          <a:ext cx="1860042" cy="789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dirty="0"/>
            <a:t>Practical/Workplace Training e.g. manufacturing training, new equipment or technology </a:t>
          </a:r>
          <a:r>
            <a:rPr lang="en-US" sz="1300" kern="1200" dirty="0"/>
            <a:t>​</a:t>
          </a:r>
        </a:p>
      </dsp:txBody>
      <dsp:txXfrm>
        <a:off x="997381" y="3309950"/>
        <a:ext cx="1860042" cy="789108"/>
      </dsp:txXfrm>
    </dsp:sp>
    <dsp:sp modelId="{985E875C-EAAB-41F5-A0B1-9B63351D5014}">
      <dsp:nvSpPr>
        <dsp:cNvPr id="0" name=""/>
        <dsp:cNvSpPr/>
      </dsp:nvSpPr>
      <dsp:spPr>
        <a:xfrm>
          <a:off x="3181521" y="3309950"/>
          <a:ext cx="789108" cy="7891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3CFDB-B180-4EB9-BD76-23A2A8A306FB}">
      <dsp:nvSpPr>
        <dsp:cNvPr id="0" name=""/>
        <dsp:cNvSpPr/>
      </dsp:nvSpPr>
      <dsp:spPr>
        <a:xfrm>
          <a:off x="3347234" y="3475663"/>
          <a:ext cx="457683" cy="45768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CF633B-707F-4E98-8C29-21B7FC224DD4}">
      <dsp:nvSpPr>
        <dsp:cNvPr id="0" name=""/>
        <dsp:cNvSpPr/>
      </dsp:nvSpPr>
      <dsp:spPr>
        <a:xfrm>
          <a:off x="4139725" y="3309950"/>
          <a:ext cx="1860042" cy="789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GB" sz="1300" kern="1200" dirty="0"/>
            <a:t>Online/e-Learning e.g. webinars </a:t>
          </a:r>
          <a:r>
            <a:rPr lang="en-US" sz="1300" kern="1200" dirty="0"/>
            <a:t>​</a:t>
          </a:r>
        </a:p>
      </dsp:txBody>
      <dsp:txXfrm>
        <a:off x="4139725" y="3309950"/>
        <a:ext cx="1860042" cy="78910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8F6B0-11A0-4689-3F74-1F12B0B95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4D415A-AC54-B3D5-B767-32CD0F136C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2BFE62-A242-4939-B5A0-7692180B3555}" type="datetimeFigureOut">
              <a:rPr lang="en-GB" smtClean="0"/>
              <a:t>18/09/2025</a:t>
            </a:fld>
            <a:endParaRPr lang="en-GB"/>
          </a:p>
        </p:txBody>
      </p:sp>
      <p:sp>
        <p:nvSpPr>
          <p:cNvPr id="4" name="Footer Placeholder 3">
            <a:extLst>
              <a:ext uri="{FF2B5EF4-FFF2-40B4-BE49-F238E27FC236}">
                <a16:creationId xmlns:a16="http://schemas.microsoft.com/office/drawing/2014/main" id="{6A1A025B-41B1-D5B4-B71C-8F45FCEDDC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E342DA-2408-3C36-84BD-EC2C0DE377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F4A84-2251-4ADE-9DAD-62ECF5764D77}" type="slidenum">
              <a:rPr lang="en-GB" smtClean="0"/>
              <a:t>‹#›</a:t>
            </a:fld>
            <a:endParaRPr lang="en-GB"/>
          </a:p>
        </p:txBody>
      </p:sp>
    </p:spTree>
    <p:extLst>
      <p:ext uri="{BB962C8B-B14F-4D97-AF65-F5344CB8AC3E}">
        <p14:creationId xmlns:p14="http://schemas.microsoft.com/office/powerpoint/2010/main" val="1656863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C4960-E551-457B-91BB-0F33215ED981}" type="datetimeFigureOut">
              <a:t>9/18/2025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518B2-77B0-4748-9D01-61BBB7B44A19}" type="slidenum">
              <a:t>‹#›</a:t>
            </a:fld>
            <a:endParaRPr lang="en-GB"/>
          </a:p>
        </p:txBody>
      </p:sp>
    </p:spTree>
    <p:extLst>
      <p:ext uri="{BB962C8B-B14F-4D97-AF65-F5344CB8AC3E}">
        <p14:creationId xmlns:p14="http://schemas.microsoft.com/office/powerpoint/2010/main" val="152098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Add course</a:t>
            </a:r>
          </a:p>
        </p:txBody>
      </p:sp>
      <p:sp>
        <p:nvSpPr>
          <p:cNvPr id="4" name="Slide Number Placeholder 3"/>
          <p:cNvSpPr>
            <a:spLocks noGrp="1"/>
          </p:cNvSpPr>
          <p:nvPr>
            <p:ph type="sldNum" sz="quarter" idx="5"/>
          </p:nvPr>
        </p:nvSpPr>
        <p:spPr/>
        <p:txBody>
          <a:bodyPr/>
          <a:lstStyle/>
          <a:p>
            <a:fld id="{AE4518B2-77B0-4748-9D01-61BBB7B44A19}" type="slidenum">
              <a:rPr lang="en-GB"/>
              <a:t>1</a:t>
            </a:fld>
            <a:endParaRPr lang="en-GB"/>
          </a:p>
        </p:txBody>
      </p:sp>
    </p:spTree>
    <p:extLst>
      <p:ext uri="{BB962C8B-B14F-4D97-AF65-F5344CB8AC3E}">
        <p14:creationId xmlns:p14="http://schemas.microsoft.com/office/powerpoint/2010/main" val="1696189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14</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6D543-5105-8186-044D-CE28A3D9C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76B9B-A99E-6B89-AA4F-69C75E5A9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CE139-0E2D-5A86-8C28-F27CDE4A1A18}"/>
              </a:ext>
            </a:extLst>
          </p:cNvPr>
          <p:cNvSpPr>
            <a:spLocks noGrp="1"/>
          </p:cNvSpPr>
          <p:nvPr>
            <p:ph type="body" idx="1"/>
          </p:nvPr>
        </p:nvSpPr>
        <p:spPr/>
        <p:txBody>
          <a:bodyPr/>
          <a:lstStyle/>
          <a:p>
            <a:pPr marL="171450" indent="-171450">
              <a:buFont typeface="Arial,Sans-Serif"/>
              <a:buChar char="•"/>
            </a:pPr>
            <a:r>
              <a:rPr lang="en-US" dirty="0"/>
              <a:t>Any other information that is relevant. </a:t>
            </a:r>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a:extLst>
              <a:ext uri="{FF2B5EF4-FFF2-40B4-BE49-F238E27FC236}">
                <a16:creationId xmlns:a16="http://schemas.microsoft.com/office/drawing/2014/main" id="{339FDC90-87CA-695A-8507-FE7B96D20C8C}"/>
              </a:ext>
            </a:extLst>
          </p:cNvPr>
          <p:cNvSpPr>
            <a:spLocks noGrp="1"/>
          </p:cNvSpPr>
          <p:nvPr>
            <p:ph type="sldNum" sz="quarter" idx="5"/>
          </p:nvPr>
        </p:nvSpPr>
        <p:spPr/>
        <p:txBody>
          <a:bodyPr/>
          <a:lstStyle/>
          <a:p>
            <a:fld id="{AE4518B2-77B0-4748-9D01-61BBB7B44A19}" type="slidenum">
              <a:rPr lang="en-GB"/>
              <a:t>15</a:t>
            </a:fld>
            <a:endParaRPr lang="en-GB"/>
          </a:p>
        </p:txBody>
      </p:sp>
    </p:spTree>
    <p:extLst>
      <p:ext uri="{BB962C8B-B14F-4D97-AF65-F5344CB8AC3E}">
        <p14:creationId xmlns:p14="http://schemas.microsoft.com/office/powerpoint/2010/main" val="117965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6E8A-0E67-0B3A-114F-845B3C7C5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EAE0B-6010-4B8C-61EE-723BD3B4F9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58E89D-7C83-107B-7EAC-F18380192CEF}"/>
              </a:ext>
            </a:extLst>
          </p:cNvPr>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a:extLst>
              <a:ext uri="{FF2B5EF4-FFF2-40B4-BE49-F238E27FC236}">
                <a16:creationId xmlns:a16="http://schemas.microsoft.com/office/drawing/2014/main" id="{F33825CE-4418-6E2B-C1EE-203FBE70B13F}"/>
              </a:ext>
            </a:extLst>
          </p:cNvPr>
          <p:cNvSpPr>
            <a:spLocks noGrp="1"/>
          </p:cNvSpPr>
          <p:nvPr>
            <p:ph type="sldNum" sz="quarter" idx="5"/>
          </p:nvPr>
        </p:nvSpPr>
        <p:spPr/>
        <p:txBody>
          <a:bodyPr/>
          <a:lstStyle/>
          <a:p>
            <a:fld id="{AE4518B2-77B0-4748-9D01-61BBB7B44A19}" type="slidenum">
              <a:rPr lang="en-GB"/>
              <a:t>16</a:t>
            </a:fld>
            <a:endParaRPr lang="en-GB"/>
          </a:p>
        </p:txBody>
      </p:sp>
    </p:spTree>
    <p:extLst>
      <p:ext uri="{BB962C8B-B14F-4D97-AF65-F5344CB8AC3E}">
        <p14:creationId xmlns:p14="http://schemas.microsoft.com/office/powerpoint/2010/main" val="2302544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73A56-4BFC-B3A7-BBFD-2E580CB4E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52C59-AC06-DC6B-943D-A267424F7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CD41DC-8903-00CF-9F05-BCBFC727B179}"/>
              </a:ext>
            </a:extLst>
          </p:cNvPr>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a:extLst>
              <a:ext uri="{FF2B5EF4-FFF2-40B4-BE49-F238E27FC236}">
                <a16:creationId xmlns:a16="http://schemas.microsoft.com/office/drawing/2014/main" id="{5E01E112-0D4D-E2A6-0746-9A32A435188A}"/>
              </a:ext>
            </a:extLst>
          </p:cNvPr>
          <p:cNvSpPr>
            <a:spLocks noGrp="1"/>
          </p:cNvSpPr>
          <p:nvPr>
            <p:ph type="sldNum" sz="quarter" idx="5"/>
          </p:nvPr>
        </p:nvSpPr>
        <p:spPr/>
        <p:txBody>
          <a:bodyPr/>
          <a:lstStyle/>
          <a:p>
            <a:fld id="{AE4518B2-77B0-4748-9D01-61BBB7B44A19}" type="slidenum">
              <a:rPr lang="en-GB"/>
              <a:t>17</a:t>
            </a:fld>
            <a:endParaRPr lang="en-GB"/>
          </a:p>
        </p:txBody>
      </p:sp>
    </p:spTree>
    <p:extLst>
      <p:ext uri="{BB962C8B-B14F-4D97-AF65-F5344CB8AC3E}">
        <p14:creationId xmlns:p14="http://schemas.microsoft.com/office/powerpoint/2010/main" val="194322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Official rules in classrooms is bottled water or drinks with lids on. This may be different in workshops, computer rooms etc. Beware of other classes coming in to a classroom after the lunch period due to food smells. </a:t>
            </a:r>
          </a:p>
          <a:p>
            <a:endParaRPr lang="en-US" dirty="0">
              <a:cs typeface="Calibri"/>
            </a:endParaRPr>
          </a:p>
          <a:p>
            <a:r>
              <a:rPr lang="en-US" dirty="0">
                <a:cs typeface="Calibri"/>
              </a:rPr>
              <a:t>Make sure everyone knows where to go and has someone to meet for lunch. </a:t>
            </a:r>
          </a:p>
          <a:p>
            <a:endParaRPr lang="en-US" dirty="0">
              <a:cs typeface="Calibri"/>
            </a:endParaRPr>
          </a:p>
          <a:p>
            <a:r>
              <a:rPr lang="en-US" dirty="0">
                <a:cs typeface="Calibri"/>
              </a:rPr>
              <a:t>No smoking/vaping anywhere else.</a:t>
            </a:r>
          </a:p>
        </p:txBody>
      </p:sp>
      <p:sp>
        <p:nvSpPr>
          <p:cNvPr id="4" name="Slide Number Placeholder 3"/>
          <p:cNvSpPr>
            <a:spLocks noGrp="1"/>
          </p:cNvSpPr>
          <p:nvPr>
            <p:ph type="sldNum" sz="quarter" idx="5"/>
          </p:nvPr>
        </p:nvSpPr>
        <p:spPr/>
        <p:txBody>
          <a:bodyPr/>
          <a:lstStyle/>
          <a:p>
            <a:fld id="{AE4518B2-77B0-4748-9D01-61BBB7B44A19}" type="slidenum">
              <a:rPr lang="en-GB"/>
              <a:t>18</a:t>
            </a:fld>
            <a:endParaRPr lang="en-GB"/>
          </a:p>
        </p:txBody>
      </p:sp>
    </p:spTree>
    <p:extLst>
      <p:ext uri="{BB962C8B-B14F-4D97-AF65-F5344CB8AC3E}">
        <p14:creationId xmlns:p14="http://schemas.microsoft.com/office/powerpoint/2010/main" val="3023931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a copy of the timetable. Explain that this can also be found on the Ci Connect app (check it's on there first) as it will automatically update room numbers if there are changes. </a:t>
            </a:r>
          </a:p>
        </p:txBody>
      </p:sp>
      <p:sp>
        <p:nvSpPr>
          <p:cNvPr id="4" name="Slide Number Placeholder 3"/>
          <p:cNvSpPr>
            <a:spLocks noGrp="1"/>
          </p:cNvSpPr>
          <p:nvPr>
            <p:ph type="sldNum" sz="quarter" idx="5"/>
          </p:nvPr>
        </p:nvSpPr>
        <p:spPr/>
        <p:txBody>
          <a:bodyPr/>
          <a:lstStyle/>
          <a:p>
            <a:fld id="{AE4518B2-77B0-4748-9D01-61BBB7B44A19}" type="slidenum">
              <a:rPr lang="en-GB"/>
              <a:t>19</a:t>
            </a:fld>
            <a:endParaRPr lang="en-GB"/>
          </a:p>
        </p:txBody>
      </p:sp>
    </p:spTree>
    <p:extLst>
      <p:ext uri="{BB962C8B-B14F-4D97-AF65-F5344CB8AC3E}">
        <p14:creationId xmlns:p14="http://schemas.microsoft.com/office/powerpoint/2010/main" val="408672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where you store resources etc. Will cover it more in the IT part. Delete if necessary</a:t>
            </a:r>
          </a:p>
          <a:p>
            <a:r>
              <a:rPr lang="en-US" dirty="0">
                <a:cs typeface="Calibri"/>
              </a:rPr>
              <a:t>Could add socials to follow, emails to sign up to etc. </a:t>
            </a:r>
          </a:p>
        </p:txBody>
      </p:sp>
      <p:sp>
        <p:nvSpPr>
          <p:cNvPr id="4" name="Slide Number Placeholder 3"/>
          <p:cNvSpPr>
            <a:spLocks noGrp="1"/>
          </p:cNvSpPr>
          <p:nvPr>
            <p:ph type="sldNum" sz="quarter" idx="5"/>
          </p:nvPr>
        </p:nvSpPr>
        <p:spPr/>
        <p:txBody>
          <a:bodyPr/>
          <a:lstStyle/>
          <a:p>
            <a:fld id="{AE4518B2-77B0-4748-9D01-61BBB7B44A19}" type="slidenum">
              <a:rPr lang="en-GB"/>
              <a:t>20</a:t>
            </a:fld>
            <a:endParaRPr lang="en-GB"/>
          </a:p>
        </p:txBody>
      </p:sp>
    </p:spTree>
    <p:extLst>
      <p:ext uri="{BB962C8B-B14F-4D97-AF65-F5344CB8AC3E}">
        <p14:creationId xmlns:p14="http://schemas.microsoft.com/office/powerpoint/2010/main" val="4094998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41437-4415-B2FC-2906-19F30D06D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65755-514A-19FB-B46A-A8F251EC1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15A4B-BA0F-FA38-9996-5BBFA1C2F538}"/>
              </a:ext>
            </a:extLst>
          </p:cNvPr>
          <p:cNvSpPr>
            <a:spLocks noGrp="1"/>
          </p:cNvSpPr>
          <p:nvPr>
            <p:ph type="body" idx="1"/>
          </p:nvPr>
        </p:nvSpPr>
        <p:spPr/>
        <p:txBody>
          <a:bodyPr/>
          <a:lstStyle/>
          <a:p>
            <a:r>
              <a:rPr lang="en-US" dirty="0"/>
              <a:t>*Please add where you store resources etc. Will cover it more in the IT part. Delete if necessary</a:t>
            </a:r>
          </a:p>
          <a:p>
            <a:r>
              <a:rPr lang="en-US" dirty="0">
                <a:cs typeface="Calibri"/>
              </a:rPr>
              <a:t>Could add socials to follow, emails to sign up to etc. </a:t>
            </a:r>
          </a:p>
        </p:txBody>
      </p:sp>
      <p:sp>
        <p:nvSpPr>
          <p:cNvPr id="4" name="Slide Number Placeholder 3">
            <a:extLst>
              <a:ext uri="{FF2B5EF4-FFF2-40B4-BE49-F238E27FC236}">
                <a16:creationId xmlns:a16="http://schemas.microsoft.com/office/drawing/2014/main" id="{77EDEEAC-9166-B45E-D07A-CF297DB8E172}"/>
              </a:ext>
            </a:extLst>
          </p:cNvPr>
          <p:cNvSpPr>
            <a:spLocks noGrp="1"/>
          </p:cNvSpPr>
          <p:nvPr>
            <p:ph type="sldNum" sz="quarter" idx="5"/>
          </p:nvPr>
        </p:nvSpPr>
        <p:spPr/>
        <p:txBody>
          <a:bodyPr/>
          <a:lstStyle/>
          <a:p>
            <a:fld id="{AE4518B2-77B0-4748-9D01-61BBB7B44A19}" type="slidenum">
              <a:rPr lang="en-GB"/>
              <a:t>21</a:t>
            </a:fld>
            <a:endParaRPr lang="en-GB"/>
          </a:p>
        </p:txBody>
      </p:sp>
    </p:spTree>
    <p:extLst>
      <p:ext uri="{BB962C8B-B14F-4D97-AF65-F5344CB8AC3E}">
        <p14:creationId xmlns:p14="http://schemas.microsoft.com/office/powerpoint/2010/main" val="3698950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22</a:t>
            </a:fld>
            <a:endParaRPr lang="en-GB"/>
          </a:p>
        </p:txBody>
      </p:sp>
    </p:spTree>
    <p:extLst>
      <p:ext uri="{BB962C8B-B14F-4D97-AF65-F5344CB8AC3E}">
        <p14:creationId xmlns:p14="http://schemas.microsoft.com/office/powerpoint/2010/main" val="3249753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806AF-D814-DFE3-433F-C6AEB4755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E725B-8E5D-8B97-DFD5-1B0B23635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4B0E0-2943-E638-1B4A-C33A2DDB712B}"/>
              </a:ext>
            </a:extLst>
          </p:cNvPr>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B2877E0E-93F2-06AD-E6DF-6A19069B3150}"/>
              </a:ext>
            </a:extLst>
          </p:cNvPr>
          <p:cNvSpPr>
            <a:spLocks noGrp="1"/>
          </p:cNvSpPr>
          <p:nvPr>
            <p:ph type="sldNum" sz="quarter" idx="5"/>
          </p:nvPr>
        </p:nvSpPr>
        <p:spPr/>
        <p:txBody>
          <a:bodyPr/>
          <a:lstStyle/>
          <a:p>
            <a:fld id="{AE4518B2-77B0-4748-9D01-61BBB7B44A19}" type="slidenum">
              <a:rPr lang="en-GB"/>
              <a:t>23</a:t>
            </a:fld>
            <a:endParaRPr lang="en-GB"/>
          </a:p>
        </p:txBody>
      </p:sp>
    </p:spTree>
    <p:extLst>
      <p:ext uri="{BB962C8B-B14F-4D97-AF65-F5344CB8AC3E}">
        <p14:creationId xmlns:p14="http://schemas.microsoft.com/office/powerpoint/2010/main" val="847781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2</a:t>
            </a:fld>
            <a:endParaRPr lang="en-GB"/>
          </a:p>
        </p:txBody>
      </p:sp>
    </p:spTree>
    <p:extLst>
      <p:ext uri="{BB962C8B-B14F-4D97-AF65-F5344CB8AC3E}">
        <p14:creationId xmlns:p14="http://schemas.microsoft.com/office/powerpoint/2010/main" val="640848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24</a:t>
            </a:fld>
            <a:endParaRPr lang="en-GB"/>
          </a:p>
        </p:txBody>
      </p:sp>
    </p:spTree>
    <p:extLst>
      <p:ext uri="{BB962C8B-B14F-4D97-AF65-F5344CB8AC3E}">
        <p14:creationId xmlns:p14="http://schemas.microsoft.com/office/powerpoint/2010/main" val="1415496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25</a:t>
            </a:fld>
            <a:endParaRPr lang="en-GB"/>
          </a:p>
        </p:txBody>
      </p:sp>
    </p:spTree>
    <p:extLst>
      <p:ext uri="{BB962C8B-B14F-4D97-AF65-F5344CB8AC3E}">
        <p14:creationId xmlns:p14="http://schemas.microsoft.com/office/powerpoint/2010/main" val="4007513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26</a:t>
            </a:fld>
            <a:endParaRPr lang="en-GB"/>
          </a:p>
        </p:txBody>
      </p:sp>
    </p:spTree>
    <p:extLst>
      <p:ext uri="{BB962C8B-B14F-4D97-AF65-F5344CB8AC3E}">
        <p14:creationId xmlns:p14="http://schemas.microsoft.com/office/powerpoint/2010/main" val="550340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Requests for nominations will follow.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32</a:t>
            </a:fld>
            <a:endParaRPr lang="en-GB"/>
          </a:p>
        </p:txBody>
      </p:sp>
    </p:spTree>
    <p:extLst>
      <p:ext uri="{BB962C8B-B14F-4D97-AF65-F5344CB8AC3E}">
        <p14:creationId xmlns:p14="http://schemas.microsoft.com/office/powerpoint/2010/main" val="851285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AE87F-ECFC-7ED7-6DE6-D316FB9F1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72811-78B9-0407-92D2-5A95EBB53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F935C-B9E2-AF03-87FF-A1352ADF1A24}"/>
              </a:ext>
            </a:extLst>
          </p:cNvPr>
          <p:cNvSpPr>
            <a:spLocks noGrp="1"/>
          </p:cNvSpPr>
          <p:nvPr>
            <p:ph type="body" idx="1"/>
          </p:nvPr>
        </p:nvSpPr>
        <p:spPr/>
        <p:txBody>
          <a:bodyPr/>
          <a:lstStyle/>
          <a:p>
            <a:r>
              <a:rPr lang="en-US" dirty="0">
                <a:cs typeface="Calibri"/>
              </a:rPr>
              <a:t>Requests for nominations will follow.  </a:t>
            </a:r>
          </a:p>
          <a:p>
            <a:endParaRPr lang="en-US" dirty="0">
              <a:cs typeface="Calibri"/>
            </a:endParaRPr>
          </a:p>
        </p:txBody>
      </p:sp>
      <p:sp>
        <p:nvSpPr>
          <p:cNvPr id="4" name="Slide Number Placeholder 3">
            <a:extLst>
              <a:ext uri="{FF2B5EF4-FFF2-40B4-BE49-F238E27FC236}">
                <a16:creationId xmlns:a16="http://schemas.microsoft.com/office/drawing/2014/main" id="{5A97934A-DF99-EE11-5CE0-536CBD086F1E}"/>
              </a:ext>
            </a:extLst>
          </p:cNvPr>
          <p:cNvSpPr>
            <a:spLocks noGrp="1"/>
          </p:cNvSpPr>
          <p:nvPr>
            <p:ph type="sldNum" sz="quarter" idx="5"/>
          </p:nvPr>
        </p:nvSpPr>
        <p:spPr/>
        <p:txBody>
          <a:bodyPr/>
          <a:lstStyle/>
          <a:p>
            <a:fld id="{AE4518B2-77B0-4748-9D01-61BBB7B44A19}" type="slidenum">
              <a:rPr lang="en-GB"/>
              <a:t>33</a:t>
            </a:fld>
            <a:endParaRPr lang="en-GB"/>
          </a:p>
        </p:txBody>
      </p:sp>
    </p:spTree>
    <p:extLst>
      <p:ext uri="{BB962C8B-B14F-4D97-AF65-F5344CB8AC3E}">
        <p14:creationId xmlns:p14="http://schemas.microsoft.com/office/powerpoint/2010/main" val="323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92058-75A3-5608-AB8B-68EBA737A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98212-AFD2-1F1C-1BF1-46F8060CB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716C5-4C78-8958-7764-E06AF1842BFD}"/>
              </a:ext>
            </a:extLst>
          </p:cNvPr>
          <p:cNvSpPr>
            <a:spLocks noGrp="1"/>
          </p:cNvSpPr>
          <p:nvPr>
            <p:ph type="body" idx="1"/>
          </p:nvPr>
        </p:nvSpPr>
        <p:spPr/>
        <p:txBody>
          <a:bodyPr/>
          <a:lstStyle/>
          <a:p>
            <a:r>
              <a:rPr lang="en-US" dirty="0">
                <a:cs typeface="Calibri"/>
              </a:rPr>
              <a:t>Requests for nominations will follow.  </a:t>
            </a:r>
          </a:p>
          <a:p>
            <a:endParaRPr lang="en-US" dirty="0">
              <a:cs typeface="Calibri"/>
            </a:endParaRPr>
          </a:p>
        </p:txBody>
      </p:sp>
      <p:sp>
        <p:nvSpPr>
          <p:cNvPr id="4" name="Slide Number Placeholder 3">
            <a:extLst>
              <a:ext uri="{FF2B5EF4-FFF2-40B4-BE49-F238E27FC236}">
                <a16:creationId xmlns:a16="http://schemas.microsoft.com/office/drawing/2014/main" id="{04C2557F-C7CF-C28E-5039-E884033C45F4}"/>
              </a:ext>
            </a:extLst>
          </p:cNvPr>
          <p:cNvSpPr>
            <a:spLocks noGrp="1"/>
          </p:cNvSpPr>
          <p:nvPr>
            <p:ph type="sldNum" sz="quarter" idx="5"/>
          </p:nvPr>
        </p:nvSpPr>
        <p:spPr/>
        <p:txBody>
          <a:bodyPr/>
          <a:lstStyle/>
          <a:p>
            <a:fld id="{AE4518B2-77B0-4748-9D01-61BBB7B44A19}" type="slidenum">
              <a:rPr lang="en-GB"/>
              <a:t>34</a:t>
            </a:fld>
            <a:endParaRPr lang="en-GB"/>
          </a:p>
        </p:txBody>
      </p:sp>
    </p:spTree>
    <p:extLst>
      <p:ext uri="{BB962C8B-B14F-4D97-AF65-F5344CB8AC3E}">
        <p14:creationId xmlns:p14="http://schemas.microsoft.com/office/powerpoint/2010/main" val="4280211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in -General support = IT, Moodle, getting sorted, worried etc. Go to Academic Services for administrative support such as finance etc.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35</a:t>
            </a:fld>
            <a:endParaRPr lang="en-GB"/>
          </a:p>
        </p:txBody>
      </p:sp>
    </p:spTree>
    <p:extLst>
      <p:ext uri="{BB962C8B-B14F-4D97-AF65-F5344CB8AC3E}">
        <p14:creationId xmlns:p14="http://schemas.microsoft.com/office/powerpoint/2010/main" val="4166086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36</a:t>
            </a:fld>
            <a:endParaRPr lang="en-GB"/>
          </a:p>
        </p:txBody>
      </p:sp>
    </p:spTree>
    <p:extLst>
      <p:ext uri="{BB962C8B-B14F-4D97-AF65-F5344CB8AC3E}">
        <p14:creationId xmlns:p14="http://schemas.microsoft.com/office/powerpoint/2010/main" val="2486396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p:cNvSpPr>
            <a:spLocks noGrp="1"/>
          </p:cNvSpPr>
          <p:nvPr>
            <p:ph type="sldNum" sz="quarter" idx="5"/>
          </p:nvPr>
        </p:nvSpPr>
        <p:spPr/>
        <p:txBody>
          <a:bodyPr/>
          <a:lstStyle/>
          <a:p>
            <a:fld id="{AE4518B2-77B0-4748-9D01-61BBB7B44A19}" type="slidenum">
              <a:rPr lang="en-GB"/>
              <a:t>4</a:t>
            </a:fld>
            <a:endParaRPr lang="en-GB"/>
          </a:p>
        </p:txBody>
      </p:sp>
    </p:spTree>
    <p:extLst>
      <p:ext uri="{BB962C8B-B14F-4D97-AF65-F5344CB8AC3E}">
        <p14:creationId xmlns:p14="http://schemas.microsoft.com/office/powerpoint/2010/main" val="22448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83F3F-86A4-1618-E426-BD301605D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997FC7-95D3-B010-0831-CCCD9113F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CEC18-008B-62D7-15FF-66B92A5FE1F5}"/>
              </a:ext>
            </a:extLst>
          </p:cNvPr>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a:extLst>
              <a:ext uri="{FF2B5EF4-FFF2-40B4-BE49-F238E27FC236}">
                <a16:creationId xmlns:a16="http://schemas.microsoft.com/office/drawing/2014/main" id="{EC372DBF-6AF3-FA63-158E-BA0765B43DA7}"/>
              </a:ext>
            </a:extLst>
          </p:cNvPr>
          <p:cNvSpPr>
            <a:spLocks noGrp="1"/>
          </p:cNvSpPr>
          <p:nvPr>
            <p:ph type="sldNum" sz="quarter" idx="5"/>
          </p:nvPr>
        </p:nvSpPr>
        <p:spPr/>
        <p:txBody>
          <a:bodyPr/>
          <a:lstStyle/>
          <a:p>
            <a:fld id="{AE4518B2-77B0-4748-9D01-61BBB7B44A19}" type="slidenum">
              <a:rPr lang="en-GB"/>
              <a:t>5</a:t>
            </a:fld>
            <a:endParaRPr lang="en-GB"/>
          </a:p>
        </p:txBody>
      </p:sp>
    </p:spTree>
    <p:extLst>
      <p:ext uri="{BB962C8B-B14F-4D97-AF65-F5344CB8AC3E}">
        <p14:creationId xmlns:p14="http://schemas.microsoft.com/office/powerpoint/2010/main" val="255696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1FC4C-9416-2BA7-537B-21CD9CCC2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953D1-0153-05BE-6102-A8CD39269B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DA6BA-313A-8F81-4254-FE758BD0B855}"/>
              </a:ext>
            </a:extLst>
          </p:cNvPr>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a:extLst>
              <a:ext uri="{FF2B5EF4-FFF2-40B4-BE49-F238E27FC236}">
                <a16:creationId xmlns:a16="http://schemas.microsoft.com/office/drawing/2014/main" id="{D16D5FB8-7444-CFFD-7CB1-80BB593FF113}"/>
              </a:ext>
            </a:extLst>
          </p:cNvPr>
          <p:cNvSpPr>
            <a:spLocks noGrp="1"/>
          </p:cNvSpPr>
          <p:nvPr>
            <p:ph type="sldNum" sz="quarter" idx="5"/>
          </p:nvPr>
        </p:nvSpPr>
        <p:spPr/>
        <p:txBody>
          <a:bodyPr/>
          <a:lstStyle/>
          <a:p>
            <a:fld id="{AE4518B2-77B0-4748-9D01-61BBB7B44A19}" type="slidenum">
              <a:rPr lang="en-GB"/>
              <a:t>6</a:t>
            </a:fld>
            <a:endParaRPr lang="en-GB"/>
          </a:p>
        </p:txBody>
      </p:sp>
    </p:spTree>
    <p:extLst>
      <p:ext uri="{BB962C8B-B14F-4D97-AF65-F5344CB8AC3E}">
        <p14:creationId xmlns:p14="http://schemas.microsoft.com/office/powerpoint/2010/main" val="1260728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42D71-F570-FB97-D9C3-660145FAE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78D3F-1E1F-76B2-7F62-86053A177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BD5DC-28B7-72BC-F96B-2A6C09BAEFE1}"/>
              </a:ext>
            </a:extLst>
          </p:cNvPr>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a:extLst>
              <a:ext uri="{FF2B5EF4-FFF2-40B4-BE49-F238E27FC236}">
                <a16:creationId xmlns:a16="http://schemas.microsoft.com/office/drawing/2014/main" id="{EA2EC69B-5367-1009-996C-ABAE7353B6FF}"/>
              </a:ext>
            </a:extLst>
          </p:cNvPr>
          <p:cNvSpPr>
            <a:spLocks noGrp="1"/>
          </p:cNvSpPr>
          <p:nvPr>
            <p:ph type="sldNum" sz="quarter" idx="5"/>
          </p:nvPr>
        </p:nvSpPr>
        <p:spPr/>
        <p:txBody>
          <a:bodyPr/>
          <a:lstStyle/>
          <a:p>
            <a:fld id="{AE4518B2-77B0-4748-9D01-61BBB7B44A19}" type="slidenum">
              <a:rPr lang="en-GB"/>
              <a:t>7</a:t>
            </a:fld>
            <a:endParaRPr lang="en-GB"/>
          </a:p>
        </p:txBody>
      </p:sp>
    </p:spTree>
    <p:extLst>
      <p:ext uri="{BB962C8B-B14F-4D97-AF65-F5344CB8AC3E}">
        <p14:creationId xmlns:p14="http://schemas.microsoft.com/office/powerpoint/2010/main" val="4169708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93435-353F-C9AB-DD33-F7A5E4F9B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5D350-0C5C-2677-0919-02065192E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B6FA3-3E10-FB16-CC3D-E58DC9D1FF26}"/>
              </a:ext>
            </a:extLst>
          </p:cNvPr>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a:extLst>
              <a:ext uri="{FF2B5EF4-FFF2-40B4-BE49-F238E27FC236}">
                <a16:creationId xmlns:a16="http://schemas.microsoft.com/office/drawing/2014/main" id="{3190BC7E-77D9-107B-E1AB-6FFED4860AC5}"/>
              </a:ext>
            </a:extLst>
          </p:cNvPr>
          <p:cNvSpPr>
            <a:spLocks noGrp="1"/>
          </p:cNvSpPr>
          <p:nvPr>
            <p:ph type="sldNum" sz="quarter" idx="5"/>
          </p:nvPr>
        </p:nvSpPr>
        <p:spPr/>
        <p:txBody>
          <a:bodyPr/>
          <a:lstStyle/>
          <a:p>
            <a:fld id="{AE4518B2-77B0-4748-9D01-61BBB7B44A19}" type="slidenum">
              <a:rPr lang="en-GB"/>
              <a:t>9</a:t>
            </a:fld>
            <a:endParaRPr lang="en-GB"/>
          </a:p>
        </p:txBody>
      </p:sp>
    </p:spTree>
    <p:extLst>
      <p:ext uri="{BB962C8B-B14F-4D97-AF65-F5344CB8AC3E}">
        <p14:creationId xmlns:p14="http://schemas.microsoft.com/office/powerpoint/2010/main" val="821916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12</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Your team may be present at the session and introduce themselves and their interests etc. </a:t>
            </a:r>
            <a:endParaRPr lang="en-US" dirty="0">
              <a:cs typeface="Calibri"/>
            </a:endParaRPr>
          </a:p>
          <a:p>
            <a:pPr marL="171450" indent="-171450">
              <a:buFont typeface="Arial,Sans-Serif"/>
              <a:buChar char="•"/>
            </a:pPr>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13</a:t>
            </a:fld>
            <a:endParaRPr lang="en-GB"/>
          </a:p>
        </p:txBody>
      </p:sp>
    </p:spTree>
    <p:extLst>
      <p:ext uri="{BB962C8B-B14F-4D97-AF65-F5344CB8AC3E}">
        <p14:creationId xmlns:p14="http://schemas.microsoft.com/office/powerpoint/2010/main" val="2888607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2359106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5" name="Footer Placeholder 4">
            <a:extLst>
              <a:ext uri="{FF2B5EF4-FFF2-40B4-BE49-F238E27FC236}">
                <a16:creationId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5" name="Footer Placeholder 4">
            <a:extLst>
              <a:ext uri="{FF2B5EF4-FFF2-40B4-BE49-F238E27FC236}">
                <a16:creationId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6" name="Footer Placeholder 5">
            <a:extLst>
              <a:ext uri="{FF2B5EF4-FFF2-40B4-BE49-F238E27FC236}">
                <a16:creationId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8" name="Footer Placeholder 7">
            <a:extLst>
              <a:ext uri="{FF2B5EF4-FFF2-40B4-BE49-F238E27FC236}">
                <a16:creationId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4" name="Footer Placeholder 3">
            <a:extLst>
              <a:ext uri="{FF2B5EF4-FFF2-40B4-BE49-F238E27FC236}">
                <a16:creationId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3" name="Footer Placeholder 2">
            <a:extLst>
              <a:ext uri="{FF2B5EF4-FFF2-40B4-BE49-F238E27FC236}">
                <a16:creationId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6CE7D5-CF57-46EF-B807-FDD0502418D4}"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6" name="Footer Placeholder 5">
            <a:extLst>
              <a:ext uri="{FF2B5EF4-FFF2-40B4-BE49-F238E27FC236}">
                <a16:creationId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6" name="Footer Placeholder 5">
            <a:extLst>
              <a:ext uri="{FF2B5EF4-FFF2-40B4-BE49-F238E27FC236}">
                <a16:creationId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5" name="Footer Placeholder 4">
            <a:extLst>
              <a:ext uri="{FF2B5EF4-FFF2-40B4-BE49-F238E27FC236}">
                <a16:creationId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18/09/2025</a:t>
            </a:fld>
            <a:endParaRPr lang="en-GB"/>
          </a:p>
        </p:txBody>
      </p:sp>
      <p:sp>
        <p:nvSpPr>
          <p:cNvPr id="5" name="Footer Placeholder 4">
            <a:extLst>
              <a:ext uri="{FF2B5EF4-FFF2-40B4-BE49-F238E27FC236}">
                <a16:creationId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18/09/2025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18/09/2025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18/09/2025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18/09/2025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18/09/2025</a:t>
            </a:fld>
            <a:endParaRPr lang="en-GB"/>
          </a:p>
        </p:txBody>
      </p:sp>
      <p:sp>
        <p:nvSpPr>
          <p:cNvPr id="5" name="Footer Placeholder 4">
            <a:extLst>
              <a:ext uri="{FF2B5EF4-FFF2-40B4-BE49-F238E27FC236}">
                <a16:creationId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mailto:Manpreet.phagura@colchester.ac.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6" Type="http://schemas.openxmlformats.org/officeDocument/2006/relationships/hyperlink" Target="https://www.rawpixel.com/search/welcome" TargetMode="External"/><Relationship Id="rId5" Type="http://schemas.openxmlformats.org/officeDocument/2006/relationships/image" Target="../media/image11.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hyperlink" Target="https://ar.inspiredpencil.com/pictures-2023/that-is-all-you-got-meme" TargetMode="External"/><Relationship Id="rId5" Type="http://schemas.openxmlformats.org/officeDocument/2006/relationships/image" Target="../media/image13.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www.wallpaperflare.com/purple-hyacinth-flower-on-white-welcome-printed-wooden-decor-wallpaper-zjtdp" TargetMode="External"/><Relationship Id="rId5" Type="http://schemas.openxmlformats.org/officeDocument/2006/relationships/image" Target="../media/image4.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www.freepik.com/premium-vector/group-education-handcraft-works-students-top-view-pictures-set-lessons-team-working-together-exact-vector-flat-background_42647820.htm" TargetMode="External"/><Relationship Id="rId5" Type="http://schemas.openxmlformats.org/officeDocument/2006/relationships/image" Target="../media/image15.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emf"/><Relationship Id="rId7"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hyperlink" Target="https://moodle.ccacolchester.com/course/view.php?id=7297"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forms.office.com/Pages/ResponsePage.aspx?id=j9tVkVqQWUugUicQFm8ApPTCzC3hrGNIk9B7oRIdRppUNE1aRzROUVQ2OFUxUUVVMVpMVjJEMFZOWS4u" TargetMode="External"/><Relationship Id="rId5" Type="http://schemas.openxmlformats.org/officeDocument/2006/relationships/hyperlink" Target="https://forms.office.com/Pages/ResponsePage.aspx?id=j9tVkVqQWUugUicQFm8ApPTCzC3hrGNIk9B7oRIdRppURTAyS0FLTUYwRFlONlFCV1JSNFQ4MVpQUC4u" TargetMode="Externa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s://www.colchester.ac.uk/wp-content/uploads/2020/04/UCC-Reasonable-Adjustment-Code-of-Practice-2022.pdf" TargetMode="External"/><Relationship Id="rId5" Type="http://schemas.openxmlformats.org/officeDocument/2006/relationships/hyperlink" Target="mailto:uccsupport@colchester.ac.uk" TargetMode="Externa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hyperlink" Target="https://moodle.ccacolchester.com/course/view.php?id=7027" TargetMode="Externa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hyperlink" Target="https://freepngimg.com/png/103863-thinking-photos-emoji-free-png-hq"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5.xml"/><Relationship Id="rId6" Type="http://schemas.openxmlformats.org/officeDocument/2006/relationships/hyperlink" Target="https://pixabay.com/it/timbro-caratteri-etichetta-143799/" TargetMode="External"/><Relationship Id="rId5" Type="http://schemas.openxmlformats.org/officeDocument/2006/relationships/image" Target="../media/image5.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emf"/><Relationship Id="rId7" Type="http://schemas.openxmlformats.org/officeDocument/2006/relationships/diagramQuickStyle" Target="../diagrams/quickStyle1.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40.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hyperlink" Target="mailto:uccacademicservices@colchester.ac.uk" TargetMode="Externa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41.jpe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hyperlink" Target="mailto:daisy.page@colchester.ac.uk"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ctrTitle"/>
          </p:nvPr>
        </p:nvSpPr>
        <p:spPr>
          <a:xfrm>
            <a:off x="1524000" y="1349973"/>
            <a:ext cx="9144000" cy="2387600"/>
          </a:xfrm>
        </p:spPr>
        <p:txBody>
          <a:bodyPr>
            <a:normAutofit/>
          </a:bodyPr>
          <a:lstStyle/>
          <a:p>
            <a:pPr algn="ctr"/>
            <a:r>
              <a:rPr lang="en-GB" dirty="0">
                <a:cs typeface="Calibri Light"/>
              </a:rPr>
              <a:t>Welcome to University Centre Colchester</a:t>
            </a:r>
          </a:p>
        </p:txBody>
      </p:sp>
      <p:sp>
        <p:nvSpPr>
          <p:cNvPr id="3" name="Subtitle 2">
            <a:extLst>
              <a:ext uri="{FF2B5EF4-FFF2-40B4-BE49-F238E27FC236}">
                <a16:creationId xmlns:a16="http://schemas.microsoft.com/office/drawing/2014/main" id="{838227D7-05B9-6D67-2917-F16B5E382412}"/>
              </a:ext>
            </a:extLst>
          </p:cNvPr>
          <p:cNvSpPr>
            <a:spLocks noGrp="1"/>
          </p:cNvSpPr>
          <p:nvPr>
            <p:ph type="subTitle" idx="1"/>
          </p:nvPr>
        </p:nvSpPr>
        <p:spPr>
          <a:xfrm>
            <a:off x="1524000" y="4276952"/>
            <a:ext cx="9144000" cy="980848"/>
          </a:xfrm>
        </p:spPr>
        <p:txBody>
          <a:bodyPr vert="horz" lIns="91440" tIns="45720" rIns="91440" bIns="45720" rtlCol="0" anchor="t">
            <a:normAutofit/>
          </a:bodyPr>
          <a:lstStyle/>
          <a:p>
            <a:r>
              <a:rPr lang="en-GB" sz="3200" dirty="0">
                <a:cs typeface="Calibri"/>
              </a:rPr>
              <a:t>Learning and skills teacher level 5 apprenticeship induction</a:t>
            </a:r>
            <a:endParaRPr lang="en-GB" sz="3200" dirty="0"/>
          </a:p>
        </p:txBody>
      </p:sp>
      <p:sp>
        <p:nvSpPr>
          <p:cNvPr id="4" name="TextBox 3">
            <a:extLst>
              <a:ext uri="{FF2B5EF4-FFF2-40B4-BE49-F238E27FC236}">
                <a16:creationId xmlns:a16="http://schemas.microsoft.com/office/drawing/2014/main" id="{7ACDF14E-424A-9CE1-D9E7-680E287BDEE6}"/>
              </a:ext>
            </a:extLst>
          </p:cNvPr>
          <p:cNvSpPr txBox="1"/>
          <p:nvPr/>
        </p:nvSpPr>
        <p:spPr>
          <a:xfrm>
            <a:off x="0" y="5382870"/>
            <a:ext cx="3947311" cy="369332"/>
          </a:xfrm>
          <a:prstGeom prst="rect">
            <a:avLst/>
          </a:prstGeom>
          <a:noFill/>
        </p:spPr>
        <p:txBody>
          <a:bodyPr wrap="square" rtlCol="0">
            <a:spAutoFit/>
          </a:bodyPr>
          <a:lstStyle/>
          <a:p>
            <a:r>
              <a:rPr lang="en-GB" dirty="0">
                <a:hlinkClick r:id="rId6"/>
              </a:rPr>
              <a:t>Manpreet.phagura@colchester.ac.uk</a:t>
            </a:r>
            <a:r>
              <a:rPr lang="en-GB" dirty="0"/>
              <a:t> </a:t>
            </a:r>
          </a:p>
        </p:txBody>
      </p:sp>
    </p:spTree>
    <p:extLst>
      <p:ext uri="{BB962C8B-B14F-4D97-AF65-F5344CB8AC3E}">
        <p14:creationId xmlns:p14="http://schemas.microsoft.com/office/powerpoint/2010/main" val="105247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831850" y="1709739"/>
            <a:ext cx="10515600" cy="716590"/>
          </a:xfrm>
        </p:spPr>
        <p:txBody>
          <a:bodyPr>
            <a:normAutofit fontScale="90000"/>
          </a:bodyPr>
          <a:lstStyle/>
          <a:p>
            <a:pPr algn="ctr"/>
            <a:r>
              <a:rPr lang="en-GB" sz="4800" b="1" dirty="0">
                <a:cs typeface="Calibri Light"/>
              </a:rPr>
              <a:t>Part 2: Welcome Talk 10:30am</a:t>
            </a:r>
            <a:endParaRPr lang="en-GB" sz="4800" b="1"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514978" y="2842276"/>
            <a:ext cx="10515600" cy="1500187"/>
          </a:xfrm>
        </p:spPr>
        <p:txBody>
          <a:bodyPr/>
          <a:lstStyle/>
          <a:p>
            <a:pPr algn="ctr"/>
            <a:r>
              <a:rPr lang="en-GB" dirty="0">
                <a:solidFill>
                  <a:schemeClr val="tx1"/>
                </a:solidFill>
                <a:cs typeface="Arial"/>
              </a:rPr>
              <a:t>We invite you to join us in the Lecture Theatre to meet the UCC Leadership Team as well as some of the wider team who will be supporting you during your period of study. </a:t>
            </a:r>
            <a:endParaRPr lang="en-GB" dirty="0">
              <a:solidFill>
                <a:schemeClr val="tx1"/>
              </a:solidFill>
              <a:ea typeface="Calibri"/>
              <a:cs typeface="Arial"/>
            </a:endParaRPr>
          </a:p>
          <a:p>
            <a:endParaRPr lang="en-GB" dirty="0"/>
          </a:p>
        </p:txBody>
      </p:sp>
      <p:pic>
        <p:nvPicPr>
          <p:cNvPr id="5" name="Picture 4" descr="A white ribbon with black text&#10;&#10;AI-generated content may be incorrect.">
            <a:extLst>
              <a:ext uri="{FF2B5EF4-FFF2-40B4-BE49-F238E27FC236}">
                <a16:creationId xmlns:a16="http://schemas.microsoft.com/office/drawing/2014/main" id="{55C1BA07-5554-126F-372B-69FC7033A05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978182" y="3954537"/>
            <a:ext cx="1607745" cy="1607745"/>
          </a:xfrm>
          <a:prstGeom prst="rect">
            <a:avLst/>
          </a:prstGeom>
        </p:spPr>
      </p:pic>
    </p:spTree>
    <p:extLst>
      <p:ext uri="{BB962C8B-B14F-4D97-AF65-F5344CB8AC3E}">
        <p14:creationId xmlns:p14="http://schemas.microsoft.com/office/powerpoint/2010/main" val="3318234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838200" y="2126199"/>
            <a:ext cx="10515600" cy="1205478"/>
          </a:xfrm>
        </p:spPr>
        <p:txBody>
          <a:bodyPr>
            <a:normAutofit fontScale="90000"/>
          </a:bodyPr>
          <a:lstStyle/>
          <a:p>
            <a:r>
              <a:rPr lang="en-GB" b="1" dirty="0">
                <a:cs typeface="Calibri Light"/>
              </a:rPr>
              <a:t>Part 3: Course / apprenticeship Structure</a:t>
            </a:r>
            <a:endParaRPr lang="en-GB" b="1" dirty="0"/>
          </a:p>
        </p:txBody>
      </p:sp>
    </p:spTree>
    <p:extLst>
      <p:ext uri="{BB962C8B-B14F-4D97-AF65-F5344CB8AC3E}">
        <p14:creationId xmlns:p14="http://schemas.microsoft.com/office/powerpoint/2010/main" val="768384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Course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217283" y="1416700"/>
            <a:ext cx="11542233" cy="4351338"/>
          </a:xfrm>
        </p:spPr>
        <p:txBody>
          <a:bodyPr vert="horz" lIns="91440" tIns="45720" rIns="91440" bIns="45720" rtlCol="0" anchor="t">
            <a:normAutofit/>
          </a:bodyPr>
          <a:lstStyle/>
          <a:p>
            <a:pPr lvl="0">
              <a:lnSpc>
                <a:spcPct val="100000"/>
              </a:lnSpc>
              <a:spcBef>
                <a:spcPts val="0"/>
              </a:spcBef>
              <a:buClr>
                <a:schemeClr val="dk1"/>
              </a:buClr>
              <a:buSzPts val="2800"/>
            </a:pPr>
            <a:r>
              <a:rPr lang="en-GB" sz="2000" dirty="0"/>
              <a:t>Level 5 Learning and Skills Teacher</a:t>
            </a:r>
          </a:p>
          <a:p>
            <a:pPr lvl="0">
              <a:lnSpc>
                <a:spcPct val="100000"/>
              </a:lnSpc>
              <a:buClr>
                <a:schemeClr val="dk1"/>
              </a:buClr>
              <a:buSzPts val="2800"/>
            </a:pPr>
            <a:r>
              <a:rPr lang="en-GB" sz="2000" dirty="0"/>
              <a:t>18 months (not including End Point Assessment) (EPA)= 1 year and 1 semester</a:t>
            </a:r>
          </a:p>
          <a:p>
            <a:pPr lvl="0">
              <a:lnSpc>
                <a:spcPct val="100000"/>
              </a:lnSpc>
              <a:buClr>
                <a:schemeClr val="dk1"/>
              </a:buClr>
              <a:buSzPts val="2800"/>
            </a:pPr>
            <a:r>
              <a:rPr lang="en-GB" sz="2000" dirty="0"/>
              <a:t>9 Duties to include- Knowledge (20) Skills (25) Behaviours (6) </a:t>
            </a:r>
          </a:p>
          <a:p>
            <a:pPr marL="0" lvl="0" indent="0">
              <a:lnSpc>
                <a:spcPct val="100000"/>
              </a:lnSpc>
              <a:buClr>
                <a:schemeClr val="dk1"/>
              </a:buClr>
              <a:buSzPts val="2800"/>
              <a:buNone/>
            </a:pPr>
            <a:r>
              <a:rPr lang="en-GB" sz="2000" b="1" dirty="0"/>
              <a:t>EPA</a:t>
            </a:r>
            <a:r>
              <a:rPr lang="en-GB" sz="2000" dirty="0"/>
              <a:t>= Assessment method 1. Observation: lesson observation and professional dialogue. </a:t>
            </a:r>
          </a:p>
          <a:p>
            <a:pPr marL="0" lvl="0" indent="0">
              <a:lnSpc>
                <a:spcPct val="100000"/>
              </a:lnSpc>
              <a:buClr>
                <a:schemeClr val="dk1"/>
              </a:buClr>
              <a:buSzPts val="2800"/>
              <a:buNone/>
            </a:pPr>
            <a:r>
              <a:rPr lang="en-GB" sz="2000" dirty="0"/>
              <a:t>Fail, pass or distinction</a:t>
            </a:r>
          </a:p>
          <a:p>
            <a:pPr marL="0" lvl="0" indent="0">
              <a:lnSpc>
                <a:spcPct val="100000"/>
              </a:lnSpc>
              <a:buClr>
                <a:schemeClr val="dk1"/>
              </a:buClr>
              <a:buSzPts val="2800"/>
              <a:buNone/>
            </a:pPr>
            <a:r>
              <a:rPr lang="en-GB" sz="2000" b="1" dirty="0"/>
              <a:t>EPA</a:t>
            </a:r>
            <a:r>
              <a:rPr lang="en-GB" sz="2000" dirty="0"/>
              <a:t>= Assessment method 2. Professional discussion underpinned by a portfolio of evidence:</a:t>
            </a:r>
          </a:p>
          <a:p>
            <a:pPr marL="0" lvl="0" indent="0">
              <a:lnSpc>
                <a:spcPct val="100000"/>
              </a:lnSpc>
              <a:buClr>
                <a:schemeClr val="dk1"/>
              </a:buClr>
              <a:buSzPts val="2800"/>
              <a:buNone/>
            </a:pPr>
            <a:r>
              <a:rPr lang="en-GB" sz="2000" dirty="0"/>
              <a:t>Fail, pass or distinction.</a:t>
            </a:r>
          </a:p>
          <a:p>
            <a:pPr marL="0" lvl="0" indent="0">
              <a:lnSpc>
                <a:spcPct val="100000"/>
              </a:lnSpc>
              <a:buClr>
                <a:schemeClr val="dk1"/>
              </a:buClr>
              <a:buSzPts val="2800"/>
              <a:buNone/>
            </a:pPr>
            <a:r>
              <a:rPr lang="en-GB" sz="2000" dirty="0"/>
              <a:t>Work will have set deadlines and is uploaded on smart assessor. </a:t>
            </a:r>
          </a:p>
          <a:p>
            <a:pPr marL="0" lvl="0" indent="0">
              <a:lnSpc>
                <a:spcPct val="100000"/>
              </a:lnSpc>
              <a:buClr>
                <a:schemeClr val="dk1"/>
              </a:buClr>
              <a:buSzPts val="2800"/>
              <a:buNone/>
            </a:pPr>
            <a:r>
              <a:rPr lang="en-GB" sz="2000" dirty="0"/>
              <a:t>I will provide opportunity on google classroom, for drafts to be uploaded to allow for feedback and support before final submission. </a:t>
            </a:r>
          </a:p>
          <a:p>
            <a:pPr marL="0" indent="0">
              <a:buNone/>
            </a:pPr>
            <a:endParaRPr lang="en-GB" sz="3000" dirty="0">
              <a:ea typeface="Calibri"/>
              <a:cs typeface="Arial"/>
            </a:endParaRPr>
          </a:p>
        </p:txBody>
      </p:sp>
    </p:spTree>
    <p:extLst>
      <p:ext uri="{BB962C8B-B14F-4D97-AF65-F5344CB8AC3E}">
        <p14:creationId xmlns:p14="http://schemas.microsoft.com/office/powerpoint/2010/main" val="1143470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End point assessment (EPA)</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pPr marL="0" indent="0">
              <a:buNone/>
            </a:pPr>
            <a:endParaRPr lang="en-GB" dirty="0">
              <a:cs typeface="Calibri"/>
            </a:endParaRPr>
          </a:p>
          <a:p>
            <a:pPr marL="0" indent="0">
              <a:buNone/>
            </a:pPr>
            <a:endParaRPr lang="en-GB" dirty="0">
              <a:cs typeface="Calibri"/>
            </a:endParaRPr>
          </a:p>
          <a:p>
            <a:pPr marL="0" indent="0">
              <a:buNone/>
            </a:pPr>
            <a:endParaRPr lang="en-GB" dirty="0">
              <a:cs typeface="Calibri"/>
            </a:endParaRPr>
          </a:p>
        </p:txBody>
      </p:sp>
      <p:sp>
        <p:nvSpPr>
          <p:cNvPr id="3" name="Content Placeholder 2">
            <a:extLst>
              <a:ext uri="{FF2B5EF4-FFF2-40B4-BE49-F238E27FC236}">
                <a16:creationId xmlns:a16="http://schemas.microsoft.com/office/drawing/2014/main" id="{12DD7B1F-6B6F-B0E4-A856-A8B32C5726C1}"/>
              </a:ext>
            </a:extLst>
          </p:cNvPr>
          <p:cNvSpPr txBox="1">
            <a:spLocks/>
          </p:cNvSpPr>
          <p:nvPr/>
        </p:nvSpPr>
        <p:spPr>
          <a:xfrm>
            <a:off x="375101" y="1307466"/>
            <a:ext cx="11343692" cy="4351338"/>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buFont typeface="Arial" panose="020B0604020202020204" pitchFamily="34" charset="0"/>
              <a:buNone/>
            </a:pPr>
            <a:r>
              <a:rPr lang="en-GB" sz="3000" b="1" dirty="0">
                <a:latin typeface="Arial" panose="020B0604020202020204" pitchFamily="34" charset="0"/>
                <a:cs typeface="Arial" panose="020B0604020202020204" pitchFamily="34" charset="0"/>
              </a:rPr>
              <a:t>End-Point Assessment (EPA) </a:t>
            </a:r>
            <a:r>
              <a:rPr lang="en-US" sz="3000"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a:p>
            <a:pPr fontAlgn="base">
              <a:lnSpc>
                <a:spcPct val="120000"/>
              </a:lnSpc>
            </a:pPr>
            <a:r>
              <a:rPr lang="en-GB" sz="3000" dirty="0">
                <a:latin typeface="Arial" panose="020B0604020202020204" pitchFamily="34" charset="0"/>
                <a:cs typeface="Arial" panose="020B0604020202020204" pitchFamily="34" charset="0"/>
              </a:rPr>
              <a:t>EPA is a rigorous and robust process designed to test you against the Apprenticeship Standard. Employers, providers and independent assessors are involved in the EPA in some way. </a:t>
            </a:r>
            <a:r>
              <a:rPr lang="en-US" sz="3000"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a:p>
            <a:pPr fontAlgn="base">
              <a:lnSpc>
                <a:spcPct val="120000"/>
              </a:lnSpc>
            </a:pPr>
            <a:r>
              <a:rPr lang="en-GB" sz="3000" dirty="0">
                <a:latin typeface="Arial" panose="020B0604020202020204" pitchFamily="34" charset="0"/>
                <a:cs typeface="Arial" panose="020B0604020202020204" pitchFamily="34" charset="0"/>
              </a:rPr>
              <a:t>Each standard has a published end-point assessment plan unique to each standard that describes the assessment in detail. (Request you have access to the plan) Assessments could include: a project, professional discussion, knowledge test, presentation, portfolio, interview or any combination of these. </a:t>
            </a:r>
            <a:r>
              <a:rPr lang="en-US" sz="3000"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a:p>
            <a:pPr fontAlgn="base">
              <a:lnSpc>
                <a:spcPct val="120000"/>
              </a:lnSpc>
            </a:pPr>
            <a:r>
              <a:rPr lang="en-GB" sz="3000" u="sng" dirty="0">
                <a:latin typeface="Arial" panose="020B0604020202020204" pitchFamily="34" charset="0"/>
                <a:cs typeface="Arial" panose="020B0604020202020204" pitchFamily="34" charset="0"/>
              </a:rPr>
              <a:t>EPAs are often graded: Fail, Pass or Distinction with some having Merits. </a:t>
            </a:r>
            <a:r>
              <a:rPr lang="en-US" sz="3000"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a:p>
            <a:pPr fontAlgn="base">
              <a:lnSpc>
                <a:spcPct val="120000"/>
              </a:lnSpc>
            </a:pPr>
            <a:r>
              <a:rPr lang="en-GB" sz="3000" dirty="0">
                <a:latin typeface="Arial" panose="020B0604020202020204" pitchFamily="34" charset="0"/>
                <a:cs typeface="Arial" panose="020B0604020202020204" pitchFamily="34" charset="0"/>
              </a:rPr>
              <a:t>An apprentice cannot complete and achieve their apprenticeship without passing the End Point Assessment.</a:t>
            </a:r>
            <a:r>
              <a:rPr lang="en-US" sz="3000"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a:p>
            <a:pPr fontAlgn="base">
              <a:lnSpc>
                <a:spcPct val="120000"/>
              </a:lnSpc>
            </a:pPr>
            <a:r>
              <a:rPr lang="en-GB" sz="3000" dirty="0">
                <a:latin typeface="Arial" panose="020B0604020202020204" pitchFamily="34" charset="0"/>
                <a:cs typeface="Arial" panose="020B0604020202020204" pitchFamily="34" charset="0"/>
              </a:rPr>
              <a:t>Before you are booked in for your EPA you will have been provided with full support and preparation for this assessment(s)</a:t>
            </a:r>
            <a:r>
              <a:rPr lang="en-US" sz="3000" dirty="0">
                <a:latin typeface="Arial" panose="020B0604020202020204" pitchFamily="34" charset="0"/>
                <a:cs typeface="Arial" panose="020B0604020202020204" pitchFamily="34" charset="0"/>
              </a:rPr>
              <a:t>​</a:t>
            </a:r>
          </a:p>
          <a:p>
            <a:pPr marL="0" indent="0" fontAlgn="base">
              <a:lnSpc>
                <a:spcPct val="120000"/>
              </a:lnSpc>
              <a:buFont typeface="Arial" panose="020B0604020202020204" pitchFamily="34" charset="0"/>
              <a:buNone/>
            </a:pPr>
            <a:endParaRPr lang="en-GB" sz="3000" dirty="0">
              <a:latin typeface="Arial" panose="020B0604020202020204" pitchFamily="34" charset="0"/>
              <a:cs typeface="Arial" panose="020B0604020202020204" pitchFamily="34" charset="0"/>
            </a:endParaRPr>
          </a:p>
          <a:p>
            <a:pPr marL="0" indent="0" fontAlgn="base">
              <a:lnSpc>
                <a:spcPct val="120000"/>
              </a:lnSpc>
              <a:buFont typeface="Arial" panose="020B0604020202020204" pitchFamily="34" charset="0"/>
              <a:buNone/>
            </a:pPr>
            <a:r>
              <a:rPr lang="en-GB" sz="3000" b="1" dirty="0">
                <a:latin typeface="Arial" panose="020B0604020202020204" pitchFamily="34" charset="0"/>
                <a:cs typeface="Arial" panose="020B0604020202020204" pitchFamily="34" charset="0"/>
              </a:rPr>
              <a:t>EPA Resits and Retakes</a:t>
            </a:r>
            <a:r>
              <a:rPr lang="en-US" sz="3000" dirty="0">
                <a:latin typeface="Arial" panose="020B0604020202020204" pitchFamily="34" charset="0"/>
                <a:cs typeface="Arial" panose="020B0604020202020204" pitchFamily="34" charset="0"/>
              </a:rPr>
              <a:t>​</a:t>
            </a:r>
          </a:p>
          <a:p>
            <a:pPr fontAlgn="base">
              <a:lnSpc>
                <a:spcPct val="120000"/>
              </a:lnSpc>
            </a:pPr>
            <a:r>
              <a:rPr lang="en-GB" sz="3000" dirty="0">
                <a:latin typeface="Arial" panose="020B0604020202020204" pitchFamily="34" charset="0"/>
                <a:cs typeface="Arial" panose="020B0604020202020204" pitchFamily="34" charset="0"/>
              </a:rPr>
              <a:t>If you fail all or some parts of the EPA you can retake or resit the elements failed. </a:t>
            </a:r>
            <a:r>
              <a:rPr lang="en-US" sz="3000" dirty="0">
                <a:latin typeface="Arial" panose="020B0604020202020204" pitchFamily="34" charset="0"/>
                <a:cs typeface="Arial" panose="020B0604020202020204" pitchFamily="34" charset="0"/>
              </a:rPr>
              <a:t>​</a:t>
            </a:r>
          </a:p>
          <a:p>
            <a:pPr fontAlgn="base">
              <a:lnSpc>
                <a:spcPct val="120000"/>
              </a:lnSpc>
            </a:pPr>
            <a:r>
              <a:rPr lang="en-GB" sz="3000" dirty="0">
                <a:latin typeface="Arial" panose="020B0604020202020204" pitchFamily="34" charset="0"/>
                <a:cs typeface="Arial" panose="020B0604020202020204" pitchFamily="34" charset="0"/>
              </a:rPr>
              <a:t>If you pass you cannot retake to simply achieve a higher grade </a:t>
            </a:r>
            <a:r>
              <a:rPr lang="en-US" sz="3000" dirty="0">
                <a:latin typeface="Arial" panose="020B0604020202020204" pitchFamily="34" charset="0"/>
                <a:cs typeface="Arial" panose="020B0604020202020204" pitchFamily="34" charset="0"/>
              </a:rPr>
              <a:t>​</a:t>
            </a:r>
          </a:p>
          <a:p>
            <a:pPr fontAlgn="base">
              <a:lnSpc>
                <a:spcPct val="120000"/>
              </a:lnSpc>
            </a:pPr>
            <a:r>
              <a:rPr lang="en-GB" sz="3000" dirty="0">
                <a:latin typeface="Arial" panose="020B0604020202020204" pitchFamily="34" charset="0"/>
                <a:cs typeface="Arial" panose="020B0604020202020204" pitchFamily="34" charset="0"/>
              </a:rPr>
              <a:t>Employers decide how many attempts you have – there is a resit cost attached to each resit </a:t>
            </a:r>
            <a:endParaRPr lang="en-US" sz="3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658128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Key dates </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5" name="Picture 4">
            <a:extLst>
              <a:ext uri="{FF2B5EF4-FFF2-40B4-BE49-F238E27FC236}">
                <a16:creationId xmlns:a16="http://schemas.microsoft.com/office/drawing/2014/main" id="{6003D869-00C5-8632-5707-F866CF51A42E}"/>
              </a:ext>
            </a:extLst>
          </p:cNvPr>
          <p:cNvPicPr>
            <a:picLocks noChangeAspect="1"/>
          </p:cNvPicPr>
          <p:nvPr/>
        </p:nvPicPr>
        <p:blipFill>
          <a:blip r:embed="rId5"/>
          <a:stretch>
            <a:fillRect/>
          </a:stretch>
        </p:blipFill>
        <p:spPr>
          <a:xfrm>
            <a:off x="3318466" y="0"/>
            <a:ext cx="5555068" cy="6858000"/>
          </a:xfrm>
          <a:prstGeom prst="rect">
            <a:avLst/>
          </a:prstGeom>
        </p:spPr>
      </p:pic>
    </p:spTree>
    <p:extLst>
      <p:ext uri="{BB962C8B-B14F-4D97-AF65-F5344CB8AC3E}">
        <p14:creationId xmlns:p14="http://schemas.microsoft.com/office/powerpoint/2010/main" val="3116271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8F2F6-5AE7-9EDF-2239-45B76E45D20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444B76A-2897-8BD6-DECC-003B89921872}"/>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4F963CC-ED0A-1A8E-DB37-A5A581C43433}"/>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4B1DBDD-EAEB-77CD-6AAB-56E6B78EF137}"/>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CF161CC5-0B74-1589-AAA6-DE4B911942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15685CB1-7105-9376-979B-F24AAA885366}"/>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Assessment dates </a:t>
            </a:r>
          </a:p>
          <a:p>
            <a:endParaRPr lang="en-GB" dirty="0">
              <a:cs typeface="Calibri Light"/>
            </a:endParaRPr>
          </a:p>
        </p:txBody>
      </p:sp>
      <p:sp>
        <p:nvSpPr>
          <p:cNvPr id="4" name="Content Placeholder 3">
            <a:extLst>
              <a:ext uri="{FF2B5EF4-FFF2-40B4-BE49-F238E27FC236}">
                <a16:creationId xmlns:a16="http://schemas.microsoft.com/office/drawing/2014/main" id="{8D821719-F931-63D1-730A-D9B1CBA8D60E}"/>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lgn="ctr">
              <a:buNone/>
            </a:pPr>
            <a:r>
              <a:rPr lang="en-GB" sz="1700" dirty="0">
                <a:latin typeface="Calibri"/>
                <a:cs typeface="Calibri"/>
              </a:rPr>
              <a:t>To support your progress on your apprenticeship programme, I have created a task list where you will see the deadlines of formative and summative pieces of work. </a:t>
            </a:r>
          </a:p>
          <a:p>
            <a:pPr marL="0" indent="0" algn="ctr">
              <a:buNone/>
            </a:pPr>
            <a:endParaRPr lang="en-GB" sz="1700" dirty="0">
              <a:latin typeface="Calibri"/>
              <a:cs typeface="Calibri"/>
            </a:endParaRPr>
          </a:p>
          <a:p>
            <a:pPr marL="0" indent="0" algn="ctr">
              <a:buNone/>
            </a:pPr>
            <a:r>
              <a:rPr lang="en-GB" sz="1700" dirty="0">
                <a:latin typeface="Calibri"/>
                <a:cs typeface="Calibri"/>
              </a:rPr>
              <a:t>Any deadlines that are for ‘draft work’ will need to be uploaded on google classroom for feedback from tutor. </a:t>
            </a:r>
          </a:p>
          <a:p>
            <a:pPr marL="0" indent="0" algn="ctr">
              <a:buNone/>
            </a:pPr>
            <a:r>
              <a:rPr lang="en-GB" sz="1700" dirty="0">
                <a:latin typeface="Calibri"/>
                <a:cs typeface="Calibri"/>
              </a:rPr>
              <a:t>All other deadlines where work needs to be submitted, should be done on SMART ASSESSOR.</a:t>
            </a:r>
          </a:p>
          <a:p>
            <a:pPr marL="0" indent="0" algn="ctr">
              <a:buNone/>
            </a:pPr>
            <a:endParaRPr lang="en-GB" sz="1700" dirty="0">
              <a:latin typeface="Calibri"/>
              <a:cs typeface="Calibri"/>
            </a:endParaRPr>
          </a:p>
          <a:p>
            <a:pPr marL="0" indent="0" algn="ctr">
              <a:buNone/>
            </a:pPr>
            <a:r>
              <a:rPr lang="en-GB" sz="1700" dirty="0">
                <a:latin typeface="Calibri"/>
                <a:cs typeface="Calibri"/>
              </a:rPr>
              <a:t>My intention with the draft is to ensure you are fully supported when completing your work. It will allow opportunity for scaffolded support tailored to meet individual needs.</a:t>
            </a:r>
          </a:p>
          <a:p>
            <a:pPr marL="0" indent="0" algn="ctr">
              <a:buNone/>
            </a:pPr>
            <a:endParaRPr lang="en-GB" sz="1700" dirty="0">
              <a:latin typeface="Calibri"/>
              <a:cs typeface="Calibri"/>
            </a:endParaRPr>
          </a:p>
          <a:p>
            <a:pPr marL="0" indent="0" algn="ctr">
              <a:buNone/>
            </a:pPr>
            <a:r>
              <a:rPr lang="en-GB" sz="1700" b="1" dirty="0">
                <a:highlight>
                  <a:srgbClr val="FFFF00"/>
                </a:highlight>
                <a:latin typeface="Calibri"/>
                <a:cs typeface="Arial"/>
              </a:rPr>
              <a:t>Let’s take a look at your task list together. </a:t>
            </a:r>
          </a:p>
          <a:p>
            <a:pPr marL="0" indent="0" algn="ctr">
              <a:buNone/>
            </a:pPr>
            <a:r>
              <a:rPr lang="en-GB" sz="1700" b="1" dirty="0">
                <a:highlight>
                  <a:srgbClr val="FFFF00"/>
                </a:highlight>
                <a:latin typeface="Calibri"/>
                <a:cs typeface="Arial"/>
              </a:rPr>
              <a:t>Ensure to share this with your subject specialist mentor. </a:t>
            </a:r>
            <a:endParaRPr lang="en-GB" sz="1700" b="1" dirty="0">
              <a:highlight>
                <a:srgbClr val="FFFF00"/>
              </a:highlight>
              <a:latin typeface="Calibri"/>
              <a:cs typeface="Calibri"/>
            </a:endParaRPr>
          </a:p>
        </p:txBody>
      </p:sp>
    </p:spTree>
    <p:extLst>
      <p:ext uri="{BB962C8B-B14F-4D97-AF65-F5344CB8AC3E}">
        <p14:creationId xmlns:p14="http://schemas.microsoft.com/office/powerpoint/2010/main" val="3374068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AC59E-01FA-7B3F-F219-12F33F8B40F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5CA1C22-D282-C9DD-EEF6-B64A395C44B7}"/>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40A444C-1578-5B05-3661-4FF981AB51DB}"/>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AA66AAF-F4BC-E4BD-C8FF-13882216C7CE}"/>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7DA7769F-5765-CFA9-F4EA-E06DB1C4A6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B6F93F1F-3ACB-D7B6-BB28-387C50A43096}"/>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Creating a portfolio of evidence</a:t>
            </a:r>
          </a:p>
          <a:p>
            <a:endParaRPr lang="en-GB" dirty="0">
              <a:cs typeface="Calibri Light"/>
            </a:endParaRPr>
          </a:p>
        </p:txBody>
      </p:sp>
      <p:sp>
        <p:nvSpPr>
          <p:cNvPr id="4" name="Content Placeholder 3">
            <a:extLst>
              <a:ext uri="{FF2B5EF4-FFF2-40B4-BE49-F238E27FC236}">
                <a16:creationId xmlns:a16="http://schemas.microsoft.com/office/drawing/2014/main" id="{14557823-B567-6071-D474-789C2B90B1A6}"/>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TextBox 2">
            <a:extLst>
              <a:ext uri="{FF2B5EF4-FFF2-40B4-BE49-F238E27FC236}">
                <a16:creationId xmlns:a16="http://schemas.microsoft.com/office/drawing/2014/main" id="{86D63C53-B99D-39EA-47C1-ED06585348FF}"/>
              </a:ext>
            </a:extLst>
          </p:cNvPr>
          <p:cNvSpPr txBox="1"/>
          <p:nvPr/>
        </p:nvSpPr>
        <p:spPr>
          <a:xfrm>
            <a:off x="961222" y="1701759"/>
            <a:ext cx="10283182" cy="3170099"/>
          </a:xfrm>
          <a:prstGeom prst="rect">
            <a:avLst/>
          </a:prstGeom>
          <a:noFill/>
        </p:spPr>
        <p:txBody>
          <a:bodyPr wrap="square" rtlCol="0">
            <a:spAutoFit/>
          </a:bodyPr>
          <a:lstStyle/>
          <a:p>
            <a:pPr algn="ctr"/>
            <a:r>
              <a:rPr lang="en-GB" sz="2000" dirty="0"/>
              <a:t>For successful completion of your apprenticeship, you will be provided a task list with deadlines.</a:t>
            </a:r>
          </a:p>
          <a:p>
            <a:pPr algn="ctr"/>
            <a:endParaRPr lang="en-GB" sz="2000" dirty="0"/>
          </a:p>
          <a:p>
            <a:pPr algn="ctr"/>
            <a:r>
              <a:rPr lang="en-GB" sz="2000" dirty="0"/>
              <a:t>You will be able to see the deadlines for each piece of evidence. These are the dates work would need to be formally uploaded on SMART assessor. </a:t>
            </a:r>
          </a:p>
          <a:p>
            <a:pPr algn="ctr"/>
            <a:endParaRPr lang="en-GB" sz="2000" dirty="0"/>
          </a:p>
          <a:p>
            <a:pPr algn="ctr"/>
            <a:r>
              <a:rPr lang="en-GB" sz="2000" dirty="0"/>
              <a:t>All your work is externally marked. For this reason, prior to your submission date a draft opportunity will be available on google classroom to allow for forms of formative feedback. </a:t>
            </a:r>
          </a:p>
          <a:p>
            <a:pPr algn="ctr"/>
            <a:endParaRPr lang="en-GB" sz="2000" dirty="0"/>
          </a:p>
          <a:p>
            <a:pPr algn="ctr"/>
            <a:r>
              <a:rPr lang="en-GB" sz="2000" dirty="0"/>
              <a:t>This will allow for individualised support during your apprenticeship journey. </a:t>
            </a:r>
          </a:p>
          <a:p>
            <a:pPr algn="ctr"/>
            <a:endParaRPr lang="en-GB" sz="2000" dirty="0"/>
          </a:p>
        </p:txBody>
      </p:sp>
      <p:pic>
        <p:nvPicPr>
          <p:cNvPr id="6" name="Picture 5" descr="A baby with a sad face&#10;&#10;AI-generated content may be incorrect.">
            <a:extLst>
              <a:ext uri="{FF2B5EF4-FFF2-40B4-BE49-F238E27FC236}">
                <a16:creationId xmlns:a16="http://schemas.microsoft.com/office/drawing/2014/main" id="{DD59FFDA-702E-8CC7-AA5E-6D8434540E9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32901" y="4768372"/>
            <a:ext cx="1427856" cy="1999332"/>
          </a:xfrm>
          <a:prstGeom prst="rect">
            <a:avLst/>
          </a:prstGeom>
        </p:spPr>
      </p:pic>
    </p:spTree>
    <p:extLst>
      <p:ext uri="{BB962C8B-B14F-4D97-AF65-F5344CB8AC3E}">
        <p14:creationId xmlns:p14="http://schemas.microsoft.com/office/powerpoint/2010/main" val="1738884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81AC9-0F07-985C-001F-D745F1B274B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7E54316F-32A7-4CC6-6E61-BA2CB0692F66}"/>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757CE50-29E0-97D9-764D-3C7FEBC5E604}"/>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78B3B58-3CBF-C792-5496-9577B28A9ADD}"/>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50789807-1FC8-2322-DE08-C0831B36D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AAED61EA-B9E7-C63E-5E99-A7082951D44F}"/>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Occupational duties &amp; KSB’s</a:t>
            </a:r>
          </a:p>
          <a:p>
            <a:endParaRPr lang="en-GB" dirty="0">
              <a:cs typeface="Calibri Light"/>
            </a:endParaRPr>
          </a:p>
        </p:txBody>
      </p:sp>
      <p:graphicFrame>
        <p:nvGraphicFramePr>
          <p:cNvPr id="6" name="Table 5">
            <a:extLst>
              <a:ext uri="{FF2B5EF4-FFF2-40B4-BE49-F238E27FC236}">
                <a16:creationId xmlns:a16="http://schemas.microsoft.com/office/drawing/2014/main" id="{3F058E70-E201-A949-1710-CEC348C96CEE}"/>
              </a:ext>
            </a:extLst>
          </p:cNvPr>
          <p:cNvGraphicFramePr>
            <a:graphicFrameLocks noGrp="1"/>
          </p:cNvGraphicFramePr>
          <p:nvPr>
            <p:extLst>
              <p:ext uri="{D42A27DB-BD31-4B8C-83A1-F6EECF244321}">
                <p14:modId xmlns:p14="http://schemas.microsoft.com/office/powerpoint/2010/main" val="2009419334"/>
              </p:ext>
            </p:extLst>
          </p:nvPr>
        </p:nvGraphicFramePr>
        <p:xfrm>
          <a:off x="235389" y="2000816"/>
          <a:ext cx="11581509" cy="3867705"/>
        </p:xfrm>
        <a:graphic>
          <a:graphicData uri="http://schemas.openxmlformats.org/drawingml/2006/table">
            <a:tbl>
              <a:tblPr firstRow="1" firstCol="1" bandRow="1">
                <a:tableStyleId>{5C22544A-7EE6-4342-B048-85BDC9FD1C3A}</a:tableStyleId>
              </a:tblPr>
              <a:tblGrid>
                <a:gridCol w="1211035">
                  <a:extLst>
                    <a:ext uri="{9D8B030D-6E8A-4147-A177-3AD203B41FA5}">
                      <a16:colId xmlns:a16="http://schemas.microsoft.com/office/drawing/2014/main" val="1990091579"/>
                    </a:ext>
                  </a:extLst>
                </a:gridCol>
                <a:gridCol w="10370474">
                  <a:extLst>
                    <a:ext uri="{9D8B030D-6E8A-4147-A177-3AD203B41FA5}">
                      <a16:colId xmlns:a16="http://schemas.microsoft.com/office/drawing/2014/main" val="3556716041"/>
                    </a:ext>
                  </a:extLst>
                </a:gridCol>
              </a:tblGrid>
              <a:tr h="407847">
                <a:tc>
                  <a:txBody>
                    <a:bodyPr/>
                    <a:lstStyle/>
                    <a:p>
                      <a:pPr>
                        <a:buNone/>
                      </a:pPr>
                      <a:r>
                        <a:rPr lang="en-GB" sz="1200" b="1" dirty="0">
                          <a:solidFill>
                            <a:schemeClr val="tx1"/>
                          </a:solidFill>
                          <a:effectLst/>
                          <a:latin typeface="Arial"/>
                        </a:rPr>
                        <a:t>Duty 1</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200" b="0" dirty="0">
                          <a:solidFill>
                            <a:schemeClr val="tx1"/>
                          </a:solidFill>
                          <a:effectLst/>
                          <a:latin typeface="Arial"/>
                        </a:rPr>
                        <a:t>Promote a passion for learning and set high expectations of all students and support their personal and skills development</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5469125"/>
                  </a:ext>
                </a:extLst>
              </a:tr>
              <a:tr h="407847">
                <a:tc>
                  <a:txBody>
                    <a:bodyPr/>
                    <a:lstStyle/>
                    <a:p>
                      <a:pPr>
                        <a:buNone/>
                      </a:pPr>
                      <a:r>
                        <a:rPr lang="en-GB" sz="1200" b="1" dirty="0">
                          <a:solidFill>
                            <a:schemeClr val="tx1"/>
                          </a:solidFill>
                          <a:effectLst/>
                          <a:latin typeface="Arial"/>
                        </a:rPr>
                        <a:t>Duty 2</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200" b="0" dirty="0">
                          <a:solidFill>
                            <a:schemeClr val="tx1"/>
                          </a:solidFill>
                          <a:effectLst/>
                          <a:latin typeface="Arial"/>
                        </a:rPr>
                        <a:t>Maintain a focus on outcomes, for all students, so that they recognise the value of their learning and the future opportunities it provides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6317478"/>
                  </a:ext>
                </a:extLst>
              </a:tr>
              <a:tr h="407847">
                <a:tc>
                  <a:txBody>
                    <a:bodyPr/>
                    <a:lstStyle/>
                    <a:p>
                      <a:pPr>
                        <a:buNone/>
                      </a:pPr>
                      <a:r>
                        <a:rPr lang="en-GB" sz="1200" b="1" dirty="0">
                          <a:solidFill>
                            <a:schemeClr val="tx1"/>
                          </a:solidFill>
                          <a:effectLst/>
                          <a:latin typeface="Arial"/>
                        </a:rPr>
                        <a:t>Duty 3</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200" b="0" dirty="0">
                          <a:solidFill>
                            <a:schemeClr val="tx1"/>
                          </a:solidFill>
                          <a:effectLst/>
                          <a:latin typeface="Arial"/>
                        </a:rPr>
                        <a:t>Demonstrate, maintain and evidence excellent pedagogy, subject and curriculum knowledge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4816786"/>
                  </a:ext>
                </a:extLst>
              </a:tr>
              <a:tr h="407847">
                <a:tc>
                  <a:txBody>
                    <a:bodyPr/>
                    <a:lstStyle/>
                    <a:p>
                      <a:pPr>
                        <a:buNone/>
                      </a:pPr>
                      <a:r>
                        <a:rPr lang="en-GB" sz="1200" b="1" dirty="0">
                          <a:solidFill>
                            <a:schemeClr val="tx1"/>
                          </a:solidFill>
                          <a:effectLst/>
                          <a:latin typeface="Arial"/>
                        </a:rPr>
                        <a:t>Duty 4</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200" b="0" dirty="0">
                          <a:solidFill>
                            <a:schemeClr val="tx1"/>
                          </a:solidFill>
                          <a:effectLst/>
                          <a:latin typeface="Arial"/>
                        </a:rPr>
                        <a:t>Plan, deliver and evaluate effective evidence-informed teaching and learning, relevant systems and use of technology to support learning</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1430438"/>
                  </a:ext>
                </a:extLst>
              </a:tr>
              <a:tr h="407847">
                <a:tc>
                  <a:txBody>
                    <a:bodyPr/>
                    <a:lstStyle/>
                    <a:p>
                      <a:pPr>
                        <a:buNone/>
                      </a:pPr>
                      <a:r>
                        <a:rPr lang="en-GB" sz="1200" b="1" dirty="0">
                          <a:solidFill>
                            <a:schemeClr val="tx1"/>
                          </a:solidFill>
                          <a:effectLst/>
                          <a:latin typeface="Arial"/>
                        </a:rPr>
                        <a:t>Duty 5</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200" b="0" dirty="0">
                          <a:solidFill>
                            <a:schemeClr val="tx1"/>
                          </a:solidFill>
                          <a:effectLst/>
                          <a:latin typeface="Arial"/>
                        </a:rPr>
                        <a:t>Work in a manner that values diversity, and actively promotes inclusion and the value of education to all</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7299989"/>
                  </a:ext>
                </a:extLst>
              </a:tr>
              <a:tr h="407847">
                <a:tc>
                  <a:txBody>
                    <a:bodyPr/>
                    <a:lstStyle/>
                    <a:p>
                      <a:pPr>
                        <a:buNone/>
                      </a:pPr>
                      <a:r>
                        <a:rPr lang="en-GB" sz="1200" b="1" dirty="0">
                          <a:solidFill>
                            <a:schemeClr val="tx1"/>
                          </a:solidFill>
                          <a:effectLst/>
                          <a:latin typeface="Arial"/>
                        </a:rPr>
                        <a:t>Duty 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200" b="0" dirty="0">
                          <a:solidFill>
                            <a:schemeClr val="tx1"/>
                          </a:solidFill>
                          <a:effectLst/>
                          <a:latin typeface="Arial"/>
                        </a:rPr>
                        <a:t>Manage the learning environment with students, supporting behaviour, safety and wellbeing</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1604282"/>
                  </a:ext>
                </a:extLst>
              </a:tr>
              <a:tr h="407847">
                <a:tc>
                  <a:txBody>
                    <a:bodyPr/>
                    <a:lstStyle/>
                    <a:p>
                      <a:pPr>
                        <a:buNone/>
                      </a:pPr>
                      <a:r>
                        <a:rPr lang="en-GB" sz="1200" b="1" dirty="0">
                          <a:solidFill>
                            <a:schemeClr val="tx1"/>
                          </a:solidFill>
                          <a:effectLst/>
                          <a:latin typeface="Arial"/>
                        </a:rPr>
                        <a:t>Duty 7</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200" b="0" dirty="0">
                          <a:solidFill>
                            <a:schemeClr val="tx1"/>
                          </a:solidFill>
                          <a:effectLst/>
                          <a:latin typeface="Arial"/>
                        </a:rPr>
                        <a:t>Work within professional boundaries, legal and ethical frameworks and reflect on areas for engaging in learning for all students</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539158"/>
                  </a:ext>
                </a:extLst>
              </a:tr>
              <a:tr h="604929">
                <a:tc>
                  <a:txBody>
                    <a:bodyPr/>
                    <a:lstStyle/>
                    <a:p>
                      <a:pPr>
                        <a:buNone/>
                      </a:pPr>
                      <a:r>
                        <a:rPr lang="en-GB" sz="1200" b="1" dirty="0">
                          <a:solidFill>
                            <a:schemeClr val="tx1"/>
                          </a:solidFill>
                          <a:effectLst/>
                          <a:latin typeface="Arial"/>
                        </a:rPr>
                        <a:t>Duty 8</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200" b="0" dirty="0">
                          <a:solidFill>
                            <a:schemeClr val="tx1"/>
                          </a:solidFill>
                          <a:effectLst/>
                          <a:latin typeface="Arial"/>
                        </a:rPr>
                        <a:t>Undertake relevant roles and duties aligned to institutional policies and expectations and model standards of teaching practice, including through engagement in relevant CPD</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4365330"/>
                  </a:ext>
                </a:extLst>
              </a:tr>
              <a:tr h="407847">
                <a:tc>
                  <a:txBody>
                    <a:bodyPr/>
                    <a:lstStyle/>
                    <a:p>
                      <a:pPr>
                        <a:buNone/>
                      </a:pPr>
                      <a:r>
                        <a:rPr lang="en-GB" sz="1200" b="1" dirty="0">
                          <a:solidFill>
                            <a:schemeClr val="tx1"/>
                          </a:solidFill>
                          <a:effectLst/>
                          <a:latin typeface="Arial"/>
                        </a:rPr>
                        <a:t>Duty 9</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200" b="0" dirty="0">
                          <a:solidFill>
                            <a:schemeClr val="tx1"/>
                          </a:solidFill>
                          <a:effectLst/>
                          <a:latin typeface="Arial"/>
                        </a:rPr>
                        <a:t>Support students with their next steps for progression and learning by providing appropriate information, advice, and guidance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7258889"/>
                  </a:ext>
                </a:extLst>
              </a:tr>
            </a:tbl>
          </a:graphicData>
        </a:graphic>
      </p:graphicFrame>
      <p:sp>
        <p:nvSpPr>
          <p:cNvPr id="10" name="TextBox 9">
            <a:extLst>
              <a:ext uri="{FF2B5EF4-FFF2-40B4-BE49-F238E27FC236}">
                <a16:creationId xmlns:a16="http://schemas.microsoft.com/office/drawing/2014/main" id="{7CF33B2A-5D22-1369-8788-CC0F07FD81BD}"/>
              </a:ext>
            </a:extLst>
          </p:cNvPr>
          <p:cNvSpPr txBox="1"/>
          <p:nvPr/>
        </p:nvSpPr>
        <p:spPr>
          <a:xfrm>
            <a:off x="1412341" y="1167897"/>
            <a:ext cx="8175279" cy="830997"/>
          </a:xfrm>
          <a:prstGeom prst="rect">
            <a:avLst/>
          </a:prstGeom>
          <a:noFill/>
        </p:spPr>
        <p:txBody>
          <a:bodyPr wrap="square" rtlCol="0">
            <a:spAutoFit/>
          </a:bodyPr>
          <a:lstStyle/>
          <a:p>
            <a:r>
              <a:rPr lang="en-GB" sz="1600" b="1" dirty="0"/>
              <a:t>Each duty has knowledge, skills and behaviours embedded within. </a:t>
            </a:r>
          </a:p>
          <a:p>
            <a:r>
              <a:rPr lang="en-GB" sz="1600" b="1" dirty="0"/>
              <a:t>Spend a minute looking through the handout provided, you will be able to see which KSB links to which duty. (In your folders). </a:t>
            </a:r>
          </a:p>
        </p:txBody>
      </p:sp>
    </p:spTree>
    <p:extLst>
      <p:ext uri="{BB962C8B-B14F-4D97-AF65-F5344CB8AC3E}">
        <p14:creationId xmlns:p14="http://schemas.microsoft.com/office/powerpoint/2010/main" val="3209416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Drink and Breaks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32756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Calibri"/>
                <a:cs typeface="Arial"/>
              </a:rPr>
              <a:t>We encourage you to relax and use the UCC student lounge in HE05 where there is a kitchen with a microwave and fridge that you're welcome to use too. </a:t>
            </a:r>
            <a:endParaRPr lang="en-US" sz="2200" dirty="0">
              <a:latin typeface="Calibri"/>
              <a:cs typeface="Arial"/>
            </a:endParaRPr>
          </a:p>
          <a:p>
            <a:r>
              <a:rPr lang="en-GB" sz="2200" dirty="0">
                <a:latin typeface="Calibri"/>
                <a:cs typeface="Arial"/>
              </a:rPr>
              <a:t>You're welcome bring your own food and drink to UCC, or purchase it using a </a:t>
            </a:r>
            <a:r>
              <a:rPr lang="en-GB" sz="2200" b="1" dirty="0">
                <a:latin typeface="Calibri"/>
                <a:cs typeface="Arial"/>
              </a:rPr>
              <a:t>cashless method</a:t>
            </a:r>
            <a:r>
              <a:rPr lang="en-GB" sz="2200" dirty="0">
                <a:latin typeface="Calibri"/>
                <a:cs typeface="Arial"/>
              </a:rPr>
              <a:t>, in our many refectories. </a:t>
            </a:r>
          </a:p>
          <a:p>
            <a:r>
              <a:rPr lang="en-GB" sz="2200" dirty="0">
                <a:latin typeface="Calibri"/>
                <a:cs typeface="Arial"/>
              </a:rPr>
              <a:t>Eating and drinking in the classroom is not advised. Water would be fine.</a:t>
            </a:r>
          </a:p>
          <a:p>
            <a:r>
              <a:rPr lang="en-GB" sz="2200" dirty="0">
                <a:latin typeface="Calibri"/>
                <a:cs typeface="Arial"/>
              </a:rPr>
              <a:t>There is a dedicated smoking and vaping area by the entrance of the student car park (Eastgate entrance).</a:t>
            </a:r>
          </a:p>
          <a:p>
            <a:endParaRPr lang="en-GB" sz="2600" dirty="0">
              <a:cs typeface="Calibri" panose="020F0502020204030204"/>
            </a:endParaRPr>
          </a:p>
        </p:txBody>
      </p:sp>
      <p:pic>
        <p:nvPicPr>
          <p:cNvPr id="5" name="Picture 4" descr="A group of people sitting on a floo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9013497" y="1589314"/>
            <a:ext cx="2742950" cy="4114800"/>
          </a:xfrm>
          <a:prstGeom prst="rect">
            <a:avLst/>
          </a:prstGeom>
        </p:spPr>
      </p:pic>
    </p:spTree>
    <p:extLst>
      <p:ext uri="{BB962C8B-B14F-4D97-AF65-F5344CB8AC3E}">
        <p14:creationId xmlns:p14="http://schemas.microsoft.com/office/powerpoint/2010/main" val="147763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Timetable &amp; Support / tutorials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233790" y="1614948"/>
            <a:ext cx="8229782" cy="1516623"/>
          </a:xfrm>
          <a:solidFill>
            <a:schemeClr val="accent1">
              <a:lumMod val="20000"/>
              <a:lumOff val="80000"/>
            </a:schemeClr>
          </a:solidFill>
        </p:spPr>
        <p:txBody>
          <a:bodyPr vert="horz" lIns="91440" tIns="45720" rIns="91440" bIns="45720" rtlCol="0" anchor="t">
            <a:normAutofit/>
          </a:bodyPr>
          <a:lstStyle/>
          <a:p>
            <a:pPr marL="0" indent="0">
              <a:buNone/>
            </a:pPr>
            <a:r>
              <a:rPr lang="en-GB" sz="1700" dirty="0">
                <a:latin typeface="Calibri"/>
                <a:cs typeface="Arial"/>
              </a:rPr>
              <a:t>Your session is timetabled 1 – 6pm every Thursday afternoon. </a:t>
            </a:r>
          </a:p>
          <a:p>
            <a:pPr marL="0" indent="0">
              <a:buNone/>
            </a:pPr>
            <a:r>
              <a:rPr lang="en-GB" sz="1700" dirty="0">
                <a:latin typeface="Calibri"/>
                <a:cs typeface="Arial"/>
              </a:rPr>
              <a:t>1 – 4:30: You will be with Manpreet (20 min comfort break interim during session) HE205</a:t>
            </a:r>
          </a:p>
          <a:p>
            <a:pPr marL="0" indent="0">
              <a:buNone/>
            </a:pPr>
            <a:r>
              <a:rPr lang="en-GB" sz="1700" dirty="0">
                <a:latin typeface="Calibri"/>
                <a:cs typeface="Arial"/>
              </a:rPr>
              <a:t>4:30 – 5pm: You will be allocated a comfort break. </a:t>
            </a:r>
          </a:p>
          <a:p>
            <a:pPr marL="0" indent="0">
              <a:buNone/>
            </a:pPr>
            <a:r>
              <a:rPr lang="en-GB" sz="1700" dirty="0">
                <a:latin typeface="Calibri"/>
                <a:cs typeface="Arial"/>
              </a:rPr>
              <a:t>5 – 6pm: You will be with Kayleigh completing your portfolio’s. B210</a:t>
            </a:r>
          </a:p>
          <a:p>
            <a:pPr marL="0" indent="0">
              <a:buNone/>
            </a:pPr>
            <a:endParaRPr lang="en-GB" sz="3000" dirty="0">
              <a:latin typeface="Calibri"/>
              <a:cs typeface="Arial"/>
            </a:endParaRPr>
          </a:p>
        </p:txBody>
      </p:sp>
      <p:sp>
        <p:nvSpPr>
          <p:cNvPr id="3" name="TextBox 2">
            <a:extLst>
              <a:ext uri="{FF2B5EF4-FFF2-40B4-BE49-F238E27FC236}">
                <a16:creationId xmlns:a16="http://schemas.microsoft.com/office/drawing/2014/main" id="{A3BA1FC6-506C-043E-2D11-A428D0717DDF}"/>
              </a:ext>
            </a:extLst>
          </p:cNvPr>
          <p:cNvSpPr txBox="1"/>
          <p:nvPr/>
        </p:nvSpPr>
        <p:spPr>
          <a:xfrm>
            <a:off x="233790" y="3434544"/>
            <a:ext cx="8229783" cy="1661993"/>
          </a:xfrm>
          <a:prstGeom prst="rect">
            <a:avLst/>
          </a:prstGeom>
          <a:solidFill>
            <a:schemeClr val="accent5">
              <a:lumMod val="20000"/>
              <a:lumOff val="80000"/>
            </a:schemeClr>
          </a:solidFill>
        </p:spPr>
        <p:txBody>
          <a:bodyPr wrap="square" rtlCol="0">
            <a:spAutoFit/>
          </a:bodyPr>
          <a:lstStyle/>
          <a:p>
            <a:pPr fontAlgn="base"/>
            <a:r>
              <a:rPr lang="en-GB" sz="1400" b="1" dirty="0">
                <a:latin typeface="Arial" panose="020B0604020202020204" pitchFamily="34" charset="0"/>
              </a:rPr>
              <a:t>You are encouraged to notify us of any disability and/or learning difficulty you would like to be considered as early as possible.</a:t>
            </a:r>
            <a:r>
              <a:rPr lang="en-US" sz="1400" b="1" dirty="0">
                <a:latin typeface="Arial" panose="020B0604020202020204" pitchFamily="34" charset="0"/>
              </a:rPr>
              <a:t>​</a:t>
            </a:r>
            <a:endParaRPr lang="en-US" sz="1400" b="1" dirty="0">
              <a:latin typeface="Segoe UI" panose="020B0502040204020203" pitchFamily="34" charset="0"/>
            </a:endParaRPr>
          </a:p>
          <a:p>
            <a:pPr fontAlgn="base"/>
            <a:endParaRPr lang="en-GB" sz="1400" dirty="0">
              <a:solidFill>
                <a:srgbClr val="000000"/>
              </a:solidFill>
              <a:latin typeface="Arial" panose="020B0604020202020204" pitchFamily="34" charset="0"/>
            </a:endParaRPr>
          </a:p>
          <a:p>
            <a:pPr fontAlgn="base"/>
            <a:r>
              <a:rPr lang="en-GB" sz="1400" b="1" dirty="0">
                <a:solidFill>
                  <a:srgbClr val="000000"/>
                </a:solidFill>
                <a:latin typeface="Arial" panose="020B0604020202020204" pitchFamily="34" charset="0"/>
              </a:rPr>
              <a:t>Additional Learning Support </a:t>
            </a:r>
            <a:r>
              <a:rPr lang="en-GB" sz="1400" dirty="0">
                <a:solidFill>
                  <a:srgbClr val="000000"/>
                </a:solidFill>
                <a:latin typeface="Arial" panose="020B0604020202020204" pitchFamily="34" charset="0"/>
              </a:rPr>
              <a:t>​</a:t>
            </a:r>
            <a:endParaRPr lang="en-GB" sz="1400" dirty="0">
              <a:solidFill>
                <a:srgbClr val="000000"/>
              </a:solidFill>
              <a:latin typeface="Segoe UI" panose="020B0502040204020203" pitchFamily="34" charset="0"/>
            </a:endParaRPr>
          </a:p>
          <a:p>
            <a:pPr fontAlgn="base">
              <a:buFont typeface="Arial" panose="020B0604020202020204" pitchFamily="34" charset="0"/>
              <a:buChar char="•"/>
            </a:pPr>
            <a:r>
              <a:rPr lang="en-GB" sz="1400" dirty="0">
                <a:solidFill>
                  <a:srgbClr val="000000"/>
                </a:solidFill>
                <a:latin typeface="Arial" panose="020B0604020202020204" pitchFamily="34" charset="0"/>
              </a:rPr>
              <a:t>If you have a learning difficulty and/or disability you may be entitled to support this can include extra time for assignments, study skills support and other reasonable adjustments. </a:t>
            </a:r>
            <a:r>
              <a:rPr lang="en-US" sz="1400" dirty="0">
                <a:solidFill>
                  <a:srgbClr val="000000"/>
                </a:solidFill>
                <a:latin typeface="Arial" panose="020B0604020202020204" pitchFamily="34" charset="0"/>
              </a:rPr>
              <a:t>​</a:t>
            </a:r>
          </a:p>
          <a:p>
            <a:endParaRPr lang="en-GB" dirty="0"/>
          </a:p>
        </p:txBody>
      </p:sp>
      <p:sp>
        <p:nvSpPr>
          <p:cNvPr id="5" name="TextBox 4">
            <a:extLst>
              <a:ext uri="{FF2B5EF4-FFF2-40B4-BE49-F238E27FC236}">
                <a16:creationId xmlns:a16="http://schemas.microsoft.com/office/drawing/2014/main" id="{9C904F0B-67B1-7471-BA5E-1D657EA22F71}"/>
              </a:ext>
            </a:extLst>
          </p:cNvPr>
          <p:cNvSpPr txBox="1"/>
          <p:nvPr/>
        </p:nvSpPr>
        <p:spPr>
          <a:xfrm>
            <a:off x="8609846" y="1421394"/>
            <a:ext cx="3348364" cy="3539430"/>
          </a:xfrm>
          <a:prstGeom prst="rect">
            <a:avLst/>
          </a:prstGeom>
          <a:noFill/>
        </p:spPr>
        <p:txBody>
          <a:bodyPr wrap="square" rtlCol="0">
            <a:spAutoFit/>
          </a:bodyPr>
          <a:lstStyle/>
          <a:p>
            <a:pPr algn="ctr"/>
            <a:r>
              <a:rPr lang="en-GB" sz="1600" b="1" u="sng" dirty="0"/>
              <a:t>1:1 Tutorials</a:t>
            </a:r>
          </a:p>
          <a:p>
            <a:pPr algn="ctr"/>
            <a:endParaRPr lang="en-GB" sz="1600" b="1" u="sng" dirty="0"/>
          </a:p>
          <a:p>
            <a:pPr algn="ctr"/>
            <a:r>
              <a:rPr lang="en-GB" sz="1600" dirty="0"/>
              <a:t>Tutorials will take place every few months to review your progress and check how well you are managing your workload. </a:t>
            </a:r>
          </a:p>
          <a:p>
            <a:pPr algn="ctr"/>
            <a:endParaRPr lang="en-GB" sz="1600" dirty="0"/>
          </a:p>
          <a:p>
            <a:pPr algn="ctr"/>
            <a:r>
              <a:rPr lang="en-GB" sz="1600" dirty="0"/>
              <a:t>A tutorial sheet will be complete and accessible to you, so you are able to monitor your progress too. </a:t>
            </a:r>
          </a:p>
          <a:p>
            <a:pPr algn="ctr"/>
            <a:endParaRPr lang="en-GB" sz="1600" dirty="0"/>
          </a:p>
          <a:p>
            <a:pPr algn="ctr"/>
            <a:r>
              <a:rPr lang="en-GB" sz="1600" dirty="0"/>
              <a:t>Outside these tutorial slots, I am always available for additional support. Please do arrange. </a:t>
            </a:r>
          </a:p>
        </p:txBody>
      </p:sp>
    </p:spTree>
    <p:extLst>
      <p:ext uri="{BB962C8B-B14F-4D97-AF65-F5344CB8AC3E}">
        <p14:creationId xmlns:p14="http://schemas.microsoft.com/office/powerpoint/2010/main" val="958857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Induction Agenda</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fontScale="92500" lnSpcReduction="10000"/>
          </a:bodyPr>
          <a:lstStyle/>
          <a:p>
            <a:pPr>
              <a:buFont typeface="Arial"/>
              <a:buChar char="•"/>
            </a:pPr>
            <a:r>
              <a:rPr lang="en-GB" sz="2400" dirty="0">
                <a:latin typeface="Calibri"/>
                <a:cs typeface="Arial"/>
              </a:rPr>
              <a:t>Brief health and safety notices. </a:t>
            </a:r>
            <a:endParaRPr lang="en-US" sz="2400" dirty="0">
              <a:latin typeface="Calibri"/>
              <a:cs typeface="Arial"/>
            </a:endParaRPr>
          </a:p>
          <a:p>
            <a:pPr>
              <a:buFont typeface="Arial"/>
              <a:buChar char="•"/>
            </a:pPr>
            <a:r>
              <a:rPr lang="en-GB" sz="2400" dirty="0">
                <a:latin typeface="Calibri"/>
                <a:cs typeface="Arial"/>
              </a:rPr>
              <a:t>Welcome to University Centre Colchester (UCC) talk.</a:t>
            </a:r>
            <a:endParaRPr lang="en-GB" sz="2400" dirty="0">
              <a:latin typeface="Calibri"/>
              <a:ea typeface="Calibri"/>
              <a:cs typeface="Arial"/>
            </a:endParaRPr>
          </a:p>
          <a:p>
            <a:pPr>
              <a:buFont typeface="Arial"/>
              <a:buChar char="•"/>
            </a:pPr>
            <a:r>
              <a:rPr lang="en-GB" sz="2400" dirty="0">
                <a:latin typeface="Calibri"/>
                <a:cs typeface="Arial"/>
              </a:rPr>
              <a:t>Information about your course.</a:t>
            </a:r>
            <a:endParaRPr lang="en-US" sz="2400" dirty="0">
              <a:latin typeface="Calibri"/>
              <a:cs typeface="Arial"/>
            </a:endParaRPr>
          </a:p>
          <a:p>
            <a:pPr>
              <a:buFont typeface="Arial"/>
              <a:buChar char="•"/>
            </a:pPr>
            <a:r>
              <a:rPr lang="en-GB" sz="2400" dirty="0">
                <a:latin typeface="Calibri"/>
                <a:cs typeface="Arial"/>
              </a:rPr>
              <a:t>Overview of the campus and facilities.</a:t>
            </a:r>
            <a:endParaRPr lang="en-US" sz="2400" dirty="0">
              <a:latin typeface="Calibri"/>
              <a:cs typeface="Arial"/>
            </a:endParaRPr>
          </a:p>
          <a:p>
            <a:pPr>
              <a:buFont typeface="Arial"/>
              <a:buChar char="•"/>
            </a:pPr>
            <a:r>
              <a:rPr lang="en-US" sz="2400" dirty="0">
                <a:latin typeface="Calibri"/>
                <a:ea typeface="Calibri"/>
                <a:cs typeface="Arial"/>
              </a:rPr>
              <a:t>Support, wellbeing and keeping safe.</a:t>
            </a:r>
            <a:endParaRPr lang="en-GB" sz="2400" dirty="0">
              <a:latin typeface="Calibri"/>
              <a:cs typeface="Arial"/>
            </a:endParaRPr>
          </a:p>
          <a:p>
            <a:pPr>
              <a:buFont typeface="Arial"/>
              <a:buChar char="•"/>
            </a:pPr>
            <a:r>
              <a:rPr lang="en-GB" sz="2400" dirty="0">
                <a:latin typeface="Calibri"/>
                <a:ea typeface="Calibri"/>
                <a:cs typeface="Arial"/>
              </a:rPr>
              <a:t>Professional standards and expectations. </a:t>
            </a:r>
            <a:endParaRPr lang="en-US" sz="2400" dirty="0">
              <a:latin typeface="Calibri"/>
              <a:cs typeface="Arial"/>
            </a:endParaRPr>
          </a:p>
          <a:p>
            <a:pPr>
              <a:buFont typeface="Arial"/>
              <a:buChar char="•"/>
            </a:pPr>
            <a:r>
              <a:rPr lang="en-GB" sz="2400" dirty="0">
                <a:latin typeface="Calibri"/>
                <a:cs typeface="Arial"/>
              </a:rPr>
              <a:t>Overview of IT systems and getting you logged into systems.</a:t>
            </a:r>
            <a:endParaRPr lang="en-GB" sz="2400" dirty="0">
              <a:latin typeface="Calibri"/>
              <a:ea typeface="Calibri"/>
              <a:cs typeface="Arial"/>
            </a:endParaRPr>
          </a:p>
          <a:p>
            <a:pPr>
              <a:buFont typeface="Arial"/>
              <a:buChar char="•"/>
            </a:pPr>
            <a:r>
              <a:rPr lang="en-GB" sz="2400" dirty="0">
                <a:latin typeface="Calibri"/>
                <a:cs typeface="Arial"/>
              </a:rPr>
              <a:t>Information about work-based placements.**</a:t>
            </a:r>
            <a:endParaRPr lang="en-US" sz="2400" dirty="0">
              <a:latin typeface="Calibri"/>
              <a:cs typeface="Arial"/>
            </a:endParaRPr>
          </a:p>
          <a:p>
            <a:pPr>
              <a:buFont typeface="Arial"/>
              <a:buChar char="•"/>
            </a:pPr>
            <a:r>
              <a:rPr lang="en-GB" sz="2400" dirty="0">
                <a:latin typeface="Calibri"/>
                <a:cs typeface="Arial"/>
              </a:rPr>
              <a:t>Apprentices only - further information and eLearning.**</a:t>
            </a:r>
            <a:endParaRPr lang="en-US" sz="2400" dirty="0">
              <a:latin typeface="Calibri"/>
              <a:cs typeface="Arial"/>
            </a:endParaRPr>
          </a:p>
          <a:p>
            <a:pPr>
              <a:buFont typeface="Arial"/>
              <a:buChar char="•"/>
            </a:pPr>
            <a:r>
              <a:rPr lang="en-GB" sz="2400" dirty="0">
                <a:latin typeface="Calibri"/>
                <a:cs typeface="Arial"/>
              </a:rPr>
              <a:t>An overview of what happens next in your induction.</a:t>
            </a:r>
            <a:endParaRPr lang="en-US" sz="2400" dirty="0">
              <a:latin typeface="Calibri"/>
              <a:cs typeface="Arial"/>
            </a:endParaRPr>
          </a:p>
          <a:p>
            <a:pPr marL="0" indent="0">
              <a:buNone/>
            </a:pPr>
            <a:endParaRPr lang="en-GB" sz="2400" dirty="0">
              <a:latin typeface="Calibri"/>
              <a:cs typeface="Arial"/>
            </a:endParaRPr>
          </a:p>
          <a:p>
            <a:endParaRPr lang="en-GB" dirty="0">
              <a:cs typeface="Calibri"/>
            </a:endParaRPr>
          </a:p>
        </p:txBody>
      </p:sp>
      <p:pic>
        <p:nvPicPr>
          <p:cNvPr id="6" name="Picture 5">
            <a:extLst>
              <a:ext uri="{FF2B5EF4-FFF2-40B4-BE49-F238E27FC236}">
                <a16:creationId xmlns:a16="http://schemas.microsoft.com/office/drawing/2014/main" id="{44E82AAD-6DEA-185C-F50D-2AF1CE5C915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83880" y="1701759"/>
            <a:ext cx="3219020" cy="2147192"/>
          </a:xfrm>
          <a:prstGeom prst="rect">
            <a:avLst/>
          </a:prstGeom>
        </p:spPr>
      </p:pic>
    </p:spTree>
    <p:extLst>
      <p:ext uri="{BB962C8B-B14F-4D97-AF65-F5344CB8AC3E}">
        <p14:creationId xmlns:p14="http://schemas.microsoft.com/office/powerpoint/2010/main" val="3343492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Resources</a:t>
            </a:r>
          </a:p>
          <a:p>
            <a:endParaRPr lang="en-GB" dirty="0">
              <a:cs typeface="Calibri Light"/>
            </a:endParaRPr>
          </a:p>
        </p:txBody>
      </p:sp>
      <p:sp>
        <p:nvSpPr>
          <p:cNvPr id="3" name="TextBox 2">
            <a:extLst>
              <a:ext uri="{FF2B5EF4-FFF2-40B4-BE49-F238E27FC236}">
                <a16:creationId xmlns:a16="http://schemas.microsoft.com/office/drawing/2014/main" id="{219AB29F-FFCD-504D-E4C1-4AD5889816C0}"/>
              </a:ext>
            </a:extLst>
          </p:cNvPr>
          <p:cNvSpPr txBox="1"/>
          <p:nvPr/>
        </p:nvSpPr>
        <p:spPr>
          <a:xfrm>
            <a:off x="323529" y="1383974"/>
            <a:ext cx="10242895" cy="4804392"/>
          </a:xfrm>
          <a:prstGeom prst="rect">
            <a:avLst/>
          </a:prstGeom>
          <a:noFill/>
        </p:spPr>
        <p:txBody>
          <a:bodyPr wrap="square" rtlCol="0">
            <a:spAutoFit/>
          </a:bodyPr>
          <a:lstStyle/>
          <a:p>
            <a:pPr marL="285750" lvl="0" indent="-285750">
              <a:lnSpc>
                <a:spcPct val="150000"/>
              </a:lnSpc>
              <a:buClr>
                <a:schemeClr val="dk1"/>
              </a:buClr>
              <a:buSzPct val="100000"/>
              <a:buFont typeface="Wingdings" panose="05000000000000000000" pitchFamily="2" charset="2"/>
              <a:buChar char="q"/>
            </a:pPr>
            <a:r>
              <a:rPr lang="en-GB" sz="1600" dirty="0"/>
              <a:t>Your learning platform will be Google classroom -  </a:t>
            </a:r>
            <a:r>
              <a:rPr lang="en-GB" sz="1600" b="1" dirty="0" err="1"/>
              <a:t>cshqgslt</a:t>
            </a:r>
            <a:endParaRPr lang="en-GB" sz="1600" b="1" dirty="0"/>
          </a:p>
          <a:p>
            <a:pPr marL="285750" lvl="0" indent="-285750">
              <a:lnSpc>
                <a:spcPct val="150000"/>
              </a:lnSpc>
              <a:spcBef>
                <a:spcPts val="1000"/>
              </a:spcBef>
              <a:buClr>
                <a:schemeClr val="dk1"/>
              </a:buClr>
              <a:buSzPct val="100000"/>
              <a:buFont typeface="Wingdings" panose="05000000000000000000" pitchFamily="2" charset="2"/>
              <a:buChar char="q"/>
            </a:pPr>
            <a:r>
              <a:rPr lang="en-GB" sz="1600" dirty="0"/>
              <a:t>Formative assessment (drafts of work) will be submitted via google classroom, where I can provide feedback.</a:t>
            </a:r>
          </a:p>
          <a:p>
            <a:pPr marL="285750" lvl="0" indent="-285750">
              <a:lnSpc>
                <a:spcPct val="150000"/>
              </a:lnSpc>
              <a:spcBef>
                <a:spcPts val="1000"/>
              </a:spcBef>
              <a:buClr>
                <a:schemeClr val="dk1"/>
              </a:buClr>
              <a:buSzPct val="100000"/>
              <a:buFont typeface="Wingdings" panose="05000000000000000000" pitchFamily="2" charset="2"/>
              <a:buChar char="q"/>
            </a:pPr>
            <a:r>
              <a:rPr lang="en-GB" sz="1600" dirty="0"/>
              <a:t>All work must go on </a:t>
            </a:r>
            <a:r>
              <a:rPr lang="en-GB" sz="1600" b="1" dirty="0"/>
              <a:t>SMART Assessor.</a:t>
            </a:r>
            <a:endParaRPr lang="en-GB" sz="1600" dirty="0"/>
          </a:p>
          <a:p>
            <a:pPr marL="285750" lvl="0" indent="-285750">
              <a:lnSpc>
                <a:spcPct val="150000"/>
              </a:lnSpc>
              <a:spcBef>
                <a:spcPts val="1000"/>
              </a:spcBef>
              <a:buClr>
                <a:schemeClr val="dk1"/>
              </a:buClr>
              <a:buSzPct val="100000"/>
              <a:buFont typeface="Wingdings" panose="05000000000000000000" pitchFamily="2" charset="2"/>
              <a:buChar char="q"/>
            </a:pPr>
            <a:r>
              <a:rPr lang="en-GB" sz="1600" dirty="0"/>
              <a:t>Late submissions / Extenuating Circumstances / Deadlines</a:t>
            </a:r>
          </a:p>
          <a:p>
            <a:pPr marL="285750" lvl="0" indent="-285750">
              <a:lnSpc>
                <a:spcPct val="150000"/>
              </a:lnSpc>
              <a:spcBef>
                <a:spcPts val="1000"/>
              </a:spcBef>
              <a:buClr>
                <a:schemeClr val="dk1"/>
              </a:buClr>
              <a:buSzPct val="100000"/>
              <a:buFont typeface="Wingdings" panose="05000000000000000000" pitchFamily="2" charset="2"/>
              <a:buChar char="q"/>
            </a:pPr>
            <a:r>
              <a:rPr lang="en-GB" sz="1600" dirty="0"/>
              <a:t>All deadlines are by midday to allow for any upload errors during working hours. </a:t>
            </a:r>
          </a:p>
          <a:p>
            <a:pPr marL="285750" lvl="0" indent="-285750">
              <a:lnSpc>
                <a:spcPct val="150000"/>
              </a:lnSpc>
              <a:spcBef>
                <a:spcPts val="1000"/>
              </a:spcBef>
              <a:buClr>
                <a:schemeClr val="dk1"/>
              </a:buClr>
              <a:buSzPct val="100000"/>
              <a:buFont typeface="Wingdings" panose="05000000000000000000" pitchFamily="2" charset="2"/>
              <a:buChar char="q"/>
            </a:pPr>
            <a:r>
              <a:rPr lang="en-GB" sz="1600" dirty="0"/>
              <a:t>Completion of all Evidence and observations is compulsory.</a:t>
            </a:r>
          </a:p>
          <a:p>
            <a:pPr marL="285750" indent="-285750">
              <a:lnSpc>
                <a:spcPct val="150000"/>
              </a:lnSpc>
              <a:buFont typeface="Wingdings" panose="05000000000000000000" pitchFamily="2" charset="2"/>
              <a:buChar char="q"/>
            </a:pPr>
            <a:r>
              <a:rPr lang="en-GB" sz="1600" dirty="0"/>
              <a:t>You will have reviews with Daisy Page (apprenticeship development coach – every 8 weeks) </a:t>
            </a:r>
          </a:p>
          <a:p>
            <a:pPr marL="285750" indent="-285750">
              <a:lnSpc>
                <a:spcPct val="150000"/>
              </a:lnSpc>
              <a:buFont typeface="Wingdings" panose="05000000000000000000" pitchFamily="2" charset="2"/>
              <a:buChar char="q"/>
            </a:pPr>
            <a:r>
              <a:rPr lang="en-GB" sz="1600" dirty="0"/>
              <a:t>Attending all sessions is advised (90%)</a:t>
            </a:r>
          </a:p>
          <a:p>
            <a:pPr marL="285750" indent="-285750">
              <a:lnSpc>
                <a:spcPct val="150000"/>
              </a:lnSpc>
              <a:buFont typeface="Wingdings" panose="05000000000000000000" pitchFamily="2" charset="2"/>
              <a:buChar char="q"/>
            </a:pPr>
            <a:r>
              <a:rPr lang="en-GB" sz="1600" dirty="0"/>
              <a:t>Any sessions that are missed will be on google classroom.</a:t>
            </a:r>
          </a:p>
          <a:p>
            <a:pPr marL="285750" indent="-285750">
              <a:lnSpc>
                <a:spcPct val="150000"/>
              </a:lnSpc>
              <a:buFont typeface="Wingdings" panose="05000000000000000000" pitchFamily="2" charset="2"/>
              <a:buChar char="q"/>
            </a:pPr>
            <a:r>
              <a:rPr lang="en-GB" sz="1600" dirty="0"/>
              <a:t>Over the duration of the year, you will have 5 x observations </a:t>
            </a:r>
          </a:p>
          <a:p>
            <a:pPr marL="228600" lvl="0" indent="-228600">
              <a:lnSpc>
                <a:spcPct val="90000"/>
              </a:lnSpc>
              <a:spcBef>
                <a:spcPts val="1000"/>
              </a:spcBef>
              <a:buClr>
                <a:schemeClr val="dk1"/>
              </a:buClr>
              <a:buSzPct val="100000"/>
              <a:buChar char="•"/>
            </a:pPr>
            <a:endParaRPr lang="en-GB" dirty="0"/>
          </a:p>
        </p:txBody>
      </p:sp>
    </p:spTree>
    <p:extLst>
      <p:ext uri="{BB962C8B-B14F-4D97-AF65-F5344CB8AC3E}">
        <p14:creationId xmlns:p14="http://schemas.microsoft.com/office/powerpoint/2010/main" val="1393592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7AE9B-D999-6B8A-40D9-70BC386BFDE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D4A114D-6C63-E64C-5DB5-0DC6828B84B1}"/>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0638622-AA3F-76EB-3EE3-EFB624CA8649}"/>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67166DEA-1A74-E978-257A-291F6CC78FF0}"/>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EA1E1348-BEC9-B857-B515-4A51F3FB35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18DCB09A-E796-54CC-7D9E-9F74A8A924DB}"/>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TextBox 3">
            <a:extLst>
              <a:ext uri="{FF2B5EF4-FFF2-40B4-BE49-F238E27FC236}">
                <a16:creationId xmlns:a16="http://schemas.microsoft.com/office/drawing/2014/main" id="{9F9094F8-9A04-F9EA-9CC4-90237ABCF6FA}"/>
              </a:ext>
            </a:extLst>
          </p:cNvPr>
          <p:cNvSpPr txBox="1"/>
          <p:nvPr/>
        </p:nvSpPr>
        <p:spPr>
          <a:xfrm>
            <a:off x="2130749" y="1715601"/>
            <a:ext cx="7242048" cy="2204899"/>
          </a:xfrm>
          <a:prstGeom prst="rect">
            <a:avLst/>
          </a:prstGeom>
          <a:noFill/>
        </p:spPr>
        <p:txBody>
          <a:bodyPr wrap="square" rtlCol="0">
            <a:spAutoFit/>
          </a:bodyPr>
          <a:lstStyle/>
          <a:p>
            <a:pPr algn="ctr">
              <a:lnSpc>
                <a:spcPct val="200000"/>
              </a:lnSpc>
            </a:pPr>
            <a:r>
              <a:rPr lang="en-GB" sz="2400" b="1" dirty="0"/>
              <a:t>In pairs mind map ‘What makes a good teacher?’</a:t>
            </a:r>
          </a:p>
          <a:p>
            <a:pPr algn="ctr">
              <a:lnSpc>
                <a:spcPct val="200000"/>
              </a:lnSpc>
            </a:pPr>
            <a:r>
              <a:rPr lang="en-GB" sz="2400" b="1" dirty="0"/>
              <a:t>Reflect on a good teacher you may have had. </a:t>
            </a:r>
          </a:p>
          <a:p>
            <a:pPr algn="ctr">
              <a:lnSpc>
                <a:spcPct val="200000"/>
              </a:lnSpc>
            </a:pPr>
            <a:r>
              <a:rPr lang="en-GB" sz="2400" b="1" dirty="0"/>
              <a:t>Consider why does this teacher make a good teacher?</a:t>
            </a:r>
          </a:p>
        </p:txBody>
      </p:sp>
      <p:pic>
        <p:nvPicPr>
          <p:cNvPr id="6" name="Picture 5" descr="A group of people sitting at a table&#10;&#10;AI-generated content may be incorrect.">
            <a:extLst>
              <a:ext uri="{FF2B5EF4-FFF2-40B4-BE49-F238E27FC236}">
                <a16:creationId xmlns:a16="http://schemas.microsoft.com/office/drawing/2014/main" id="{EEA7A5FD-A210-6C44-4563-4FBF619ED590}"/>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35878" y="4571488"/>
            <a:ext cx="2831789" cy="1700445"/>
          </a:xfrm>
          <a:prstGeom prst="rect">
            <a:avLst/>
          </a:prstGeom>
        </p:spPr>
      </p:pic>
    </p:spTree>
    <p:extLst>
      <p:ext uri="{BB962C8B-B14F-4D97-AF65-F5344CB8AC3E}">
        <p14:creationId xmlns:p14="http://schemas.microsoft.com/office/powerpoint/2010/main" val="1866382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16089" y="0"/>
            <a:ext cx="11559822" cy="1325563"/>
          </a:xfrm>
        </p:spPr>
        <p:txBody>
          <a:bodyPr/>
          <a:lstStyle/>
          <a:p>
            <a:r>
              <a:rPr lang="en-GB" dirty="0">
                <a:solidFill>
                  <a:schemeClr val="bg1"/>
                </a:solidFill>
                <a:latin typeface="Calibri"/>
                <a:ea typeface="+mj-lt"/>
                <a:cs typeface="+mj-lt"/>
              </a:rPr>
              <a:t>E – Learning </a:t>
            </a:r>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7839939"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13" name="TextBox 12">
            <a:extLst>
              <a:ext uri="{FF2B5EF4-FFF2-40B4-BE49-F238E27FC236}">
                <a16:creationId xmlns:a16="http://schemas.microsoft.com/office/drawing/2014/main" id="{1E320A0C-8468-65DD-BC23-33D867B899D0}"/>
              </a:ext>
            </a:extLst>
          </p:cNvPr>
          <p:cNvSpPr txBox="1"/>
          <p:nvPr/>
        </p:nvSpPr>
        <p:spPr>
          <a:xfrm>
            <a:off x="158351" y="1471753"/>
            <a:ext cx="732366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dirty="0">
                <a:ea typeface="+mn-lt"/>
                <a:cs typeface="+mn-lt"/>
              </a:rPr>
              <a:t>As your studies progress, you will start to want to develop new academic skills to further your learning and future success.  </a:t>
            </a:r>
          </a:p>
          <a:p>
            <a:pPr marL="457200" indent="-457200">
              <a:buFont typeface="Arial"/>
              <a:buChar char="•"/>
            </a:pPr>
            <a:endParaRPr lang="en-GB" b="1" dirty="0">
              <a:ea typeface="+mn-lt"/>
              <a:cs typeface="+mn-lt"/>
            </a:endParaRPr>
          </a:p>
          <a:p>
            <a:pPr marL="457200" indent="-457200">
              <a:buFont typeface="Arial"/>
              <a:buChar char="•"/>
            </a:pPr>
            <a:r>
              <a:rPr lang="en-GB" b="1" dirty="0">
                <a:ea typeface="+mn-lt"/>
                <a:cs typeface="+mn-lt"/>
              </a:rPr>
              <a:t>When you are ready and it's the right time,</a:t>
            </a:r>
            <a:r>
              <a:rPr lang="en-GB" dirty="0">
                <a:ea typeface="+mn-lt"/>
                <a:cs typeface="+mn-lt"/>
              </a:rPr>
              <a:t> take time to review and complete our eLearning courses and access academic learning resources which can be found in the </a:t>
            </a:r>
            <a:r>
              <a:rPr lang="en-GB" dirty="0">
                <a:solidFill>
                  <a:srgbClr val="0563C1"/>
                </a:solidFill>
                <a:latin typeface="Calibri"/>
                <a:cs typeface="Arial"/>
                <a:hlinkClick r:id="rId5"/>
              </a:rPr>
              <a:t>Academic Skills Centre</a:t>
            </a:r>
            <a:r>
              <a:rPr lang="en-GB" dirty="0">
                <a:ea typeface="+mn-lt"/>
                <a:cs typeface="+mn-lt"/>
              </a:rPr>
              <a:t>. </a:t>
            </a:r>
          </a:p>
          <a:p>
            <a:pPr marL="457200" indent="-457200">
              <a:buFont typeface="Arial"/>
              <a:buChar char="•"/>
            </a:pPr>
            <a:endParaRPr lang="en-GB" dirty="0">
              <a:ea typeface="+mn-lt"/>
              <a:cs typeface="+mn-lt"/>
            </a:endParaRPr>
          </a:p>
        </p:txBody>
      </p:sp>
      <p:pic>
        <p:nvPicPr>
          <p:cNvPr id="14" name="Picture 13" descr="A green sign with white text&#10;&#10;Description automatically generated">
            <a:extLst>
              <a:ext uri="{FF2B5EF4-FFF2-40B4-BE49-F238E27FC236}">
                <a16:creationId xmlns:a16="http://schemas.microsoft.com/office/drawing/2014/main" id="{7EE0826A-242C-BA28-3AD8-C9ADA7E36ABD}"/>
              </a:ext>
            </a:extLst>
          </p:cNvPr>
          <p:cNvPicPr>
            <a:picLocks noChangeAspect="1"/>
          </p:cNvPicPr>
          <p:nvPr/>
        </p:nvPicPr>
        <p:blipFill>
          <a:blip r:embed="rId6"/>
          <a:stretch>
            <a:fillRect/>
          </a:stretch>
        </p:blipFill>
        <p:spPr>
          <a:xfrm>
            <a:off x="7376367" y="373073"/>
            <a:ext cx="3251199" cy="813622"/>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6BB34691-8388-4356-7903-B2D1D88D2732}"/>
              </a:ext>
            </a:extLst>
          </p:cNvPr>
          <p:cNvPicPr>
            <a:picLocks noChangeAspect="1"/>
          </p:cNvPicPr>
          <p:nvPr/>
        </p:nvPicPr>
        <p:blipFill>
          <a:blip r:embed="rId7"/>
          <a:stretch>
            <a:fillRect/>
          </a:stretch>
        </p:blipFill>
        <p:spPr>
          <a:xfrm>
            <a:off x="9797876" y="1048106"/>
            <a:ext cx="1801472" cy="1801472"/>
          </a:xfrm>
          <a:prstGeom prst="rect">
            <a:avLst/>
          </a:prstGeom>
        </p:spPr>
      </p:pic>
      <p:pic>
        <p:nvPicPr>
          <p:cNvPr id="5" name="Picture 4">
            <a:extLst>
              <a:ext uri="{FF2B5EF4-FFF2-40B4-BE49-F238E27FC236}">
                <a16:creationId xmlns:a16="http://schemas.microsoft.com/office/drawing/2014/main" id="{8EE7470C-5791-783F-556E-52772B5E7EB4}"/>
              </a:ext>
            </a:extLst>
          </p:cNvPr>
          <p:cNvPicPr>
            <a:picLocks noChangeAspect="1"/>
          </p:cNvPicPr>
          <p:nvPr/>
        </p:nvPicPr>
        <p:blipFill>
          <a:blip r:embed="rId8"/>
          <a:stretch>
            <a:fillRect/>
          </a:stretch>
        </p:blipFill>
        <p:spPr>
          <a:xfrm>
            <a:off x="2435383" y="3146341"/>
            <a:ext cx="7503077" cy="2498313"/>
          </a:xfrm>
          <a:prstGeom prst="rect">
            <a:avLst/>
          </a:prstGeom>
        </p:spPr>
      </p:pic>
      <p:sp>
        <p:nvSpPr>
          <p:cNvPr id="3" name="TextBox 2">
            <a:extLst>
              <a:ext uri="{FF2B5EF4-FFF2-40B4-BE49-F238E27FC236}">
                <a16:creationId xmlns:a16="http://schemas.microsoft.com/office/drawing/2014/main" id="{D11B26B4-FEC6-938C-D46B-7412AFF0F44D}"/>
              </a:ext>
            </a:extLst>
          </p:cNvPr>
          <p:cNvSpPr txBox="1"/>
          <p:nvPr/>
        </p:nvSpPr>
        <p:spPr>
          <a:xfrm>
            <a:off x="5350598" y="4970352"/>
            <a:ext cx="5785164" cy="646331"/>
          </a:xfrm>
          <a:prstGeom prst="rect">
            <a:avLst/>
          </a:prstGeom>
          <a:noFill/>
        </p:spPr>
        <p:txBody>
          <a:bodyPr wrap="square" rtlCol="0">
            <a:spAutoFit/>
          </a:bodyPr>
          <a:lstStyle/>
          <a:p>
            <a:r>
              <a:rPr lang="en-GB" b="1" dirty="0"/>
              <a:t>You will be supported to do this during your sessions starting next week. Please don’t worry just yet</a:t>
            </a:r>
            <a:r>
              <a:rPr lang="en-GB" b="1" dirty="0">
                <a:sym typeface="Wingdings" panose="05000000000000000000" pitchFamily="2" charset="2"/>
              </a:rPr>
              <a:t></a:t>
            </a:r>
            <a:endParaRPr lang="en-GB" b="1" dirty="0"/>
          </a:p>
        </p:txBody>
      </p:sp>
    </p:spTree>
    <p:extLst>
      <p:ext uri="{BB962C8B-B14F-4D97-AF65-F5344CB8AC3E}">
        <p14:creationId xmlns:p14="http://schemas.microsoft.com/office/powerpoint/2010/main" val="2006612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7B9B2-D6B2-C5F7-D750-21B5B48CFFE1}"/>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6C888F5-EDD0-81D5-165F-F51704B50F3B}"/>
              </a:ext>
            </a:extLst>
          </p:cNvPr>
          <p:cNvSpPr/>
          <p:nvPr/>
        </p:nvSpPr>
        <p:spPr>
          <a:xfrm>
            <a:off x="0" y="0"/>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68928BA-16EF-38E8-F62F-825881C7B168}"/>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5051036-EAE8-C3FC-6FD4-AEE937CADAC6}"/>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AF2C540E-5CAE-FA58-9B21-0F0B22776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4" name="Content Placeholder 3">
            <a:extLst>
              <a:ext uri="{FF2B5EF4-FFF2-40B4-BE49-F238E27FC236}">
                <a16:creationId xmlns:a16="http://schemas.microsoft.com/office/drawing/2014/main" id="{DC8C03F3-5F7E-86B0-9CCD-3C39EE45615D}"/>
              </a:ext>
            </a:extLst>
          </p:cNvPr>
          <p:cNvSpPr>
            <a:spLocks noGrp="1"/>
          </p:cNvSpPr>
          <p:nvPr>
            <p:ph idx="1"/>
          </p:nvPr>
        </p:nvSpPr>
        <p:spPr>
          <a:xfrm>
            <a:off x="561133" y="1416700"/>
            <a:ext cx="7839939"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12" name="Picture 11">
            <a:extLst>
              <a:ext uri="{FF2B5EF4-FFF2-40B4-BE49-F238E27FC236}">
                <a16:creationId xmlns:a16="http://schemas.microsoft.com/office/drawing/2014/main" id="{2D465CAE-70C6-B447-E443-4C3CA03E55B5}"/>
              </a:ext>
            </a:extLst>
          </p:cNvPr>
          <p:cNvPicPr>
            <a:picLocks noChangeAspect="1"/>
          </p:cNvPicPr>
          <p:nvPr/>
        </p:nvPicPr>
        <p:blipFill>
          <a:blip r:embed="rId5"/>
          <a:stretch>
            <a:fillRect/>
          </a:stretch>
        </p:blipFill>
        <p:spPr>
          <a:xfrm>
            <a:off x="0" y="2433"/>
            <a:ext cx="12192000" cy="6853133"/>
          </a:xfrm>
          <a:prstGeom prst="rect">
            <a:avLst/>
          </a:prstGeom>
        </p:spPr>
      </p:pic>
    </p:spTree>
    <p:extLst>
      <p:ext uri="{BB962C8B-B14F-4D97-AF65-F5344CB8AC3E}">
        <p14:creationId xmlns:p14="http://schemas.microsoft.com/office/powerpoint/2010/main" val="3374790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pPr algn="ctr">
              <a:buNone/>
            </a:pPr>
            <a:r>
              <a:rPr lang="en-GB" sz="1900" b="1" dirty="0">
                <a:latin typeface="Calibri"/>
                <a:ea typeface="Calibri"/>
                <a:cs typeface="Arial"/>
              </a:rPr>
              <a:t>"University Centre Colchester aims to ensure that all students achieve their full academic potential, and that no student is disadvantaged because of a disability in their admission to, and participation in, the learning environment of the institution and in demonstrating that they have achieved the learning outcomes of their programme of study" (UCC, 2023).</a:t>
            </a:r>
            <a:endParaRPr lang="en-US">
              <a:latin typeface="Calibri"/>
              <a:ea typeface="Calibri"/>
              <a:cs typeface="Calibri"/>
            </a:endParaRPr>
          </a:p>
          <a:p>
            <a:pPr algn="ctr">
              <a:buNone/>
            </a:pPr>
            <a:endParaRPr lang="en-GB" sz="1900" b="1" dirty="0">
              <a:latin typeface="Calibri"/>
              <a:ea typeface="Calibri"/>
              <a:cs typeface="Arial"/>
            </a:endParaRPr>
          </a:p>
          <a:p>
            <a:pPr marL="0" indent="0">
              <a:buNone/>
            </a:pPr>
            <a:r>
              <a:rPr lang="en-GB" sz="1800" u="sng" dirty="0">
                <a:latin typeface="Calibri"/>
                <a:ea typeface="Calibri"/>
                <a:cs typeface="Arial"/>
              </a:rPr>
              <a:t>You will have been asked to notify UCC if you require reasonable adjustments for disabilities or additional specifical learning difficulties (</a:t>
            </a:r>
            <a:r>
              <a:rPr lang="en-GB" sz="1800" u="sng" err="1">
                <a:latin typeface="Calibri"/>
                <a:ea typeface="Calibri"/>
                <a:cs typeface="Arial"/>
              </a:rPr>
              <a:t>SpLD</a:t>
            </a:r>
            <a:r>
              <a:rPr lang="en-GB" sz="1800" u="sng" dirty="0">
                <a:latin typeface="Calibri"/>
                <a:ea typeface="Calibri"/>
                <a:cs typeface="Arial"/>
              </a:rPr>
              <a:t>) in your initial application. </a:t>
            </a:r>
            <a:endParaRPr lang="en-GB">
              <a:latin typeface="Calibri"/>
              <a:ea typeface="Calibri" panose="020F0502020204030204"/>
              <a:cs typeface="Calibri" panose="020F0502020204030204"/>
            </a:endParaRPr>
          </a:p>
          <a:p>
            <a:pPr marL="0" indent="0">
              <a:buNone/>
            </a:pPr>
            <a:r>
              <a:rPr lang="en-GB" sz="1700" dirty="0">
                <a:latin typeface="Calibri"/>
                <a:ea typeface="Calibri"/>
                <a:cs typeface="Arial"/>
              </a:rPr>
              <a:t>The earlier we know about your specific needs, the earlier we can get support in place. </a:t>
            </a:r>
            <a:r>
              <a:rPr lang="en-GB" sz="1700" u="sng" dirty="0">
                <a:latin typeface="Calibri"/>
                <a:ea typeface="Calibri"/>
                <a:cs typeface="Arial"/>
              </a:rPr>
              <a:t>I</a:t>
            </a:r>
            <a:r>
              <a:rPr lang="en-GB" sz="1800" u="sng" dirty="0">
                <a:latin typeface="Calibri"/>
                <a:ea typeface="Calibri"/>
                <a:cs typeface="Arial"/>
              </a:rPr>
              <a:t>f you still need to inform us, please complete the relevant forms below</a:t>
            </a:r>
            <a:r>
              <a:rPr lang="en-GB" sz="1800" dirty="0">
                <a:latin typeface="Calibri"/>
                <a:ea typeface="Calibri"/>
                <a:cs typeface="Arial"/>
              </a:rPr>
              <a:t>:</a:t>
            </a:r>
            <a:endParaRPr lang="en-US" sz="1800">
              <a:latin typeface="Calibri"/>
              <a:ea typeface="Calibri"/>
              <a:cs typeface="Arial"/>
            </a:endParaRPr>
          </a:p>
          <a:p>
            <a:pPr marL="0" indent="0">
              <a:buNone/>
            </a:pPr>
            <a:endParaRPr lang="en-GB" sz="1800" dirty="0">
              <a:latin typeface="Calibri"/>
              <a:ea typeface="Calibri"/>
              <a:cs typeface="Arial"/>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5"/>
              </a:rPr>
              <a:t>UCC Learning Difficulty questionnaire</a:t>
            </a:r>
            <a:endParaRPr lang="en-GB">
              <a:latin typeface="Calibri"/>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6"/>
              </a:rPr>
              <a:t>UCC Medical Condition questionnaire</a:t>
            </a:r>
            <a:endParaRPr lang="en-GB">
              <a:latin typeface="Calibri"/>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975418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The UCC Accessibility Officer can assist all UCC students who have disclosed either a Specific Learning Difficulty of Medical Condition and inform you of the support that you might be entitled to either as Reasonable Adjustments or as support from the Disabled Students Allowance (DSA).</a:t>
            </a:r>
            <a:endParaRPr lang="en-US" sz="2400" dirty="0">
              <a:latin typeface="Calibri"/>
              <a:ea typeface="Calibri"/>
              <a:cs typeface="Calibri"/>
            </a:endParaRPr>
          </a:p>
          <a:p>
            <a:r>
              <a:rPr lang="en-GB" sz="2400" dirty="0">
                <a:latin typeface="Calibri"/>
                <a:ea typeface="Calibri"/>
                <a:cs typeface="Arial"/>
              </a:rPr>
              <a:t>The Accessibility Officer can also support students through the DSA application process and assist in the creation of individual Medical Plans and Personal Emergency Evacuation Plans where required. </a:t>
            </a:r>
            <a:endParaRPr lang="en-GB" sz="2400" dirty="0">
              <a:latin typeface="Calibri"/>
              <a:ea typeface="Calibri"/>
              <a:cs typeface="Calibri"/>
            </a:endParaRPr>
          </a:p>
          <a:p>
            <a:r>
              <a:rPr lang="en-GB" sz="2400" dirty="0">
                <a:latin typeface="Calibri"/>
                <a:ea typeface="Calibri"/>
                <a:cs typeface="Arial"/>
              </a:rPr>
              <a:t>You can contact the Accessibility Officer who is based in UCC Academic Services in room HE104, or on 01206 712613, or emailing </a:t>
            </a:r>
            <a:r>
              <a:rPr lang="en-GB" sz="2400" dirty="0">
                <a:latin typeface="Calibri"/>
                <a:ea typeface="Calibri"/>
                <a:cs typeface="Arial"/>
                <a:hlinkClick r:id="rId5"/>
              </a:rPr>
              <a:t>uccsupport@colchester.ac.uk</a:t>
            </a:r>
            <a:endParaRPr lang="en-GB" sz="2400" dirty="0">
              <a:latin typeface="Calibri"/>
              <a:ea typeface="Calibri"/>
              <a:cs typeface="Calibri"/>
            </a:endParaRPr>
          </a:p>
          <a:p>
            <a:r>
              <a:rPr lang="en-GB" sz="2400" dirty="0">
                <a:latin typeface="Calibri"/>
                <a:ea typeface="Calibri"/>
                <a:cs typeface="Arial"/>
              </a:rPr>
              <a:t>Further details can be found in the </a:t>
            </a:r>
            <a:r>
              <a:rPr lang="en-GB" sz="2400" dirty="0">
                <a:solidFill>
                  <a:srgbClr val="0563C1"/>
                </a:solidFill>
                <a:latin typeface="Calibri"/>
                <a:ea typeface="Calibri"/>
                <a:cs typeface="Arial"/>
                <a:hlinkClick r:id="rId6"/>
              </a:rPr>
              <a:t>UCC Code of Practice on Learning Support and Reasonable Adjustment</a:t>
            </a:r>
            <a:r>
              <a:rPr lang="en-GB" sz="2400" dirty="0">
                <a:solidFill>
                  <a:srgbClr val="000000"/>
                </a:solidFill>
                <a:latin typeface="Calibri"/>
                <a:ea typeface="Calibri"/>
                <a:cs typeface="Arial"/>
              </a:rPr>
              <a:t>. </a:t>
            </a:r>
            <a:endParaRPr lang="en-GB" sz="2400" dirty="0">
              <a:latin typeface="Calibri"/>
              <a:ea typeface="Calibri"/>
              <a:cs typeface="Calibri"/>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3358614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If you suspect you may have </a:t>
            </a:r>
            <a:r>
              <a:rPr lang="en-GB" sz="2400" b="1" u="sng" dirty="0">
                <a:latin typeface="Calibri"/>
                <a:ea typeface="Calibri"/>
                <a:cs typeface="Arial"/>
              </a:rPr>
              <a:t>dyslexia</a:t>
            </a:r>
            <a:r>
              <a:rPr lang="en-GB" sz="2400" b="1" dirty="0">
                <a:latin typeface="Calibri"/>
                <a:ea typeface="Calibri"/>
                <a:cs typeface="Arial"/>
              </a:rPr>
              <a:t> but have not been formally diagnosed, UCC offers support to those who wish to investigate or gain a formal diagnosis for dyslexia.</a:t>
            </a:r>
            <a:endParaRPr lang="en-US" sz="2400" b="1">
              <a:latin typeface="Calibri"/>
              <a:ea typeface="Calibri"/>
              <a:cs typeface="Calibri"/>
            </a:endParaRPr>
          </a:p>
          <a:p>
            <a:r>
              <a:rPr lang="en-GB" sz="2400" dirty="0">
                <a:latin typeface="Calibri"/>
                <a:ea typeface="Calibri"/>
                <a:cs typeface="Arial"/>
              </a:rPr>
              <a:t>Please contact the Accessibility Officer in UCC Academic Services or refer to the</a:t>
            </a:r>
            <a:r>
              <a:rPr lang="en-GB" sz="2400" dirty="0">
                <a:solidFill>
                  <a:srgbClr val="000000"/>
                </a:solidFill>
                <a:latin typeface="Calibri"/>
                <a:ea typeface="Calibri"/>
                <a:cs typeface="Arial"/>
              </a:rPr>
              <a:t> Reasonable Adjustment section of the </a:t>
            </a:r>
            <a:r>
              <a:rPr lang="en-GB" sz="2400" dirty="0">
                <a:solidFill>
                  <a:srgbClr val="000000"/>
                </a:solidFill>
                <a:latin typeface="Calibri"/>
                <a:ea typeface="Calibri"/>
                <a:cs typeface="Arial"/>
                <a:hlinkClick r:id="rId5"/>
              </a:rPr>
              <a:t>UCC Academic Services Moodle</a:t>
            </a:r>
            <a:r>
              <a:rPr lang="en-GB" sz="2400" dirty="0">
                <a:solidFill>
                  <a:srgbClr val="000000"/>
                </a:solidFill>
                <a:latin typeface="Calibri"/>
                <a:ea typeface="Calibri"/>
                <a:cs typeface="Arial"/>
              </a:rPr>
              <a:t> page. </a:t>
            </a:r>
            <a:endParaRPr lang="en-GB" sz="2400" dirty="0">
              <a:latin typeface="Calibri"/>
            </a:endParaRPr>
          </a:p>
          <a:p>
            <a:pPr marL="0" indent="0">
              <a:buNone/>
            </a:pPr>
            <a:endParaRPr lang="en-GB" sz="2400" b="1" dirty="0">
              <a:latin typeface="Calibri"/>
              <a:ea typeface="Calibri"/>
              <a:cs typeface="Arial"/>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1960592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5: Smart Assessor</a:t>
            </a:r>
            <a:endParaRPr lang="en-GB" dirty="0">
              <a:ea typeface="Calibri Light"/>
              <a:cs typeface="Calibri Light"/>
            </a:endParaRP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807921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50DFD-0BAB-4141-0D13-BF3355F00D5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41BEC57-7BD8-FC4D-E2D2-97BBA622045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310CFBF-52CE-0A59-0AF3-7ED37784A983}"/>
              </a:ext>
            </a:extLst>
          </p:cNvPr>
          <p:cNvPicPr>
            <a:picLocks noChangeAspect="1"/>
          </p:cNvPicPr>
          <p:nvPr/>
        </p:nvPicPr>
        <p:blipFill>
          <a:blip r:embed="rId2"/>
          <a:stretch>
            <a:fillRect/>
          </a:stretch>
        </p:blipFill>
        <p:spPr>
          <a:xfrm>
            <a:off x="197069" y="0"/>
            <a:ext cx="11797862" cy="6858000"/>
          </a:xfrm>
          <a:prstGeom prst="rect">
            <a:avLst/>
          </a:prstGeom>
        </p:spPr>
      </p:pic>
    </p:spTree>
    <p:extLst>
      <p:ext uri="{BB962C8B-B14F-4D97-AF65-F5344CB8AC3E}">
        <p14:creationId xmlns:p14="http://schemas.microsoft.com/office/powerpoint/2010/main" val="1660847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16005-2E82-5C05-D918-4762CD779DE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CD984A0-4329-0BC0-5F3F-8C34235A6A8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8AFAFF3-CC93-8EDD-20E6-7090ED2E827B}"/>
              </a:ext>
            </a:extLst>
          </p:cNvPr>
          <p:cNvPicPr>
            <a:picLocks noChangeAspect="1"/>
          </p:cNvPicPr>
          <p:nvPr/>
        </p:nvPicPr>
        <p:blipFill>
          <a:blip r:embed="rId2"/>
          <a:stretch>
            <a:fillRect/>
          </a:stretch>
        </p:blipFill>
        <p:spPr>
          <a:xfrm>
            <a:off x="0" y="17814"/>
            <a:ext cx="12192000" cy="6822371"/>
          </a:xfrm>
          <a:prstGeom prst="rect">
            <a:avLst/>
          </a:prstGeom>
        </p:spPr>
      </p:pic>
    </p:spTree>
    <p:extLst>
      <p:ext uri="{BB962C8B-B14F-4D97-AF65-F5344CB8AC3E}">
        <p14:creationId xmlns:p14="http://schemas.microsoft.com/office/powerpoint/2010/main" val="3279899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116627" y="-720732"/>
            <a:ext cx="10515600" cy="2852737"/>
          </a:xfrm>
        </p:spPr>
        <p:txBody>
          <a:bodyPr>
            <a:normAutofit/>
          </a:bodyPr>
          <a:lstStyle/>
          <a:p>
            <a:r>
              <a:rPr lang="en-GB" sz="4400" b="1" dirty="0">
                <a:cs typeface="Calibri Light"/>
              </a:rPr>
              <a:t>Part 1: Introduction</a:t>
            </a:r>
            <a:endParaRPr lang="en-GB" sz="4400" b="1" dirty="0"/>
          </a:p>
        </p:txBody>
      </p:sp>
      <p:sp>
        <p:nvSpPr>
          <p:cNvPr id="5" name="Text Placeholder 4">
            <a:extLst>
              <a:ext uri="{FF2B5EF4-FFF2-40B4-BE49-F238E27FC236}">
                <a16:creationId xmlns:a16="http://schemas.microsoft.com/office/drawing/2014/main" id="{EB14DE87-CB67-FA90-4107-D59786C314E7}"/>
              </a:ext>
            </a:extLst>
          </p:cNvPr>
          <p:cNvSpPr>
            <a:spLocks noGrp="1"/>
          </p:cNvSpPr>
          <p:nvPr>
            <p:ph type="body" idx="1"/>
          </p:nvPr>
        </p:nvSpPr>
        <p:spPr>
          <a:xfrm>
            <a:off x="188707" y="2431140"/>
            <a:ext cx="11290740" cy="2472354"/>
          </a:xfrm>
        </p:spPr>
        <p:txBody>
          <a:bodyPr>
            <a:normAutofit/>
          </a:bodyPr>
          <a:lstStyle/>
          <a:p>
            <a:pPr algn="ctr"/>
            <a:r>
              <a:rPr lang="en-GB" sz="3200" b="1" dirty="0">
                <a:solidFill>
                  <a:schemeClr val="tx1"/>
                </a:solidFill>
              </a:rPr>
              <a:t>Let’s get to know each other. </a:t>
            </a:r>
          </a:p>
          <a:p>
            <a:pPr algn="ctr"/>
            <a:r>
              <a:rPr lang="en-GB" sz="3200" b="1" dirty="0">
                <a:solidFill>
                  <a:schemeClr val="tx1"/>
                </a:solidFill>
              </a:rPr>
              <a:t>2 truths &amp; 1 lie</a:t>
            </a:r>
          </a:p>
        </p:txBody>
      </p:sp>
      <p:pic>
        <p:nvPicPr>
          <p:cNvPr id="10" name="Picture 9" descr="A red stamp with text&#10;&#10;AI-generated content may be incorrect.">
            <a:extLst>
              <a:ext uri="{FF2B5EF4-FFF2-40B4-BE49-F238E27FC236}">
                <a16:creationId xmlns:a16="http://schemas.microsoft.com/office/drawing/2014/main" id="{142AEFCE-606B-B584-624D-F29E6207074F}"/>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34483" y="1369382"/>
            <a:ext cx="1883676" cy="1324459"/>
          </a:xfrm>
          <a:prstGeom prst="rect">
            <a:avLst/>
          </a:prstGeom>
        </p:spPr>
      </p:pic>
      <p:pic>
        <p:nvPicPr>
          <p:cNvPr id="4" name="Picture 3" descr="A yellow smiley face pointing at a light bulb&#10;&#10;AI-generated content may be incorrect.">
            <a:extLst>
              <a:ext uri="{FF2B5EF4-FFF2-40B4-BE49-F238E27FC236}">
                <a16:creationId xmlns:a16="http://schemas.microsoft.com/office/drawing/2014/main" id="{2A82EEC6-1FD3-C699-198E-A6E6AF909C5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55420" y="2956497"/>
            <a:ext cx="2914018" cy="2914018"/>
          </a:xfrm>
          <a:prstGeom prst="rect">
            <a:avLst/>
          </a:prstGeom>
        </p:spPr>
      </p:pic>
    </p:spTree>
    <p:extLst>
      <p:ext uri="{BB962C8B-B14F-4D97-AF65-F5344CB8AC3E}">
        <p14:creationId xmlns:p14="http://schemas.microsoft.com/office/powerpoint/2010/main" val="3808617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5302E-BB34-C3CD-04BE-C32B4BC6A67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7EA6998-5DB5-419D-BCD2-053A90E3FB7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273E60F-97AD-EEF7-0770-F7ABFEC9FFCA}"/>
              </a:ext>
            </a:extLst>
          </p:cNvPr>
          <p:cNvPicPr>
            <a:picLocks noChangeAspect="1"/>
          </p:cNvPicPr>
          <p:nvPr/>
        </p:nvPicPr>
        <p:blipFill>
          <a:blip r:embed="rId2"/>
          <a:stretch>
            <a:fillRect/>
          </a:stretch>
        </p:blipFill>
        <p:spPr>
          <a:xfrm>
            <a:off x="0" y="351408"/>
            <a:ext cx="12192000" cy="6155184"/>
          </a:xfrm>
          <a:prstGeom prst="rect">
            <a:avLst/>
          </a:prstGeom>
        </p:spPr>
      </p:pic>
    </p:spTree>
    <p:extLst>
      <p:ext uri="{BB962C8B-B14F-4D97-AF65-F5344CB8AC3E}">
        <p14:creationId xmlns:p14="http://schemas.microsoft.com/office/powerpoint/2010/main" val="1859656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D05A-3AFB-0509-7A9E-66FE1C34578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D88D598-500D-7682-99AF-A6A49FC5A65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B3D5752-BE1D-A4F0-EA22-48AAD9E19F06}"/>
              </a:ext>
            </a:extLst>
          </p:cNvPr>
          <p:cNvPicPr>
            <a:picLocks noChangeAspect="1"/>
          </p:cNvPicPr>
          <p:nvPr/>
        </p:nvPicPr>
        <p:blipFill>
          <a:blip r:embed="rId2"/>
          <a:stretch>
            <a:fillRect/>
          </a:stretch>
        </p:blipFill>
        <p:spPr>
          <a:xfrm>
            <a:off x="0" y="327115"/>
            <a:ext cx="12192000" cy="6203769"/>
          </a:xfrm>
          <a:prstGeom prst="rect">
            <a:avLst/>
          </a:prstGeom>
        </p:spPr>
      </p:pic>
    </p:spTree>
    <p:extLst>
      <p:ext uri="{BB962C8B-B14F-4D97-AF65-F5344CB8AC3E}">
        <p14:creationId xmlns:p14="http://schemas.microsoft.com/office/powerpoint/2010/main" val="2631316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Off the job learning (OTJ)</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144855" y="1520826"/>
            <a:ext cx="11916517" cy="29063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Each apprenticeship standard has their own minimum required off the job hours for the duration of the apprenticeship.  </a:t>
            </a:r>
          </a:p>
          <a:p>
            <a:pPr marL="0" indent="0">
              <a:buNone/>
            </a:pPr>
            <a:endParaRPr lang="en-GB" sz="2000" dirty="0"/>
          </a:p>
          <a:p>
            <a:pPr marL="0" indent="0">
              <a:buNone/>
            </a:pPr>
            <a:r>
              <a:rPr lang="en-GB" sz="2000" dirty="0"/>
              <a:t>On average apprentices will complete 6 hours per week of new learning, training and development – these hours are to be logged as OTJ on Smart Assessor. </a:t>
            </a:r>
          </a:p>
          <a:p>
            <a:pPr marL="0" indent="0">
              <a:buNone/>
            </a:pPr>
            <a:endParaRPr lang="en-GB" sz="2000" dirty="0"/>
          </a:p>
          <a:p>
            <a:pPr marL="0" indent="0">
              <a:buNone/>
            </a:pPr>
            <a:r>
              <a:rPr lang="en-GB" sz="2000" dirty="0"/>
              <a:t>Please refer to your Training/Delivery Plan and Smart Assessor for your expected hours. </a:t>
            </a:r>
          </a:p>
          <a:p>
            <a:pPr marL="0" indent="0">
              <a:buNone/>
            </a:pPr>
            <a:endParaRPr lang="en-GB" sz="2000" dirty="0"/>
          </a:p>
          <a:p>
            <a:pPr marL="0" indent="0">
              <a:buNone/>
            </a:pPr>
            <a:r>
              <a:rPr lang="en-GB" sz="2000" dirty="0"/>
              <a:t>We </a:t>
            </a:r>
            <a:r>
              <a:rPr lang="en-GB" sz="2000" b="1" u="sng" dirty="0"/>
              <a:t>must</a:t>
            </a:r>
            <a:r>
              <a:rPr lang="en-GB" sz="2000" dirty="0"/>
              <a:t> see evidence of active monthly learning – failure to comply with this puts apprenticeship funding at risk. </a:t>
            </a:r>
          </a:p>
          <a:p>
            <a:endParaRPr lang="en-GB" sz="2000" dirty="0">
              <a:latin typeface="Calibri" panose="020F0502020204030204"/>
              <a:cs typeface="Arial"/>
            </a:endParaRPr>
          </a:p>
          <a:p>
            <a:endParaRPr lang="en-US" sz="2400" dirty="0">
              <a:latin typeface="Calibri" panose="020F0502020204030204"/>
              <a:cs typeface="Calibri" panose="020F0502020204030204"/>
            </a:endParaRPr>
          </a:p>
          <a:p>
            <a:endParaRPr lang="en-US" sz="1800" dirty="0">
              <a:latin typeface="Arial"/>
              <a:cs typeface="Arial"/>
            </a:endParaRPr>
          </a:p>
          <a:p>
            <a:endParaRPr lang="en-GB" sz="2400" dirty="0">
              <a:cs typeface="Calibri" panose="020F0502020204030204"/>
            </a:endParaRPr>
          </a:p>
        </p:txBody>
      </p:sp>
      <p:graphicFrame>
        <p:nvGraphicFramePr>
          <p:cNvPr id="6" name="Content Placeholder 2">
            <a:extLst>
              <a:ext uri="{FF2B5EF4-FFF2-40B4-BE49-F238E27FC236}">
                <a16:creationId xmlns:a16="http://schemas.microsoft.com/office/drawing/2014/main" id="{6E34697C-A503-438A-F319-8AB12D308BA9}"/>
              </a:ext>
            </a:extLst>
          </p:cNvPr>
          <p:cNvGraphicFramePr>
            <a:graphicFrameLocks/>
          </p:cNvGraphicFramePr>
          <p:nvPr>
            <p:extLst>
              <p:ext uri="{D42A27DB-BD31-4B8C-83A1-F6EECF244321}">
                <p14:modId xmlns:p14="http://schemas.microsoft.com/office/powerpoint/2010/main" val="120990282"/>
              </p:ext>
            </p:extLst>
          </p:nvPr>
        </p:nvGraphicFramePr>
        <p:xfrm>
          <a:off x="881320" y="1351230"/>
          <a:ext cx="9181289"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5121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C1A75-F231-A57B-BC15-3966648B7B2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905522-6306-6AA6-9E6D-FF35C2BFECE8}"/>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E6B149C-29CA-8373-B94F-D8A22C6AB694}"/>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EF00BE3-6478-DDD0-F5C9-C089AEAF7C7D}"/>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88E47601-3B1A-62D6-8153-AB0525AE48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6B82C392-E4C3-2AEB-3856-A52102939D73}"/>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Off the job learning (OTJ)</a:t>
            </a:r>
          </a:p>
          <a:p>
            <a:endParaRPr lang="en-GB" dirty="0">
              <a:cs typeface="Calibri Light"/>
            </a:endParaRPr>
          </a:p>
        </p:txBody>
      </p:sp>
      <p:sp>
        <p:nvSpPr>
          <p:cNvPr id="4" name="Content Placeholder 3">
            <a:extLst>
              <a:ext uri="{FF2B5EF4-FFF2-40B4-BE49-F238E27FC236}">
                <a16:creationId xmlns:a16="http://schemas.microsoft.com/office/drawing/2014/main" id="{52C8C332-53B3-A70C-CDC0-2A0C2F9D1560}"/>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03DDB7A9-01C8-4FE7-0CB8-D850A8092C2C}"/>
              </a:ext>
            </a:extLst>
          </p:cNvPr>
          <p:cNvSpPr>
            <a:spLocks noGrp="1"/>
          </p:cNvSpPr>
          <p:nvPr/>
        </p:nvSpPr>
        <p:spPr>
          <a:xfrm>
            <a:off x="316660" y="1416700"/>
            <a:ext cx="11500239" cy="24962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latin typeface="Calibri" panose="020F0502020204030204"/>
                <a:cs typeface="Arial"/>
              </a:rPr>
              <a:t>As part of your apprenticeship, we will use OTJ learning as part of your study journey. </a:t>
            </a:r>
          </a:p>
          <a:p>
            <a:pPr marL="0" indent="0">
              <a:buNone/>
            </a:pPr>
            <a:endParaRPr lang="en-GB" sz="2000" dirty="0">
              <a:latin typeface="Calibri" panose="020F0502020204030204"/>
              <a:cs typeface="Arial"/>
            </a:endParaRPr>
          </a:p>
          <a:p>
            <a:pPr marL="0" indent="0">
              <a:buNone/>
            </a:pPr>
            <a:r>
              <a:rPr lang="en-GB" sz="2000" dirty="0">
                <a:latin typeface="Calibri" panose="020F0502020204030204"/>
                <a:cs typeface="Arial"/>
              </a:rPr>
              <a:t>After every session you will be allocated time to record some of the key information or take aways from the session. You will then be able to record this in the OTJ section, this will allow a trail of academic development. </a:t>
            </a:r>
          </a:p>
          <a:p>
            <a:pPr marL="0" indent="0">
              <a:buNone/>
            </a:pPr>
            <a:endParaRPr lang="en-GB" sz="2000" dirty="0">
              <a:latin typeface="Calibri" panose="020F0502020204030204"/>
              <a:cs typeface="Arial"/>
            </a:endParaRPr>
          </a:p>
          <a:p>
            <a:pPr marL="0" indent="0">
              <a:buNone/>
            </a:pPr>
            <a:r>
              <a:rPr lang="en-GB" sz="2000" dirty="0">
                <a:latin typeface="Calibri" panose="020F0502020204030204"/>
                <a:cs typeface="Arial"/>
              </a:rPr>
              <a:t>As part of your professional development, you will need fortnightly check in’s with your subject specialist mentor. This would be opportunities to track and monitor your development from a vocational perspective. </a:t>
            </a:r>
          </a:p>
          <a:p>
            <a:pPr marL="0" indent="0">
              <a:buNone/>
            </a:pPr>
            <a:endParaRPr lang="en-GB" sz="2000" dirty="0">
              <a:latin typeface="Calibri" panose="020F0502020204030204"/>
              <a:cs typeface="Arial"/>
            </a:endParaRPr>
          </a:p>
          <a:p>
            <a:pPr marL="0" indent="0">
              <a:buNone/>
            </a:pPr>
            <a:r>
              <a:rPr lang="en-GB" sz="2000" dirty="0">
                <a:latin typeface="Calibri" panose="020F0502020204030204"/>
                <a:cs typeface="Arial"/>
              </a:rPr>
              <a:t>I would advise logging this on the subject specialist mentor sheet and then adding this information on Smart assessor during your allocated time in session. </a:t>
            </a:r>
          </a:p>
          <a:p>
            <a:endParaRPr lang="en-US" sz="2400" dirty="0">
              <a:latin typeface="Calibri" panose="020F0502020204030204"/>
              <a:cs typeface="Calibri" panose="020F0502020204030204"/>
            </a:endParaRPr>
          </a:p>
          <a:p>
            <a:endParaRPr lang="en-US" sz="1800" dirty="0">
              <a:latin typeface="Arial"/>
              <a:cs typeface="Arial"/>
            </a:endParaRPr>
          </a:p>
          <a:p>
            <a:endParaRPr lang="en-GB" sz="2400" dirty="0">
              <a:cs typeface="Calibri" panose="020F0502020204030204"/>
            </a:endParaRPr>
          </a:p>
        </p:txBody>
      </p:sp>
    </p:spTree>
    <p:extLst>
      <p:ext uri="{BB962C8B-B14F-4D97-AF65-F5344CB8AC3E}">
        <p14:creationId xmlns:p14="http://schemas.microsoft.com/office/powerpoint/2010/main" val="987181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EDCE9-9004-926F-B035-AAEE28F83CC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BCAD1CC-D5A4-8DEA-1A5A-2733E6039701}"/>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F38015A-5D60-9DDB-8341-6B01BEF6746A}"/>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0646619-48A2-9FA3-471E-D006CB17DC3F}"/>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C0C9F025-35FE-1690-83F2-1053C8437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5FC67757-E41B-0EC9-2BA7-4C4D817A78B5}"/>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Representatives</a:t>
            </a:r>
          </a:p>
          <a:p>
            <a:endParaRPr lang="en-GB" dirty="0">
              <a:cs typeface="Calibri Light"/>
            </a:endParaRPr>
          </a:p>
        </p:txBody>
      </p:sp>
      <p:sp>
        <p:nvSpPr>
          <p:cNvPr id="4" name="Content Placeholder 3">
            <a:extLst>
              <a:ext uri="{FF2B5EF4-FFF2-40B4-BE49-F238E27FC236}">
                <a16:creationId xmlns:a16="http://schemas.microsoft.com/office/drawing/2014/main" id="{B3916886-34AE-99A2-1460-EE3ED37183F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D9A067E4-63DA-DD0B-7818-0BB0F6D34706}"/>
              </a:ext>
            </a:extLst>
          </p:cNvPr>
          <p:cNvSpPr>
            <a:spLocks noGrp="1"/>
          </p:cNvSpPr>
          <p:nvPr/>
        </p:nvSpPr>
        <p:spPr>
          <a:xfrm>
            <a:off x="5138057" y="1520825"/>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rPr>
              <a:t>Student</a:t>
            </a:r>
            <a:r>
              <a:rPr lang="en-GB" sz="2400">
                <a:latin typeface="Calibri"/>
                <a:cs typeface="Arial"/>
              </a:rPr>
              <a:t> reps are vital in enhancing the student experience and we welcome nominations from your cohort to represent your fellow peers. This is an opportunity to not only share what is brilliant about your course and UCC, but also an opportunity to make positive changes too.  </a:t>
            </a:r>
          </a:p>
          <a:p>
            <a:pPr marL="0" indent="0">
              <a:buNone/>
            </a:pPr>
            <a:endParaRPr lang="en-GB" sz="2400" dirty="0">
              <a:latin typeface="Calibri"/>
              <a:cs typeface="Arial"/>
            </a:endParaRPr>
          </a:p>
          <a:p>
            <a:r>
              <a:rPr lang="en-GB" sz="2400">
                <a:cs typeface="Arial"/>
              </a:rPr>
              <a:t>In the next few weeks, you will be asked to nominate a class rep who is able to attend a couple of meetings per semester and work with our Student Engagement Officer. This is a fantastic opportunity to share on your CV!</a:t>
            </a:r>
            <a:endParaRPr lang="en-GB" sz="2400" dirty="0">
              <a:cs typeface="Arial"/>
            </a:endParaRPr>
          </a:p>
          <a:p>
            <a:endParaRPr lang="en-GB" sz="2400" dirty="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cs typeface="Calibri" panose="020F0502020204030204"/>
            </a:endParaRPr>
          </a:p>
        </p:txBody>
      </p:sp>
      <p:pic>
        <p:nvPicPr>
          <p:cNvPr id="5" name="Picture 4" descr="A hand pointing at something&#10;&#10;Description automatically generated">
            <a:extLst>
              <a:ext uri="{FF2B5EF4-FFF2-40B4-BE49-F238E27FC236}">
                <a16:creationId xmlns:a16="http://schemas.microsoft.com/office/drawing/2014/main" id="{0F1DB695-A6B3-5D27-3462-DF1D20B24C45}"/>
              </a:ext>
            </a:extLst>
          </p:cNvPr>
          <p:cNvPicPr>
            <a:picLocks noChangeAspect="1"/>
          </p:cNvPicPr>
          <p:nvPr/>
        </p:nvPicPr>
        <p:blipFill>
          <a:blip r:embed="rId5"/>
          <a:stretch>
            <a:fillRect/>
          </a:stretch>
        </p:blipFill>
        <p:spPr>
          <a:xfrm>
            <a:off x="565835" y="2023011"/>
            <a:ext cx="4234988" cy="2822860"/>
          </a:xfrm>
          <a:prstGeom prst="rect">
            <a:avLst/>
          </a:prstGeom>
        </p:spPr>
      </p:pic>
    </p:spTree>
    <p:extLst>
      <p:ext uri="{BB962C8B-B14F-4D97-AF65-F5344CB8AC3E}">
        <p14:creationId xmlns:p14="http://schemas.microsoft.com/office/powerpoint/2010/main" val="1959065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Phase 2: Optional Information</a:t>
            </a:r>
          </a:p>
          <a:p>
            <a:endParaRPr lang="en-GB" dirty="0">
              <a:cs typeface="Calibri Light"/>
            </a:endParaRPr>
          </a:p>
        </p:txBody>
      </p:sp>
      <p:sp>
        <p:nvSpPr>
          <p:cNvPr id="4" name="Content Placeholder 3">
            <a:extLst>
              <a:ext uri="{FF2B5EF4-FFF2-40B4-BE49-F238E27FC236}">
                <a16:creationId xmlns:a16="http://schemas.microsoft.com/office/drawing/2014/main" id="{F9E77862-2EB8-EE3A-02B6-AC32785F5888}"/>
              </a:ext>
            </a:extLst>
          </p:cNvPr>
          <p:cNvSpPr>
            <a:spLocks noGrp="1"/>
          </p:cNvSpPr>
          <p:nvPr>
            <p:ph idx="1"/>
          </p:nvPr>
        </p:nvSpPr>
        <p:spPr>
          <a:xfrm>
            <a:off x="838200" y="1528456"/>
            <a:ext cx="10515600" cy="4648507"/>
          </a:xfrm>
        </p:spPr>
        <p:txBody>
          <a:bodyPr vert="horz" lIns="91440" tIns="45720" rIns="91440" bIns="45720" rtlCol="0" anchor="t">
            <a:normAutofit fontScale="92500" lnSpcReduction="10000"/>
          </a:bodyPr>
          <a:lstStyle/>
          <a:p>
            <a:r>
              <a:rPr lang="en-GB" sz="2200" b="1" dirty="0"/>
              <a:t>Attend 'drop in' support sessions on campus with Eliza Bebb</a:t>
            </a:r>
            <a:r>
              <a:rPr lang="en-GB" sz="2200" dirty="0"/>
              <a:t>. If you are feeling in need of a little more help with anything to do with being a student at UCC such as understanding how to use our IT systems or study support please drop into one of the following sessions:</a:t>
            </a:r>
          </a:p>
          <a:p>
            <a:pPr lvl="1"/>
            <a:r>
              <a:rPr lang="en-GB" sz="1900" b="1" dirty="0"/>
              <a:t>Monday 22nd September, 12-1pm, Room HE105</a:t>
            </a:r>
          </a:p>
          <a:p>
            <a:pPr lvl="1"/>
            <a:r>
              <a:rPr lang="en-GB" sz="1900" b="1" dirty="0"/>
              <a:t>Tuesday 23rd September, 1-2pm, Room HE105</a:t>
            </a:r>
          </a:p>
          <a:p>
            <a:pPr lvl="1"/>
            <a:r>
              <a:rPr lang="en-GB" sz="1900" b="1" dirty="0"/>
              <a:t>Wednesday 24th September, 12-1pm, Room HE105</a:t>
            </a:r>
          </a:p>
          <a:p>
            <a:pPr lvl="1"/>
            <a:r>
              <a:rPr lang="en-GB" sz="1900" b="1" dirty="0"/>
              <a:t>Thursday 25th September, 1-2pm, Room HE105.</a:t>
            </a:r>
          </a:p>
          <a:p>
            <a:r>
              <a:rPr lang="en-GB" sz="2200" b="1" dirty="0"/>
              <a:t>Drop into UCC Academic Services</a:t>
            </a:r>
            <a:r>
              <a:rPr lang="en-GB" sz="2200" dirty="0"/>
              <a:t> between 10am and 2:30pm any day for any other support. UCC Academic Services is your first point of contact for support with all academic aspects of your studies. They are here to help with your campus navigation, reasonable adjustments, coursework submissions, academic regulations, learning resources, financial help, transcripts, and more. Alternatively, you can reach the team by emailing </a:t>
            </a:r>
            <a:r>
              <a:rPr lang="en-GB" sz="2200" dirty="0">
                <a:hlinkClick r:id="rId5"/>
              </a:rPr>
              <a:t>uccacademicservices@colchester.ac.uk</a:t>
            </a:r>
            <a:r>
              <a:rPr lang="en-GB" sz="2200" dirty="0"/>
              <a:t> or by phoning (01206) 712613.</a:t>
            </a:r>
          </a:p>
          <a:p>
            <a:r>
              <a:rPr lang="en-GB" sz="2200" dirty="0"/>
              <a:t>Create electronic folders for each of your modules and save your module guides in these.  </a:t>
            </a:r>
          </a:p>
          <a:p>
            <a:r>
              <a:rPr lang="en-GB" sz="2200" dirty="0"/>
              <a:t>Set up a OneNote notebook for each of your modules.  </a:t>
            </a:r>
          </a:p>
          <a:p>
            <a:pPr marL="0" indent="0">
              <a:buNone/>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563103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6433044" y="2006621"/>
            <a:ext cx="4904510" cy="2852737"/>
          </a:xfrm>
        </p:spPr>
        <p:txBody>
          <a:bodyPr vert="horz" lIns="91440" tIns="45720" rIns="91440" bIns="45720" rtlCol="0" anchor="b">
            <a:noAutofit/>
          </a:bodyPr>
          <a:lstStyle/>
          <a:p>
            <a:r>
              <a:rPr lang="en-GB" sz="4800" dirty="0">
                <a:cs typeface="Calibri Light"/>
              </a:rPr>
              <a:t>Thank you and enjoy your journey at University Centre Colchester.</a:t>
            </a:r>
          </a:p>
        </p:txBody>
      </p:sp>
      <p:pic>
        <p:nvPicPr>
          <p:cNvPr id="4" name="Picture 3" descr="A person&amp;#39;s feet on a tile floor with words on it&#10;&#10;Description automatically generated">
            <a:extLst>
              <a:ext uri="{FF2B5EF4-FFF2-40B4-BE49-F238E27FC236}">
                <a16:creationId xmlns:a16="http://schemas.microsoft.com/office/drawing/2014/main" id="{653FD962-2B95-2303-4F7B-4A0B5352103D}"/>
              </a:ext>
            </a:extLst>
          </p:cNvPr>
          <p:cNvPicPr>
            <a:picLocks noChangeAspect="1"/>
          </p:cNvPicPr>
          <p:nvPr/>
        </p:nvPicPr>
        <p:blipFill>
          <a:blip r:embed="rId6"/>
          <a:stretch>
            <a:fillRect/>
          </a:stretch>
        </p:blipFill>
        <p:spPr>
          <a:xfrm>
            <a:off x="538349" y="1840449"/>
            <a:ext cx="5128160" cy="3434400"/>
          </a:xfrm>
          <a:prstGeom prst="rect">
            <a:avLst/>
          </a:prstGeom>
        </p:spPr>
      </p:pic>
    </p:spTree>
    <p:extLst>
      <p:ext uri="{BB962C8B-B14F-4D97-AF65-F5344CB8AC3E}">
        <p14:creationId xmlns:p14="http://schemas.microsoft.com/office/powerpoint/2010/main" val="1887785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Health and Safety</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1"/>
          </p:nvPr>
        </p:nvSpPr>
        <p:spPr>
          <a:xfrm>
            <a:off x="2465172" y="472266"/>
            <a:ext cx="4471087" cy="4864144"/>
          </a:xfrm>
        </p:spPr>
        <p:txBody>
          <a:bodyPr vert="horz" lIns="91440" tIns="45720" rIns="91440" bIns="45720" rtlCol="0" anchor="t">
            <a:normAutofit/>
          </a:bodyPr>
          <a:lstStyle/>
          <a:p>
            <a:pPr>
              <a:buFont typeface="Arial"/>
              <a:buChar char="•"/>
            </a:pPr>
            <a:endParaRPr lang="en-GB" sz="1600" dirty="0">
              <a:latin typeface="Arial" panose="020B0604020202020204" pitchFamily="34" charset="0"/>
              <a:cs typeface="Arial" panose="020B0604020202020204" pitchFamily="34" charset="0"/>
            </a:endParaRPr>
          </a:p>
          <a:p>
            <a:pPr>
              <a:buFont typeface="Arial"/>
              <a:buChar char="•"/>
            </a:pPr>
            <a:endParaRPr lang="en-GB" sz="1600" dirty="0">
              <a:latin typeface="Arial" panose="020B0604020202020204" pitchFamily="34" charset="0"/>
              <a:cs typeface="Arial" panose="020B0604020202020204" pitchFamily="34" charset="0"/>
            </a:endParaRPr>
          </a:p>
          <a:p>
            <a:pPr>
              <a:buFont typeface="Arial"/>
              <a:buChar char="•"/>
            </a:pPr>
            <a:endParaRPr lang="en-GB" sz="1600" dirty="0">
              <a:latin typeface="Arial" panose="020B0604020202020204" pitchFamily="34" charset="0"/>
              <a:cs typeface="Arial" panose="020B0604020202020204" pitchFamily="34" charset="0"/>
            </a:endParaRPr>
          </a:p>
          <a:p>
            <a:pPr>
              <a:buFont typeface="Arial"/>
              <a:buChar char="•"/>
            </a:pPr>
            <a:r>
              <a:rPr lang="en-GB" sz="1600" b="1" dirty="0">
                <a:latin typeface="Arial" panose="020B0604020202020204" pitchFamily="34" charset="0"/>
                <a:cs typeface="Arial" panose="020B0604020202020204" pitchFamily="34" charset="0"/>
              </a:rPr>
              <a:t>Important information:</a:t>
            </a:r>
          </a:p>
          <a:p>
            <a:pPr lvl="1">
              <a:buFont typeface="Arial"/>
              <a:buChar char="•"/>
            </a:pPr>
            <a:r>
              <a:rPr lang="en-GB" sz="1600" dirty="0">
                <a:latin typeface="Arial" panose="020B0604020202020204" pitchFamily="34" charset="0"/>
                <a:cs typeface="Arial" panose="020B0604020202020204" pitchFamily="34" charset="0"/>
              </a:rPr>
              <a:t>Toilets are located on this floor</a:t>
            </a:r>
          </a:p>
          <a:p>
            <a:pPr lvl="1">
              <a:buFont typeface="Arial"/>
              <a:buChar char="•"/>
            </a:pPr>
            <a:endParaRPr lang="en-GB" sz="1600" dirty="0">
              <a:highlight>
                <a:srgbClr val="FFFF00"/>
              </a:highlight>
              <a:latin typeface="Arial" panose="020B0604020202020204" pitchFamily="34" charset="0"/>
              <a:cs typeface="Arial" panose="020B0604020202020204" pitchFamily="34" charset="0"/>
            </a:endParaRPr>
          </a:p>
          <a:p>
            <a:pPr lvl="1">
              <a:buFont typeface="Arial"/>
              <a:buChar char="•"/>
            </a:pPr>
            <a:r>
              <a:rPr lang="en-GB" sz="1600" dirty="0">
                <a:latin typeface="Arial" panose="020B0604020202020204" pitchFamily="34" charset="0"/>
                <a:cs typeface="Arial" panose="020B0604020202020204" pitchFamily="34" charset="0"/>
              </a:rPr>
              <a:t>In the event of a fire, we will calmly evacuate the building to our nearest fire evacuation point.</a:t>
            </a:r>
          </a:p>
          <a:p>
            <a:pPr lvl="1">
              <a:buFont typeface="Arial"/>
              <a:buChar char="•"/>
            </a:pPr>
            <a:endParaRPr lang="en-GB" sz="1600" dirty="0">
              <a:latin typeface="Arial" panose="020B0604020202020204" pitchFamily="34" charset="0"/>
              <a:cs typeface="Arial" panose="020B0604020202020204" pitchFamily="34" charset="0"/>
            </a:endParaRPr>
          </a:p>
          <a:p>
            <a:pPr lvl="1">
              <a:buFont typeface="Arial"/>
              <a:buChar char="•"/>
            </a:pPr>
            <a:r>
              <a:rPr lang="en-GB" sz="1600" dirty="0">
                <a:latin typeface="Arial" panose="020B0604020202020204" pitchFamily="34" charset="0"/>
                <a:cs typeface="Arial" panose="020B0604020202020204" pitchFamily="34" charset="0"/>
              </a:rPr>
              <a:t>Food and drink in the rooms. </a:t>
            </a:r>
          </a:p>
          <a:p>
            <a:pPr lvl="1">
              <a:buFont typeface="Arial"/>
              <a:buChar char="•"/>
            </a:pPr>
            <a:endParaRPr lang="en-GB" sz="1600" dirty="0">
              <a:latin typeface="Arial" panose="020B0604020202020204" pitchFamily="34" charset="0"/>
              <a:cs typeface="Arial" panose="020B0604020202020204" pitchFamily="34" charset="0"/>
            </a:endParaRPr>
          </a:p>
          <a:p>
            <a:pPr lvl="1">
              <a:buFont typeface="Arial"/>
              <a:buChar char="•"/>
            </a:pPr>
            <a:r>
              <a:rPr lang="en-GB" sz="1600" dirty="0">
                <a:latin typeface="Arial" panose="020B0604020202020204" pitchFamily="34" charset="0"/>
                <a:cs typeface="Arial" panose="020B0604020202020204" pitchFamily="34" charset="0"/>
              </a:rPr>
              <a:t>Lanyards must always be on.</a:t>
            </a:r>
          </a:p>
          <a:p>
            <a:pPr lvl="1">
              <a:buFont typeface="Arial"/>
              <a:buChar char="•"/>
            </a:pPr>
            <a:endParaRPr lang="en-GB" sz="1600" dirty="0">
              <a:latin typeface="Arial" panose="020B0604020202020204" pitchFamily="34" charset="0"/>
              <a:cs typeface="Arial" panose="020B0604020202020204" pitchFamily="34" charset="0"/>
            </a:endParaRPr>
          </a:p>
          <a:p>
            <a:pPr lvl="1">
              <a:buFont typeface="Arial"/>
              <a:buChar char="•"/>
            </a:pPr>
            <a:r>
              <a:rPr lang="en-GB" sz="1600" dirty="0">
                <a:latin typeface="Arial" panose="020B0604020202020204" pitchFamily="34" charset="0"/>
                <a:cs typeface="Arial" panose="020B0604020202020204" pitchFamily="34" charset="0"/>
              </a:rPr>
              <a:t>Smoking and vaping only in the designate shelters outside.</a:t>
            </a:r>
          </a:p>
          <a:p>
            <a:pPr>
              <a:buFont typeface="Arial"/>
              <a:buChar char="•"/>
            </a:pPr>
            <a:endParaRPr lang="en-GB" sz="3000" dirty="0">
              <a:cs typeface="Arial"/>
            </a:endParaRPr>
          </a:p>
          <a:p>
            <a:pPr marL="0" indent="0">
              <a:buNone/>
            </a:pPr>
            <a:endParaRPr lang="en-GB" sz="1700" dirty="0">
              <a:cs typeface="Arial"/>
            </a:endParaRPr>
          </a:p>
          <a:p>
            <a:endParaRPr lang="en-GB" dirty="0">
              <a:cs typeface="Calibri"/>
            </a:endParaRPr>
          </a:p>
        </p:txBody>
      </p:sp>
      <p:sp>
        <p:nvSpPr>
          <p:cNvPr id="3" name="Content Placeholder 2">
            <a:extLst>
              <a:ext uri="{FF2B5EF4-FFF2-40B4-BE49-F238E27FC236}">
                <a16:creationId xmlns:a16="http://schemas.microsoft.com/office/drawing/2014/main" id="{DE02AC3F-5F1A-CD01-2638-931FFDEB53BA}"/>
              </a:ext>
            </a:extLst>
          </p:cNvPr>
          <p:cNvSpPr>
            <a:spLocks noGrp="1"/>
          </p:cNvSpPr>
          <p:nvPr>
            <p:ph sz="half" idx="2"/>
          </p:nvPr>
        </p:nvSpPr>
        <p:spPr>
          <a:xfrm>
            <a:off x="7315201" y="2010305"/>
            <a:ext cx="4625821" cy="1766215"/>
          </a:xfrm>
          <a:solidFill>
            <a:schemeClr val="accent2">
              <a:lumMod val="20000"/>
              <a:lumOff val="80000"/>
            </a:schemeClr>
          </a:solidFill>
        </p:spPr>
        <p:txBody>
          <a:bodyPr vert="horz" lIns="91440" tIns="45720" rIns="91440" bIns="45720" rtlCol="0" anchor="t">
            <a:normAutofit/>
          </a:bodyPr>
          <a:lstStyle/>
          <a:p>
            <a:pPr>
              <a:buFont typeface="Arial,Sans-Serif" panose="020B0604020202020204" pitchFamily="34" charset="0"/>
            </a:pPr>
            <a:r>
              <a:rPr lang="en-GB" sz="1800" dirty="0">
                <a:latin typeface="Arial" panose="020B0604020202020204" pitchFamily="34" charset="0"/>
                <a:cs typeface="Arial" panose="020B0604020202020204" pitchFamily="34" charset="0"/>
              </a:rPr>
              <a:t>You will view a more detailed health and safety presentation in the next phase of your induction. </a:t>
            </a:r>
            <a:endParaRPr lang="en-US" sz="1800" dirty="0">
              <a:latin typeface="Arial" panose="020B0604020202020204" pitchFamily="34" charset="0"/>
              <a:cs typeface="Arial" panose="020B0604020202020204" pitchFamily="34" charset="0"/>
            </a:endParaRPr>
          </a:p>
          <a:p>
            <a:pPr>
              <a:buFont typeface="Arial,Sans-Serif" panose="020B0604020202020204" pitchFamily="34" charset="0"/>
            </a:pPr>
            <a:r>
              <a:rPr lang="en-GB" sz="1800" dirty="0">
                <a:latin typeface="Arial" panose="020B0604020202020204" pitchFamily="34" charset="0"/>
                <a:cs typeface="Arial" panose="020B0604020202020204" pitchFamily="34" charset="0"/>
              </a:rPr>
              <a:t>Your course team will make you aware of any additional health and safety policies that relate to your specific course.</a:t>
            </a:r>
            <a:endParaRPr lang="en-US" sz="1800" dirty="0">
              <a:latin typeface="Arial" panose="020B0604020202020204" pitchFamily="34" charset="0"/>
              <a:cs typeface="Arial" panose="020B0604020202020204" pitchFamily="34" charset="0"/>
            </a:endParaRPr>
          </a:p>
          <a:p>
            <a:endParaRPr lang="en-GB" dirty="0">
              <a:cs typeface="Calibri"/>
            </a:endParaRPr>
          </a:p>
        </p:txBody>
      </p:sp>
      <p:pic>
        <p:nvPicPr>
          <p:cNvPr id="5" name="Picture 4" descr="A white letter in a circle&#10;&#10;Description automatically generated">
            <a:extLst>
              <a:ext uri="{FF2B5EF4-FFF2-40B4-BE49-F238E27FC236}">
                <a16:creationId xmlns:a16="http://schemas.microsoft.com/office/drawing/2014/main" id="{3138CC1E-2817-AB82-5CAB-DCC5467FC71D}"/>
              </a:ext>
            </a:extLst>
          </p:cNvPr>
          <p:cNvPicPr>
            <a:picLocks noChangeAspect="1"/>
          </p:cNvPicPr>
          <p:nvPr/>
        </p:nvPicPr>
        <p:blipFill>
          <a:blip r:embed="rId5"/>
          <a:stretch>
            <a:fillRect/>
          </a:stretch>
        </p:blipFill>
        <p:spPr>
          <a:xfrm>
            <a:off x="646670" y="2616102"/>
            <a:ext cx="1620795" cy="1620795"/>
          </a:xfrm>
          <a:prstGeom prst="rect">
            <a:avLst/>
          </a:prstGeom>
        </p:spPr>
      </p:pic>
    </p:spTree>
    <p:extLst>
      <p:ext uri="{BB962C8B-B14F-4D97-AF65-F5344CB8AC3E}">
        <p14:creationId xmlns:p14="http://schemas.microsoft.com/office/powerpoint/2010/main" val="1424587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2AB13-3C0B-FBED-839D-3FECB235CA61}"/>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7ECF63D-947A-4438-F392-970756BC686E}"/>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92B14BA-D0EC-A6AE-820F-0426409DE11A}"/>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93D9461-1B96-ADFC-0B8A-F688F4D28B02}"/>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F9CCC8A6-9EC2-7A8F-E4E7-46ADCABDE9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BC8213AC-92D7-24C0-6DD9-2EC41F72D669}"/>
              </a:ext>
            </a:extLst>
          </p:cNvPr>
          <p:cNvSpPr>
            <a:spLocks noGrp="1"/>
          </p:cNvSpPr>
          <p:nvPr>
            <p:ph type="title"/>
          </p:nvPr>
        </p:nvSpPr>
        <p:spPr/>
        <p:txBody>
          <a:bodyPr/>
          <a:lstStyle/>
          <a:p>
            <a:r>
              <a:rPr lang="en-GB" dirty="0">
                <a:solidFill>
                  <a:schemeClr val="bg1"/>
                </a:solidFill>
                <a:latin typeface="Calibri"/>
                <a:ea typeface="+mj-lt"/>
                <a:cs typeface="+mj-lt"/>
              </a:rPr>
              <a:t>Key Terms </a:t>
            </a:r>
          </a:p>
          <a:p>
            <a:endParaRPr lang="en-GB" dirty="0">
              <a:cs typeface="Calibri Light"/>
            </a:endParaRPr>
          </a:p>
        </p:txBody>
      </p:sp>
      <p:sp>
        <p:nvSpPr>
          <p:cNvPr id="4" name="Content Placeholder 3">
            <a:extLst>
              <a:ext uri="{FF2B5EF4-FFF2-40B4-BE49-F238E27FC236}">
                <a16:creationId xmlns:a16="http://schemas.microsoft.com/office/drawing/2014/main" id="{A1685B76-DD49-0E65-AD22-47FE91725882}"/>
              </a:ext>
            </a:extLst>
          </p:cNvPr>
          <p:cNvSpPr>
            <a:spLocks noGrp="1"/>
          </p:cNvSpPr>
          <p:nvPr>
            <p:ph sz="half" idx="1"/>
          </p:nvPr>
        </p:nvSpPr>
        <p:spPr>
          <a:xfrm>
            <a:off x="2465172" y="1548142"/>
            <a:ext cx="8498575" cy="3788267"/>
          </a:xfrm>
        </p:spPr>
        <p:txBody>
          <a:bodyPr vert="horz" lIns="91440" tIns="45720" rIns="91440" bIns="45720" rtlCol="0" anchor="t">
            <a:normAutofit/>
          </a:bodyPr>
          <a:lstStyle/>
          <a:p>
            <a:pPr>
              <a:buFont typeface="Arial"/>
              <a:buChar char="•"/>
            </a:pPr>
            <a:endParaRPr lang="en-GB" sz="3000" dirty="0">
              <a:cs typeface="Arial"/>
            </a:endParaRPr>
          </a:p>
          <a:p>
            <a:pPr marL="0" indent="0">
              <a:buNone/>
            </a:pPr>
            <a:endParaRPr lang="en-GB" sz="1700" dirty="0">
              <a:cs typeface="Arial"/>
            </a:endParaRPr>
          </a:p>
          <a:p>
            <a:endParaRPr lang="en-GB" dirty="0">
              <a:cs typeface="Calibri"/>
            </a:endParaRPr>
          </a:p>
        </p:txBody>
      </p:sp>
      <p:pic>
        <p:nvPicPr>
          <p:cNvPr id="5" name="Picture 4" descr="A white letter in a circle&#10;&#10;Description automatically generated">
            <a:extLst>
              <a:ext uri="{FF2B5EF4-FFF2-40B4-BE49-F238E27FC236}">
                <a16:creationId xmlns:a16="http://schemas.microsoft.com/office/drawing/2014/main" id="{55D19BD3-9F85-9E7C-7F40-F757026B97F5}"/>
              </a:ext>
            </a:extLst>
          </p:cNvPr>
          <p:cNvPicPr>
            <a:picLocks noChangeAspect="1"/>
          </p:cNvPicPr>
          <p:nvPr/>
        </p:nvPicPr>
        <p:blipFill>
          <a:blip r:embed="rId5"/>
          <a:stretch>
            <a:fillRect/>
          </a:stretch>
        </p:blipFill>
        <p:spPr>
          <a:xfrm>
            <a:off x="646670" y="2616102"/>
            <a:ext cx="1620795" cy="1620795"/>
          </a:xfrm>
          <a:prstGeom prst="rect">
            <a:avLst/>
          </a:prstGeom>
        </p:spPr>
      </p:pic>
      <p:sp>
        <p:nvSpPr>
          <p:cNvPr id="6" name="TextBox 5">
            <a:extLst>
              <a:ext uri="{FF2B5EF4-FFF2-40B4-BE49-F238E27FC236}">
                <a16:creationId xmlns:a16="http://schemas.microsoft.com/office/drawing/2014/main" id="{81E6142F-B613-0E35-0E12-EDFD53D1DAD7}"/>
              </a:ext>
            </a:extLst>
          </p:cNvPr>
          <p:cNvSpPr txBox="1"/>
          <p:nvPr/>
        </p:nvSpPr>
        <p:spPr>
          <a:xfrm>
            <a:off x="2267464" y="1367583"/>
            <a:ext cx="9592575" cy="4247317"/>
          </a:xfrm>
          <a:prstGeom prst="rect">
            <a:avLst/>
          </a:prstGeom>
          <a:noFill/>
        </p:spPr>
        <p:txBody>
          <a:bodyPr wrap="square" rtlCol="0">
            <a:spAutoFit/>
          </a:bodyPr>
          <a:lstStyle/>
          <a:p>
            <a:pPr fontAlgn="base"/>
            <a:r>
              <a:rPr lang="en-US" b="1" dirty="0">
                <a:latin typeface="Calibri" panose="020F0502020204030204" pitchFamily="34" charset="0"/>
              </a:rPr>
              <a:t>Important Key Terms/Abbreviations: </a:t>
            </a:r>
            <a:r>
              <a:rPr lang="en-US" dirty="0">
                <a:latin typeface="Calibri" panose="020F0502020204030204" pitchFamily="34" charset="0"/>
              </a:rPr>
              <a:t>​</a:t>
            </a:r>
          </a:p>
          <a:p>
            <a:pPr fontAlgn="base"/>
            <a:r>
              <a:rPr lang="en-US" b="1" dirty="0">
                <a:latin typeface="Calibri" panose="020F0502020204030204" pitchFamily="34" charset="0"/>
              </a:rPr>
              <a:t>Off the Job Training (OTJ) - </a:t>
            </a:r>
            <a:r>
              <a:rPr lang="en-US" dirty="0">
                <a:latin typeface="Calibri" panose="020F0502020204030204" pitchFamily="34" charset="0"/>
              </a:rPr>
              <a:t>Hours spent completing learning and development activities e.g., college attendance, new work-based training and online training.</a:t>
            </a:r>
            <a:r>
              <a:rPr lang="en-US" b="1" dirty="0">
                <a:latin typeface="Calibri" panose="020F0502020204030204" pitchFamily="34" charset="0"/>
              </a:rPr>
              <a:t> </a:t>
            </a:r>
            <a:r>
              <a:rPr lang="en-US" dirty="0">
                <a:latin typeface="Calibri" panose="020F0502020204030204" pitchFamily="34" charset="0"/>
              </a:rPr>
              <a:t>​(Of the job hours / off the job comments)</a:t>
            </a:r>
            <a:endParaRPr lang="en-US" dirty="0">
              <a:latin typeface="Arial" panose="020B0604020202020204" pitchFamily="34" charset="0"/>
            </a:endParaRPr>
          </a:p>
          <a:p>
            <a:pPr fontAlgn="base"/>
            <a:endParaRPr lang="en-US" dirty="0">
              <a:latin typeface="Arial" panose="020B0604020202020204" pitchFamily="34" charset="0"/>
            </a:endParaRPr>
          </a:p>
          <a:p>
            <a:pPr fontAlgn="base">
              <a:buFont typeface="Arial" panose="020B0604020202020204" pitchFamily="34" charset="0"/>
              <a:buChar char="•"/>
            </a:pPr>
            <a:r>
              <a:rPr lang="en-US" b="1" dirty="0">
                <a:latin typeface="Calibri" panose="020F0502020204030204" pitchFamily="34" charset="0"/>
              </a:rPr>
              <a:t>Knowledge, Skills and </a:t>
            </a:r>
            <a:r>
              <a:rPr lang="en-US" b="1" dirty="0" err="1">
                <a:latin typeface="Calibri" panose="020F0502020204030204" pitchFamily="34" charset="0"/>
              </a:rPr>
              <a:t>Behaviours</a:t>
            </a:r>
            <a:r>
              <a:rPr lang="en-US" b="1" dirty="0">
                <a:latin typeface="Calibri" panose="020F0502020204030204" pitchFamily="34" charset="0"/>
              </a:rPr>
              <a:t> (KSB's) - </a:t>
            </a:r>
            <a:r>
              <a:rPr lang="en-US" dirty="0">
                <a:latin typeface="Calibri" panose="020F0502020204030204" pitchFamily="34" charset="0"/>
              </a:rPr>
              <a:t>The criteria set out in the Apprenticeship Standard. ​</a:t>
            </a:r>
            <a:endParaRPr lang="en-US" dirty="0">
              <a:latin typeface="Arial" panose="020B0604020202020204" pitchFamily="34" charset="0"/>
            </a:endParaRPr>
          </a:p>
          <a:p>
            <a:pPr fontAlgn="base"/>
            <a:endParaRPr lang="en-US" dirty="0">
              <a:latin typeface="Arial" panose="020B0604020202020204" pitchFamily="34" charset="0"/>
            </a:endParaRPr>
          </a:p>
          <a:p>
            <a:pPr fontAlgn="base">
              <a:buFont typeface="Arial" panose="020B0604020202020204" pitchFamily="34" charset="0"/>
              <a:buChar char="•"/>
            </a:pPr>
            <a:r>
              <a:rPr lang="en-US" b="1" dirty="0">
                <a:latin typeface="Calibri" panose="020F0502020204030204" pitchFamily="34" charset="0"/>
              </a:rPr>
              <a:t>Gateway – </a:t>
            </a:r>
            <a:r>
              <a:rPr lang="en-US" dirty="0">
                <a:latin typeface="Calibri" panose="020F0502020204030204" pitchFamily="34" charset="0"/>
              </a:rPr>
              <a:t>The time in which you are ready for End-Point Assessment. You will be in gateway until you sit your End-Point Assessment. ​</a:t>
            </a:r>
          </a:p>
          <a:p>
            <a:pPr fontAlgn="base">
              <a:buFont typeface="Arial" panose="020B0604020202020204" pitchFamily="34" charset="0"/>
              <a:buChar char="•"/>
            </a:pPr>
            <a:endParaRPr lang="en-US" dirty="0">
              <a:latin typeface="Arial" panose="020B0604020202020204" pitchFamily="34" charset="0"/>
            </a:endParaRPr>
          </a:p>
          <a:p>
            <a:pPr fontAlgn="base">
              <a:buFont typeface="Arial" panose="020B0604020202020204" pitchFamily="34" charset="0"/>
              <a:buChar char="•"/>
            </a:pPr>
            <a:r>
              <a:rPr lang="en-US" b="1" dirty="0">
                <a:latin typeface="Calibri" panose="020F0502020204030204" pitchFamily="34" charset="0"/>
              </a:rPr>
              <a:t>End-Point Assessment (EPA) - </a:t>
            </a:r>
            <a:r>
              <a:rPr lang="en-US" dirty="0">
                <a:latin typeface="Calibri" panose="020F0502020204030204" pitchFamily="34" charset="0"/>
              </a:rPr>
              <a:t>The EPA is the final 'assessments' which test your KSB's and your work-based competency. You will be assessed against the knowledge, skills and behaviour criteria set out in your apprenticeship standard. The assessment is usually a minimum of 2 elements e.g., an observation or presentation and a professional discussion (all apprenticeship standards are slightly different). </a:t>
            </a:r>
            <a:endParaRPr lang="en-US" dirty="0">
              <a:latin typeface="Arial" panose="020B0604020202020204" pitchFamily="34" charset="0"/>
            </a:endParaRPr>
          </a:p>
          <a:p>
            <a:endParaRPr lang="en-GB" dirty="0"/>
          </a:p>
        </p:txBody>
      </p:sp>
    </p:spTree>
    <p:extLst>
      <p:ext uri="{BB962C8B-B14F-4D97-AF65-F5344CB8AC3E}">
        <p14:creationId xmlns:p14="http://schemas.microsoft.com/office/powerpoint/2010/main" val="3590434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6595A-CFC9-38C3-8783-B2789E32362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B0EB6DD-7F60-C8FF-2691-4815E761C8EA}"/>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82D48AE-1AA9-90CC-C0B7-2F1858373EC0}"/>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0EA453D-D5AA-65CC-083C-C1B79D3B4249}"/>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370F14FE-8E59-FF07-1D62-9699997CC9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ADA326AE-DBAA-B222-4A57-551E11CADCA2}"/>
              </a:ext>
            </a:extLst>
          </p:cNvPr>
          <p:cNvSpPr>
            <a:spLocks noGrp="1"/>
          </p:cNvSpPr>
          <p:nvPr>
            <p:ph type="title"/>
          </p:nvPr>
        </p:nvSpPr>
        <p:spPr/>
        <p:txBody>
          <a:bodyPr/>
          <a:lstStyle/>
          <a:p>
            <a:r>
              <a:rPr lang="en-GB" dirty="0">
                <a:solidFill>
                  <a:schemeClr val="bg1"/>
                </a:solidFill>
                <a:latin typeface="Calibri"/>
                <a:ea typeface="+mj-lt"/>
                <a:cs typeface="+mj-lt"/>
              </a:rPr>
              <a:t>Roles and responsibilities: Training provider</a:t>
            </a:r>
          </a:p>
          <a:p>
            <a:endParaRPr lang="en-GB" dirty="0">
              <a:cs typeface="Calibri Light"/>
            </a:endParaRPr>
          </a:p>
        </p:txBody>
      </p:sp>
      <p:sp>
        <p:nvSpPr>
          <p:cNvPr id="4" name="Content Placeholder 3">
            <a:extLst>
              <a:ext uri="{FF2B5EF4-FFF2-40B4-BE49-F238E27FC236}">
                <a16:creationId xmlns:a16="http://schemas.microsoft.com/office/drawing/2014/main" id="{6C5072D3-9D53-133E-EBDF-9F6C07FAD26A}"/>
              </a:ext>
            </a:extLst>
          </p:cNvPr>
          <p:cNvSpPr>
            <a:spLocks noGrp="1"/>
          </p:cNvSpPr>
          <p:nvPr>
            <p:ph sz="half" idx="1"/>
          </p:nvPr>
        </p:nvSpPr>
        <p:spPr>
          <a:xfrm>
            <a:off x="817076" y="1349476"/>
            <a:ext cx="11371152" cy="369332"/>
          </a:xfrm>
        </p:spPr>
        <p:txBody>
          <a:bodyPr vert="horz" lIns="91440" tIns="45720" rIns="91440" bIns="45720" rtlCol="0" anchor="t">
            <a:normAutofit fontScale="85000" lnSpcReduction="10000"/>
          </a:bodyPr>
          <a:lstStyle/>
          <a:p>
            <a:pPr marL="0" indent="0">
              <a:buNone/>
            </a:pPr>
            <a:r>
              <a:rPr lang="en-GB" sz="2000" dirty="0">
                <a:cs typeface="Arial"/>
              </a:rPr>
              <a:t>Your development coach / assessor will be Daisy Page </a:t>
            </a:r>
            <a:r>
              <a:rPr lang="en-GB" sz="2000" dirty="0">
                <a:cs typeface="Arial"/>
                <a:hlinkClick r:id="rId5"/>
              </a:rPr>
              <a:t>daisy.page@colchester.ac.uk</a:t>
            </a:r>
            <a:r>
              <a:rPr lang="en-GB" sz="2000" dirty="0">
                <a:cs typeface="Arial"/>
              </a:rPr>
              <a:t> / </a:t>
            </a:r>
            <a:r>
              <a:rPr lang="en-GB" sz="1800" dirty="0"/>
              <a:t>01206 71206. Daisy will support you with:</a:t>
            </a:r>
            <a:endParaRPr lang="en-GB" sz="2000" dirty="0">
              <a:cs typeface="Arial"/>
            </a:endParaRPr>
          </a:p>
          <a:p>
            <a:pPr marL="0" indent="0">
              <a:buNone/>
            </a:pPr>
            <a:endParaRPr lang="en-GB" sz="1700" dirty="0">
              <a:cs typeface="Arial"/>
            </a:endParaRPr>
          </a:p>
          <a:p>
            <a:endParaRPr lang="en-GB" dirty="0">
              <a:cs typeface="Calibri"/>
            </a:endParaRPr>
          </a:p>
        </p:txBody>
      </p:sp>
      <p:pic>
        <p:nvPicPr>
          <p:cNvPr id="5" name="Picture 4" descr="A white letter in a circle&#10;&#10;Description automatically generated">
            <a:extLst>
              <a:ext uri="{FF2B5EF4-FFF2-40B4-BE49-F238E27FC236}">
                <a16:creationId xmlns:a16="http://schemas.microsoft.com/office/drawing/2014/main" id="{FA9A08C0-3483-A561-04C6-A4C2B3E6C6D6}"/>
              </a:ext>
            </a:extLst>
          </p:cNvPr>
          <p:cNvPicPr>
            <a:picLocks noChangeAspect="1"/>
          </p:cNvPicPr>
          <p:nvPr/>
        </p:nvPicPr>
        <p:blipFill>
          <a:blip r:embed="rId6"/>
          <a:stretch>
            <a:fillRect/>
          </a:stretch>
        </p:blipFill>
        <p:spPr>
          <a:xfrm>
            <a:off x="646670" y="2616102"/>
            <a:ext cx="1620795" cy="1620795"/>
          </a:xfrm>
          <a:prstGeom prst="rect">
            <a:avLst/>
          </a:prstGeom>
        </p:spPr>
      </p:pic>
      <p:pic>
        <p:nvPicPr>
          <p:cNvPr id="13" name="Picture 12">
            <a:extLst>
              <a:ext uri="{FF2B5EF4-FFF2-40B4-BE49-F238E27FC236}">
                <a16:creationId xmlns:a16="http://schemas.microsoft.com/office/drawing/2014/main" id="{1AE542F0-416D-C198-FF6C-67C00C25FD39}"/>
              </a:ext>
            </a:extLst>
          </p:cNvPr>
          <p:cNvPicPr>
            <a:picLocks noChangeAspect="1"/>
          </p:cNvPicPr>
          <p:nvPr/>
        </p:nvPicPr>
        <p:blipFill>
          <a:blip r:embed="rId7"/>
          <a:stretch>
            <a:fillRect/>
          </a:stretch>
        </p:blipFill>
        <p:spPr>
          <a:xfrm>
            <a:off x="2806574" y="1718808"/>
            <a:ext cx="8442309" cy="3958168"/>
          </a:xfrm>
          <a:prstGeom prst="rect">
            <a:avLst/>
          </a:prstGeom>
        </p:spPr>
      </p:pic>
    </p:spTree>
    <p:extLst>
      <p:ext uri="{BB962C8B-B14F-4D97-AF65-F5344CB8AC3E}">
        <p14:creationId xmlns:p14="http://schemas.microsoft.com/office/powerpoint/2010/main" val="2037240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80582-C970-096A-F11E-C3445FCDF57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1F57AE5-6526-88CA-A93A-BC8456980FA7}"/>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4E8658E-09BC-4730-BF05-BE97C613AA43}"/>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13151CF-1FA5-4CA2-EC03-77DC480EE57A}"/>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D5C47AC4-D73E-C31C-C206-0A9F24D97A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5BE68387-AA4B-396C-0A92-8C05566652B8}"/>
              </a:ext>
            </a:extLst>
          </p:cNvPr>
          <p:cNvSpPr>
            <a:spLocks noGrp="1"/>
          </p:cNvSpPr>
          <p:nvPr>
            <p:ph type="title"/>
          </p:nvPr>
        </p:nvSpPr>
        <p:spPr/>
        <p:txBody>
          <a:bodyPr/>
          <a:lstStyle/>
          <a:p>
            <a:r>
              <a:rPr lang="en-GB" dirty="0">
                <a:solidFill>
                  <a:schemeClr val="bg1"/>
                </a:solidFill>
                <a:latin typeface="Calibri"/>
                <a:ea typeface="+mj-lt"/>
                <a:cs typeface="+mj-lt"/>
              </a:rPr>
              <a:t>Roles and responsibilities: Employer</a:t>
            </a:r>
          </a:p>
          <a:p>
            <a:endParaRPr lang="en-GB" dirty="0">
              <a:cs typeface="Calibri Light"/>
            </a:endParaRPr>
          </a:p>
        </p:txBody>
      </p:sp>
      <p:pic>
        <p:nvPicPr>
          <p:cNvPr id="5" name="Picture 4" descr="A white letter in a circle&#10;&#10;Description automatically generated">
            <a:extLst>
              <a:ext uri="{FF2B5EF4-FFF2-40B4-BE49-F238E27FC236}">
                <a16:creationId xmlns:a16="http://schemas.microsoft.com/office/drawing/2014/main" id="{4DC0ED69-5FBC-F1F7-08F1-A74C88A02557}"/>
              </a:ext>
            </a:extLst>
          </p:cNvPr>
          <p:cNvPicPr>
            <a:picLocks noChangeAspect="1"/>
          </p:cNvPicPr>
          <p:nvPr/>
        </p:nvPicPr>
        <p:blipFill>
          <a:blip r:embed="rId5"/>
          <a:stretch>
            <a:fillRect/>
          </a:stretch>
        </p:blipFill>
        <p:spPr>
          <a:xfrm>
            <a:off x="10890701" y="0"/>
            <a:ext cx="1109702" cy="1109702"/>
          </a:xfrm>
          <a:prstGeom prst="rect">
            <a:avLst/>
          </a:prstGeom>
        </p:spPr>
      </p:pic>
      <p:sp>
        <p:nvSpPr>
          <p:cNvPr id="6" name="Content Placeholder 5">
            <a:extLst>
              <a:ext uri="{FF2B5EF4-FFF2-40B4-BE49-F238E27FC236}">
                <a16:creationId xmlns:a16="http://schemas.microsoft.com/office/drawing/2014/main" id="{98722601-4FA1-514D-5FCD-2FE6B3E64D45}"/>
              </a:ext>
            </a:extLst>
          </p:cNvPr>
          <p:cNvSpPr>
            <a:spLocks noGrp="1"/>
          </p:cNvSpPr>
          <p:nvPr>
            <p:ph sz="half" idx="1"/>
          </p:nvPr>
        </p:nvSpPr>
        <p:spPr>
          <a:xfrm>
            <a:off x="191597" y="1689584"/>
            <a:ext cx="11527196" cy="3188108"/>
          </a:xfrm>
          <a:solidFill>
            <a:schemeClr val="accent1">
              <a:lumMod val="20000"/>
              <a:lumOff val="80000"/>
            </a:schemeClr>
          </a:solidFill>
        </p:spPr>
        <p:txBody>
          <a:bodyPr>
            <a:normAutofit/>
          </a:bodyPr>
          <a:lstStyle/>
          <a:p>
            <a:pPr marL="0" lvl="0" indent="0">
              <a:lnSpc>
                <a:spcPct val="100000"/>
              </a:lnSpc>
              <a:buNone/>
            </a:pPr>
            <a:r>
              <a:rPr lang="en-GB" sz="1500" i="1" dirty="0">
                <a:latin typeface="Arial" panose="020B0604020202020204" pitchFamily="34" charset="0"/>
                <a:cs typeface="Arial" panose="020B0604020202020204" pitchFamily="34" charset="0"/>
              </a:rPr>
              <a:t>Your employer has an essential part to play in developing and delivering your apprenticeship programme. Where it is possible, you should also have a workplace mentor. </a:t>
            </a:r>
          </a:p>
          <a:p>
            <a:pPr lvl="0">
              <a:lnSpc>
                <a:spcPct val="100000"/>
              </a:lnSpc>
            </a:pPr>
            <a:r>
              <a:rPr lang="en-GB" sz="1500" dirty="0">
                <a:latin typeface="Arial" panose="020B0604020202020204" pitchFamily="34" charset="0"/>
                <a:cs typeface="Arial" panose="020B0604020202020204" pitchFamily="34" charset="0"/>
              </a:rPr>
              <a:t>Your mentor should be a colleague who you can talk to in confidence about your apprenticeship, and who should support you to raise concerns or make suggestions to improve your experience, as well as supporting you in the workplace .</a:t>
            </a:r>
            <a:r>
              <a:rPr lang="en-US" sz="1500" dirty="0">
                <a:latin typeface="Arial" panose="020B0604020202020204" pitchFamily="34" charset="0"/>
                <a:cs typeface="Arial" panose="020B0604020202020204" pitchFamily="34" charset="0"/>
              </a:rPr>
              <a:t>​</a:t>
            </a:r>
          </a:p>
          <a:p>
            <a:pPr marL="285750" indent="-285750" fontAlgn="base"/>
            <a:r>
              <a:rPr lang="en-GB" sz="1500" dirty="0">
                <a:solidFill>
                  <a:srgbClr val="000000"/>
                </a:solidFill>
                <a:latin typeface="Arial" panose="020B0604020202020204" pitchFamily="34" charset="0"/>
                <a:cs typeface="Arial" panose="020B0604020202020204" pitchFamily="34" charset="0"/>
              </a:rPr>
              <a:t>Support you in gaining valuable experience and assessment opportunities to complete your apprenticeship</a:t>
            </a:r>
            <a:r>
              <a:rPr lang="en-US" sz="1500" dirty="0">
                <a:solidFill>
                  <a:srgbClr val="000000"/>
                </a:solidFill>
                <a:latin typeface="Arial" panose="020B0604020202020204" pitchFamily="34" charset="0"/>
                <a:cs typeface="Arial" panose="020B0604020202020204" pitchFamily="34" charset="0"/>
              </a:rPr>
              <a:t>​</a:t>
            </a:r>
            <a:endParaRPr lang="en-GB" sz="1500" dirty="0">
              <a:solidFill>
                <a:srgbClr val="000000"/>
              </a:solidFill>
              <a:latin typeface="Arial" panose="020B0604020202020204" pitchFamily="34" charset="0"/>
              <a:cs typeface="Arial" panose="020B0604020202020204" pitchFamily="34" charset="0"/>
            </a:endParaRPr>
          </a:p>
          <a:p>
            <a:pPr marL="285750" indent="-285750" fontAlgn="base"/>
            <a:r>
              <a:rPr lang="en-GB" sz="1500" dirty="0">
                <a:solidFill>
                  <a:srgbClr val="000000"/>
                </a:solidFill>
                <a:latin typeface="Arial" panose="020B0604020202020204" pitchFamily="34" charset="0"/>
                <a:cs typeface="Arial" panose="020B0604020202020204" pitchFamily="34" charset="0"/>
              </a:rPr>
              <a:t>Allow work time for the off-the-job (OTJ) learning</a:t>
            </a:r>
            <a:r>
              <a:rPr lang="en-US" sz="1500" dirty="0">
                <a:solidFill>
                  <a:srgbClr val="000000"/>
                </a:solidFill>
                <a:latin typeface="Arial" panose="020B0604020202020204" pitchFamily="34" charset="0"/>
                <a:cs typeface="Arial" panose="020B0604020202020204" pitchFamily="34" charset="0"/>
              </a:rPr>
              <a:t>​</a:t>
            </a:r>
            <a:endParaRPr lang="en-GB" sz="1500" dirty="0">
              <a:solidFill>
                <a:srgbClr val="000000"/>
              </a:solidFill>
              <a:latin typeface="Arial" panose="020B0604020202020204" pitchFamily="34" charset="0"/>
              <a:cs typeface="Arial" panose="020B0604020202020204" pitchFamily="34" charset="0"/>
            </a:endParaRPr>
          </a:p>
          <a:p>
            <a:pPr marL="285750" indent="-285750" fontAlgn="base"/>
            <a:r>
              <a:rPr lang="en-GB" sz="1500" dirty="0">
                <a:solidFill>
                  <a:srgbClr val="000000"/>
                </a:solidFill>
                <a:latin typeface="Arial" panose="020B0604020202020204" pitchFamily="34" charset="0"/>
                <a:cs typeface="Arial" panose="020B0604020202020204" pitchFamily="34" charset="0"/>
              </a:rPr>
              <a:t>Key responsibility at the Gateway in signing off you are ready to undertake EPA</a:t>
            </a:r>
            <a:r>
              <a:rPr lang="en-US" sz="1500" dirty="0">
                <a:solidFill>
                  <a:srgbClr val="000000"/>
                </a:solidFill>
                <a:latin typeface="Arial" panose="020B0604020202020204" pitchFamily="34" charset="0"/>
                <a:cs typeface="Arial" panose="020B0604020202020204" pitchFamily="34" charset="0"/>
              </a:rPr>
              <a:t>​</a:t>
            </a:r>
          </a:p>
          <a:p>
            <a:pPr marL="285750" indent="-285750" fontAlgn="base"/>
            <a:r>
              <a:rPr lang="en-US" sz="1500" dirty="0">
                <a:solidFill>
                  <a:srgbClr val="000000"/>
                </a:solidFill>
                <a:latin typeface="Arial" panose="020B0604020202020204" pitchFamily="34" charset="0"/>
                <a:cs typeface="Arial" panose="020B0604020202020204" pitchFamily="34" charset="0"/>
              </a:rPr>
              <a:t>To regularly take part in reviews and feedback for apprentices in collaboration with the training provider. </a:t>
            </a:r>
          </a:p>
          <a:p>
            <a:pPr marL="285750" indent="-285750" fontAlgn="base"/>
            <a:r>
              <a:rPr lang="en-GB" sz="1600" dirty="0">
                <a:solidFill>
                  <a:srgbClr val="000000"/>
                </a:solidFill>
              </a:rPr>
              <a:t>Allow reasonable access to college staff for the purpose of providing assessment and or underpinning knowledge as well as reviewing progression</a:t>
            </a:r>
            <a:r>
              <a:rPr lang="en-US" sz="1600" dirty="0">
                <a:solidFill>
                  <a:srgbClr val="000000"/>
                </a:solidFill>
              </a:rPr>
              <a:t>​</a:t>
            </a:r>
            <a:endParaRPr lang="en-GB" sz="1600" dirty="0">
              <a:solidFill>
                <a:srgbClr val="000000"/>
              </a:solidFill>
            </a:endParaRPr>
          </a:p>
          <a:p>
            <a:pPr marL="285750" indent="-285750" fontAlgn="base"/>
            <a:endParaRPr lang="en-US" sz="1500" dirty="0">
              <a:solidFill>
                <a:srgbClr val="000000"/>
              </a:solidFill>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749423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1F74-A192-2B06-0833-317C8F0FE33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DB038A53-471E-3B4D-8F32-CC3D09069CFC}"/>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458B5754-A102-808C-C3BC-C4DDAA35A3B1}"/>
              </a:ext>
            </a:extLst>
          </p:cNvPr>
          <p:cNvPicPr>
            <a:picLocks noChangeAspect="1"/>
          </p:cNvPicPr>
          <p:nvPr/>
        </p:nvPicPr>
        <p:blipFill>
          <a:blip r:embed="rId2"/>
          <a:stretch>
            <a:fillRect/>
          </a:stretch>
        </p:blipFill>
        <p:spPr>
          <a:xfrm>
            <a:off x="963" y="0"/>
            <a:ext cx="12190073" cy="6858000"/>
          </a:xfrm>
          <a:prstGeom prst="rect">
            <a:avLst/>
          </a:prstGeom>
        </p:spPr>
      </p:pic>
    </p:spTree>
    <p:extLst>
      <p:ext uri="{BB962C8B-B14F-4D97-AF65-F5344CB8AC3E}">
        <p14:creationId xmlns:p14="http://schemas.microsoft.com/office/powerpoint/2010/main" val="3655991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6E227-7274-AF7F-943F-AB7E325474C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8308F7D-40FA-59DD-B1E1-70730C28C50D}"/>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B7F1815-5FC9-F6FD-2128-5D0EB729FFE1}"/>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1B20557-54C3-CA87-061D-F409C23D2267}"/>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85E8A1FF-B414-75C3-AB8A-E6E7FB5E7A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A9D3C377-FE5F-E0C0-53B5-3F3BA197EFB8}"/>
              </a:ext>
            </a:extLst>
          </p:cNvPr>
          <p:cNvSpPr>
            <a:spLocks noGrp="1"/>
          </p:cNvSpPr>
          <p:nvPr>
            <p:ph type="title"/>
          </p:nvPr>
        </p:nvSpPr>
        <p:spPr/>
        <p:txBody>
          <a:bodyPr/>
          <a:lstStyle/>
          <a:p>
            <a:r>
              <a:rPr lang="en-GB" dirty="0">
                <a:solidFill>
                  <a:schemeClr val="bg1"/>
                </a:solidFill>
                <a:latin typeface="Calibri"/>
                <a:ea typeface="+mj-lt"/>
                <a:cs typeface="+mj-lt"/>
              </a:rPr>
              <a:t>Roles and responsibilities: Apprentice</a:t>
            </a:r>
          </a:p>
          <a:p>
            <a:endParaRPr lang="en-GB" dirty="0">
              <a:cs typeface="Calibri Light"/>
            </a:endParaRPr>
          </a:p>
        </p:txBody>
      </p:sp>
      <p:pic>
        <p:nvPicPr>
          <p:cNvPr id="5" name="Picture 4" descr="A white letter in a circle&#10;&#10;Description automatically generated">
            <a:extLst>
              <a:ext uri="{FF2B5EF4-FFF2-40B4-BE49-F238E27FC236}">
                <a16:creationId xmlns:a16="http://schemas.microsoft.com/office/drawing/2014/main" id="{2AE5A3ED-41D0-6649-C790-E6C6A62C4E68}"/>
              </a:ext>
            </a:extLst>
          </p:cNvPr>
          <p:cNvPicPr>
            <a:picLocks noChangeAspect="1"/>
          </p:cNvPicPr>
          <p:nvPr/>
        </p:nvPicPr>
        <p:blipFill>
          <a:blip r:embed="rId5"/>
          <a:stretch>
            <a:fillRect/>
          </a:stretch>
        </p:blipFill>
        <p:spPr>
          <a:xfrm>
            <a:off x="10890701" y="0"/>
            <a:ext cx="1109702" cy="1109702"/>
          </a:xfrm>
          <a:prstGeom prst="rect">
            <a:avLst/>
          </a:prstGeom>
        </p:spPr>
      </p:pic>
      <p:pic>
        <p:nvPicPr>
          <p:cNvPr id="11" name="Picture 10">
            <a:extLst>
              <a:ext uri="{FF2B5EF4-FFF2-40B4-BE49-F238E27FC236}">
                <a16:creationId xmlns:a16="http://schemas.microsoft.com/office/drawing/2014/main" id="{AF9BB99B-46F7-914C-FD89-39F4C39D444C}"/>
              </a:ext>
            </a:extLst>
          </p:cNvPr>
          <p:cNvPicPr>
            <a:picLocks noChangeAspect="1"/>
          </p:cNvPicPr>
          <p:nvPr/>
        </p:nvPicPr>
        <p:blipFill>
          <a:blip r:embed="rId6"/>
          <a:stretch>
            <a:fillRect/>
          </a:stretch>
        </p:blipFill>
        <p:spPr>
          <a:xfrm>
            <a:off x="622751" y="1385120"/>
            <a:ext cx="10267950" cy="4248150"/>
          </a:xfrm>
          <a:prstGeom prst="rect">
            <a:avLst/>
          </a:prstGeom>
        </p:spPr>
      </p:pic>
    </p:spTree>
    <p:extLst>
      <p:ext uri="{BB962C8B-B14F-4D97-AF65-F5344CB8AC3E}">
        <p14:creationId xmlns:p14="http://schemas.microsoft.com/office/powerpoint/2010/main" val="26510284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A18D6284E59A42B63A1BA49393FDDE" ma:contentTypeVersion="3" ma:contentTypeDescription="Create a new document." ma:contentTypeScope="" ma:versionID="8acbba63753aa292abd8a68a5f9b9aba">
  <xsd:schema xmlns:xsd="http://www.w3.org/2001/XMLSchema" xmlns:xs="http://www.w3.org/2001/XMLSchema" xmlns:p="http://schemas.microsoft.com/office/2006/metadata/properties" xmlns:ns2="837fb1a1-4b4a-4e44-a50d-065becce8dcc" targetNamespace="http://schemas.microsoft.com/office/2006/metadata/properties" ma:root="true" ma:fieldsID="4f4b3a3a5745b5e4046fb159195bdc3f" ns2:_="">
    <xsd:import namespace="837fb1a1-4b4a-4e44-a50d-065becce8dcc"/>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b1a1-4b4a-4e44-a50d-065becce8d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AD7627-FE16-449D-8495-A48950D264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b1a1-4b4a-4e44-a50d-065becce8d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A0A19E-7A5A-4574-8F7C-7CCBDA6CEEA3}">
  <ds:schemaRefs>
    <ds:schemaRef ds:uri="http://schemas.microsoft.com/office/2006/metadata/properties"/>
    <ds:schemaRef ds:uri="http://schemas.microsoft.com/office/infopath/2007/PartnerControls"/>
    <ds:schemaRef ds:uri="af93edcd-e5e2-4aba-b028-bd7ca4150391"/>
    <ds:schemaRef ds:uri="443e9cd2-7336-49a9-ada2-0237acc7a707"/>
  </ds:schemaRefs>
</ds:datastoreItem>
</file>

<file path=customXml/itemProps3.xml><?xml version="1.0" encoding="utf-8"?>
<ds:datastoreItem xmlns:ds="http://schemas.openxmlformats.org/officeDocument/2006/customXml" ds:itemID="{4FF4112C-D5DD-4A5E-865F-B3D9576DD3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955</TotalTime>
  <Words>3563</Words>
  <Application>Microsoft Office PowerPoint</Application>
  <PresentationFormat>Widescreen</PresentationFormat>
  <Paragraphs>348</Paragraphs>
  <Slides>36</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Arial,Sans-Serif</vt:lpstr>
      <vt:lpstr>Calibri</vt:lpstr>
      <vt:lpstr>Calibri Light</vt:lpstr>
      <vt:lpstr>Segoe UI</vt:lpstr>
      <vt:lpstr>Wingdings</vt:lpstr>
      <vt:lpstr>office theme</vt:lpstr>
      <vt:lpstr>Office Theme</vt:lpstr>
      <vt:lpstr>Welcome to University Centre Colchester</vt:lpstr>
      <vt:lpstr>Induction Agenda </vt:lpstr>
      <vt:lpstr>Part 1: Introduction</vt:lpstr>
      <vt:lpstr>Health and Safety </vt:lpstr>
      <vt:lpstr>Key Terms  </vt:lpstr>
      <vt:lpstr>Roles and responsibilities: Training provider </vt:lpstr>
      <vt:lpstr>Roles and responsibilities: Employer </vt:lpstr>
      <vt:lpstr>PowerPoint Presentation</vt:lpstr>
      <vt:lpstr>Roles and responsibilities: Apprentice </vt:lpstr>
      <vt:lpstr>Part 2: Welcome Talk 10:30am</vt:lpstr>
      <vt:lpstr>Part 3: Course / apprenticeship Structure</vt:lpstr>
      <vt:lpstr>Your Course </vt:lpstr>
      <vt:lpstr>End point assessment (EPA) </vt:lpstr>
      <vt:lpstr>Key dates  </vt:lpstr>
      <vt:lpstr>Assessment dates  </vt:lpstr>
      <vt:lpstr>Creating a portfolio of evidence </vt:lpstr>
      <vt:lpstr>Occupational duties &amp; KSB’s </vt:lpstr>
      <vt:lpstr>Food, Drink and Breaks </vt:lpstr>
      <vt:lpstr>Your Timetable &amp; Support / tutorials </vt:lpstr>
      <vt:lpstr>Your Resources </vt:lpstr>
      <vt:lpstr> </vt:lpstr>
      <vt:lpstr>E – Learning </vt:lpstr>
      <vt:lpstr>PowerPoint Presentation</vt:lpstr>
      <vt:lpstr>Learning Support &amp; Reasonable Adjustments </vt:lpstr>
      <vt:lpstr>Learning Support &amp; Reasonable Adjustments </vt:lpstr>
      <vt:lpstr>Learning Support &amp; Reasonable Adjustments </vt:lpstr>
      <vt:lpstr>Part 5: Smart Assessor</vt:lpstr>
      <vt:lpstr>PowerPoint Presentation</vt:lpstr>
      <vt:lpstr>PowerPoint Presentation</vt:lpstr>
      <vt:lpstr>PowerPoint Presentation</vt:lpstr>
      <vt:lpstr>PowerPoint Presentation</vt:lpstr>
      <vt:lpstr>Off the job learning (OTJ) </vt:lpstr>
      <vt:lpstr>Off the job learning (OTJ) </vt:lpstr>
      <vt:lpstr>Student Representatives </vt:lpstr>
      <vt:lpstr>Phase 2: Optional Information </vt:lpstr>
      <vt:lpstr>Thank you and enjoy your journey at University Centre Colchester.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Ailsa Clarke</dc:creator>
  <cp:lastModifiedBy>Manpreet Phagura</cp:lastModifiedBy>
  <cp:revision>1560</cp:revision>
  <dcterms:created xsi:type="dcterms:W3CDTF">2013-07-15T20:26:40Z</dcterms:created>
  <dcterms:modified xsi:type="dcterms:W3CDTF">2025-09-18T11:46:57Z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0x01010095A18D6284E59A42B63A1BA49393FDDE</vt:lpwstr>
  </property>
  <property fmtid="{D5CDD505-2E9C-101B-9397-08002B2CF9AE}" pid="3" name="MediaServiceImageTags">
    <vt:lpwstr/>
  </property>
</Properties>
</file>